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829" r:id="rId2"/>
    <p:sldId id="621" r:id="rId3"/>
    <p:sldId id="830" r:id="rId4"/>
    <p:sldId id="289" r:id="rId5"/>
    <p:sldId id="279" r:id="rId6"/>
    <p:sldId id="856" r:id="rId7"/>
    <p:sldId id="282" r:id="rId8"/>
    <p:sldId id="831" r:id="rId9"/>
    <p:sldId id="832" r:id="rId10"/>
    <p:sldId id="833" r:id="rId11"/>
    <p:sldId id="834" r:id="rId12"/>
    <p:sldId id="857" r:id="rId13"/>
    <p:sldId id="861" r:id="rId14"/>
    <p:sldId id="862" r:id="rId15"/>
    <p:sldId id="863" r:id="rId16"/>
    <p:sldId id="835" r:id="rId17"/>
    <p:sldId id="836" r:id="rId18"/>
    <p:sldId id="837" r:id="rId19"/>
    <p:sldId id="839" r:id="rId20"/>
    <p:sldId id="294" r:id="rId21"/>
    <p:sldId id="840" r:id="rId22"/>
    <p:sldId id="665" r:id="rId23"/>
    <p:sldId id="285" r:id="rId24"/>
    <p:sldId id="858" r:id="rId25"/>
    <p:sldId id="849" r:id="rId26"/>
    <p:sldId id="859" r:id="rId27"/>
    <p:sldId id="298" r:id="rId28"/>
    <p:sldId id="852" r:id="rId29"/>
    <p:sldId id="855" r:id="rId30"/>
    <p:sldId id="850" r:id="rId31"/>
    <p:sldId id="860" r:id="rId32"/>
    <p:sldId id="842" r:id="rId33"/>
    <p:sldId id="843" r:id="rId34"/>
    <p:sldId id="844" r:id="rId35"/>
    <p:sldId id="846" r:id="rId36"/>
    <p:sldId id="847" r:id="rId37"/>
    <p:sldId id="84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aton, Claire [CWBC]" initials="SC[" lastIdx="15" clrIdx="0">
    <p:extLst>
      <p:ext uri="{19B8F6BF-5375-455C-9EA6-DF929625EA0E}">
        <p15:presenceInfo xmlns:p15="http://schemas.microsoft.com/office/powerpoint/2012/main" userId="S-1-5-21-4172170125-223816578-2443521385-131721" providerId="AD"/>
      </p:ext>
    </p:extLst>
  </p:cmAuthor>
  <p:cmAuthor id="2" name="Marie-Pier Lirette" initials="MPL" lastIdx="7" clrIdx="1">
    <p:extLst>
      <p:ext uri="{19B8F6BF-5375-455C-9EA6-DF929625EA0E}">
        <p15:presenceInfo xmlns:p15="http://schemas.microsoft.com/office/powerpoint/2012/main" userId="S::marie-pier.lirette@sickkids.ca::ef27f696-318e-4839-be95-5279e66348db" providerId="AD"/>
      </p:ext>
    </p:extLst>
  </p:cmAuthor>
  <p:cmAuthor id="3" name="Olivia Ostrow" initials="OO" lastIdx="34" clrIdx="2">
    <p:extLst>
      <p:ext uri="{19B8F6BF-5375-455C-9EA6-DF929625EA0E}">
        <p15:presenceInfo xmlns:p15="http://schemas.microsoft.com/office/powerpoint/2012/main" userId="S::olivia.ostrow@sickkids.ca::1802776b-9673-4c3d-b794-de3d98594f6a" providerId="AD"/>
      </p:ext>
    </p:extLst>
  </p:cmAuthor>
  <p:cmAuthor id="4" name="Young, Dr. J" initials="JY" lastIdx="15" clrIdx="3">
    <p:extLst>
      <p:ext uri="{19B8F6BF-5375-455C-9EA6-DF929625EA0E}">
        <p15:presenceInfo xmlns:p15="http://schemas.microsoft.com/office/powerpoint/2012/main" userId="S::youngje@cgmh.on.ca::658d22b4-c8b1-48c1-8b50-9f308a02bbc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B6B2"/>
    <a:srgbClr val="E6F9F3"/>
    <a:srgbClr val="D1EBE3"/>
    <a:srgbClr val="97BAAA"/>
    <a:srgbClr val="CBE5DA"/>
    <a:srgbClr val="EDF5E8"/>
    <a:srgbClr val="F8B6B9"/>
    <a:srgbClr val="DFF1F7"/>
    <a:srgbClr val="BEDC9D"/>
    <a:srgbClr val="FFE9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360238-36C4-4260-BE0F-8E6B3E751312}" v="977" dt="2023-11-05T20:25:53.4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05"/>
    <p:restoredTop sz="66519" autoAdjust="0"/>
  </p:normalViewPr>
  <p:slideViewPr>
    <p:cSldViewPr snapToGrid="0">
      <p:cViewPr varScale="1">
        <p:scale>
          <a:sx n="52" d="100"/>
          <a:sy n="52" d="100"/>
        </p:scale>
        <p:origin x="1872" y="48"/>
      </p:cViewPr>
      <p:guideLst/>
    </p:cSldViewPr>
  </p:slideViewPr>
  <p:outlineViewPr>
    <p:cViewPr>
      <p:scale>
        <a:sx n="33" d="100"/>
        <a:sy n="33" d="100"/>
      </p:scale>
      <p:origin x="0" y="-3912"/>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23-10-17T07:14:07.164" idx="13">
    <p:pos x="10" y="10"/>
    <p:text>it would be nice to have notes to indicate the main message you want to convey from the slide - ie these are the benchmarks that are suggested based on the SR?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78D78F-F4C3-BF44-8CB6-A60C3405B00A}" type="datetimeFigureOut">
              <a:rPr lang="en-US" smtClean="0"/>
              <a:t>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940B73-5FA1-554F-9814-247A53EFFE4C}" type="slidenum">
              <a:rPr lang="en-US" smtClean="0"/>
              <a:t>‹#›</a:t>
            </a:fld>
            <a:endParaRPr lang="en-US"/>
          </a:p>
        </p:txBody>
      </p:sp>
    </p:spTree>
    <p:extLst>
      <p:ext uri="{BB962C8B-B14F-4D97-AF65-F5344CB8AC3E}">
        <p14:creationId xmlns:p14="http://schemas.microsoft.com/office/powerpoint/2010/main" val="2973399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rekk.ca/system/assets/assets/attachments/604/original/2022_12_14_Bronchiolitis_ER_FINAL_v4.0.pdf?1671128455"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rekk.ca/system/assets/assets/attachments/604/original/2022_12_14_Bronchiolitis_ER_FINAL_v4.0.pdf?1671128455"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biologydictionary.net/oxygen-saturatio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Launched Nov 7</a:t>
            </a:r>
          </a:p>
          <a:p>
            <a:r>
              <a:rPr lang="en-US" dirty="0"/>
              <a:t>CPS, TREKK endorsed</a:t>
            </a:r>
          </a:p>
          <a:p>
            <a:r>
              <a:rPr lang="en-US" dirty="0"/>
              <a:t>CW booth</a:t>
            </a:r>
          </a:p>
          <a:p>
            <a:r>
              <a:rPr lang="en-US" dirty="0"/>
              <a:t>Antimicrobial awareness week</a:t>
            </a:r>
          </a:p>
          <a:p>
            <a:r>
              <a:rPr lang="en-US" dirty="0"/>
              <a:t>Op-Ed – local paper that is distributed, </a:t>
            </a:r>
          </a:p>
          <a:p>
            <a:r>
              <a:rPr lang="en-US" dirty="0"/>
              <a:t>CFP article December</a:t>
            </a:r>
          </a:p>
          <a:p>
            <a:r>
              <a:rPr lang="en-US" dirty="0"/>
              <a:t>End of year wrap up December </a:t>
            </a:r>
            <a:r>
              <a:rPr lang="en-US" dirty="0" err="1"/>
              <a:t>cwc</a:t>
            </a:r>
            <a:r>
              <a:rPr lang="en-US" dirty="0"/>
              <a:t> events</a:t>
            </a:r>
          </a:p>
          <a:p>
            <a:r>
              <a:rPr lang="en-US" dirty="0"/>
              <a:t>Uploaded into Pathways for BC docs</a:t>
            </a:r>
          </a:p>
          <a:p>
            <a:endParaRPr lang="en-US" dirty="0"/>
          </a:p>
          <a:p>
            <a:endParaRPr lang="en-US" dirty="0"/>
          </a:p>
        </p:txBody>
      </p:sp>
      <p:sp>
        <p:nvSpPr>
          <p:cNvPr id="4" name="Slide Number Placeholder 3"/>
          <p:cNvSpPr>
            <a:spLocks noGrp="1"/>
          </p:cNvSpPr>
          <p:nvPr>
            <p:ph type="sldNum" sz="quarter" idx="5"/>
          </p:nvPr>
        </p:nvSpPr>
        <p:spPr/>
        <p:txBody>
          <a:bodyPr/>
          <a:lstStyle/>
          <a:p>
            <a:fld id="{3C940B73-5FA1-554F-9814-247A53EFFE4C}" type="slidenum">
              <a:rPr lang="en-US" smtClean="0"/>
              <a:t>1</a:t>
            </a:fld>
            <a:endParaRPr lang="en-US"/>
          </a:p>
        </p:txBody>
      </p:sp>
    </p:spTree>
    <p:extLst>
      <p:ext uri="{BB962C8B-B14F-4D97-AF65-F5344CB8AC3E}">
        <p14:creationId xmlns:p14="http://schemas.microsoft.com/office/powerpoint/2010/main" val="3964987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C940B73-5FA1-554F-9814-247A53EFFE4C}" type="slidenum">
              <a:rPr lang="en-US" smtClean="0"/>
              <a:t>10</a:t>
            </a:fld>
            <a:endParaRPr lang="en-US"/>
          </a:p>
        </p:txBody>
      </p:sp>
    </p:spTree>
    <p:extLst>
      <p:ext uri="{BB962C8B-B14F-4D97-AF65-F5344CB8AC3E}">
        <p14:creationId xmlns:p14="http://schemas.microsoft.com/office/powerpoint/2010/main" val="2454779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C940B73-5FA1-554F-9814-247A53EFFE4C}" type="slidenum">
              <a:rPr lang="en-US" smtClean="0"/>
              <a:t>11</a:t>
            </a:fld>
            <a:endParaRPr lang="en-US"/>
          </a:p>
        </p:txBody>
      </p:sp>
    </p:spTree>
    <p:extLst>
      <p:ext uri="{BB962C8B-B14F-4D97-AF65-F5344CB8AC3E}">
        <p14:creationId xmlns:p14="http://schemas.microsoft.com/office/powerpoint/2010/main" val="3187279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C940B73-5FA1-554F-9814-247A53EFFE4C}" type="slidenum">
              <a:rPr lang="en-US" smtClean="0"/>
              <a:t>12</a:t>
            </a:fld>
            <a:endParaRPr lang="en-US"/>
          </a:p>
        </p:txBody>
      </p:sp>
    </p:spTree>
    <p:extLst>
      <p:ext uri="{BB962C8B-B14F-4D97-AF65-F5344CB8AC3E}">
        <p14:creationId xmlns:p14="http://schemas.microsoft.com/office/powerpoint/2010/main" val="738970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Nirsevimab</a:t>
            </a:r>
            <a:r>
              <a:rPr lang="en-US" dirty="0"/>
              <a:t>: RSV infections requiring medical attention: 1400pt 29-35 </a:t>
            </a:r>
            <a:r>
              <a:rPr lang="en-US" dirty="0" err="1"/>
              <a:t>wk</a:t>
            </a:r>
            <a:r>
              <a:rPr lang="en-US" dirty="0"/>
              <a:t> GA  (avg age?)  2.6 vs 9.5%, hospitalizations 0.8 vs 7.1%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1400 pt &gt;35 </a:t>
            </a:r>
            <a:r>
              <a:rPr lang="en-US" dirty="0" err="1"/>
              <a:t>wk</a:t>
            </a:r>
            <a:r>
              <a:rPr lang="en-US" dirty="0"/>
              <a:t> GA (avg age..) 1.2 vs 5 % </a:t>
            </a:r>
            <a:r>
              <a:rPr lang="en-US" dirty="0" err="1"/>
              <a:t>hosp</a:t>
            </a:r>
            <a:r>
              <a:rPr lang="en-US" dirty="0"/>
              <a:t> 0.6 vs 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pregnancy: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Tiered: 1) remote and &lt;33 weeks OR </a:t>
            </a:r>
            <a:r>
              <a:rPr lang="en-US" dirty="0" err="1"/>
              <a:t>cardiopulm</a:t>
            </a:r>
            <a:r>
              <a:rPr lang="en-US" dirty="0"/>
              <a:t> disease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Remote and &lt;37 week, OR &lt;33 </a:t>
            </a:r>
            <a:r>
              <a:rPr lang="en-US" dirty="0" err="1"/>
              <a:t>wk</a:t>
            </a:r>
            <a:r>
              <a:rPr lang="en-US" dirty="0"/>
              <a:t> OR </a:t>
            </a:r>
            <a:r>
              <a:rPr lang="en-US" dirty="0" err="1"/>
              <a:t>cardiopulm</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Remote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C940B73-5FA1-554F-9814-247A53EFFE4C}" type="slidenum">
              <a:rPr lang="en-US" smtClean="0"/>
              <a:t>13</a:t>
            </a:fld>
            <a:endParaRPr lang="en-US"/>
          </a:p>
        </p:txBody>
      </p:sp>
    </p:spTree>
    <p:extLst>
      <p:ext uri="{BB962C8B-B14F-4D97-AF65-F5344CB8AC3E}">
        <p14:creationId xmlns:p14="http://schemas.microsoft.com/office/powerpoint/2010/main" val="3466293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AREXVY – 7/12,466=0.05% </a:t>
            </a:r>
            <a:r>
              <a:rPr lang="en-US" dirty="0" err="1"/>
              <a:t>arexvy</a:t>
            </a:r>
            <a:r>
              <a:rPr lang="en-US" dirty="0"/>
              <a:t> vs 40/12,494= 0.3% placebo.  Severe RSV 1 case vaccinated vs 17 placebo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Adults RSV 11% </a:t>
            </a:r>
            <a:r>
              <a:rPr lang="en-US" dirty="0" err="1"/>
              <a:t>outpt</a:t>
            </a:r>
            <a:r>
              <a:rPr lang="en-US" dirty="0"/>
              <a:t> with URI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Avg hospitalization in </a:t>
            </a:r>
            <a:r>
              <a:rPr lang="en-US" dirty="0" err="1"/>
              <a:t>prosp</a:t>
            </a:r>
            <a:r>
              <a:rPr lang="en-US" dirty="0"/>
              <a:t> study &gt;50 was 0.15% of population.  SR of observational studies, mortality if hospitalized is 6-8%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Pregnancy – 6/3570 (0.2%) infants medically attended severe LRTI </a:t>
            </a:r>
            <a:r>
              <a:rPr lang="en-US" dirty="0" err="1"/>
              <a:t>abrysvo</a:t>
            </a:r>
            <a:r>
              <a:rPr lang="en-US" dirty="0"/>
              <a:t> and 33/3558 placebo (0.9%) at 90 d and 19 (0.5%) vs 62 (1.5%) </a:t>
            </a:r>
            <a:r>
              <a:rPr lang="en-US" dirty="0" err="1"/>
              <a:t>NNImm</a:t>
            </a:r>
            <a:r>
              <a:rPr lang="en-US" dirty="0"/>
              <a:t>=100 at 180 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C940B73-5FA1-554F-9814-247A53EFFE4C}" type="slidenum">
              <a:rPr lang="en-US" smtClean="0"/>
              <a:t>14</a:t>
            </a:fld>
            <a:endParaRPr lang="en-US"/>
          </a:p>
        </p:txBody>
      </p:sp>
    </p:spTree>
    <p:extLst>
      <p:ext uri="{BB962C8B-B14F-4D97-AF65-F5344CB8AC3E}">
        <p14:creationId xmlns:p14="http://schemas.microsoft.com/office/powerpoint/2010/main" val="1105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AREXVY – 7/12,466=0.05% </a:t>
            </a:r>
            <a:r>
              <a:rPr lang="en-US" dirty="0" err="1"/>
              <a:t>arexvy</a:t>
            </a:r>
            <a:r>
              <a:rPr lang="en-US" dirty="0"/>
              <a:t> vs 40/12,494= 0.3% placebo.  Severe RSV 1 case vaccinated vs 17 placebo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Adults RSV 11% </a:t>
            </a:r>
            <a:r>
              <a:rPr lang="en-US" dirty="0" err="1"/>
              <a:t>outpt</a:t>
            </a:r>
            <a:r>
              <a:rPr lang="en-US" dirty="0"/>
              <a:t> with URI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Avg hospitalization in </a:t>
            </a:r>
            <a:r>
              <a:rPr lang="en-US" dirty="0" err="1"/>
              <a:t>prosp</a:t>
            </a:r>
            <a:r>
              <a:rPr lang="en-US" dirty="0"/>
              <a:t> study &gt;50 was 0.15% of population.  SR of observational studies, mortality if hospitalized is 6-8%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Pregnancy – 6/3570 (0.2%) infants medically attended severe LRTI </a:t>
            </a:r>
            <a:r>
              <a:rPr lang="en-US" dirty="0" err="1"/>
              <a:t>abrysvo</a:t>
            </a:r>
            <a:r>
              <a:rPr lang="en-US" dirty="0"/>
              <a:t> and 33/3558 placebo (0.9%) at 90 d and 19 (0.5%) vs 62 (1.5%) </a:t>
            </a:r>
            <a:r>
              <a:rPr lang="en-US" dirty="0" err="1"/>
              <a:t>NNImm</a:t>
            </a:r>
            <a:r>
              <a:rPr lang="en-US" dirty="0"/>
              <a:t>=100 at 180 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C940B73-5FA1-554F-9814-247A53EFFE4C}" type="slidenum">
              <a:rPr lang="en-US" smtClean="0"/>
              <a:t>15</a:t>
            </a:fld>
            <a:endParaRPr lang="en-US"/>
          </a:p>
        </p:txBody>
      </p:sp>
    </p:spTree>
    <p:extLst>
      <p:ext uri="{BB962C8B-B14F-4D97-AF65-F5344CB8AC3E}">
        <p14:creationId xmlns:p14="http://schemas.microsoft.com/office/powerpoint/2010/main" val="2305560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940B73-5FA1-554F-9814-247A53EFFE4C}" type="slidenum">
              <a:rPr lang="en-US" smtClean="0"/>
              <a:t>16</a:t>
            </a:fld>
            <a:endParaRPr lang="en-US"/>
          </a:p>
        </p:txBody>
      </p:sp>
    </p:spTree>
    <p:extLst>
      <p:ext uri="{BB962C8B-B14F-4D97-AF65-F5344CB8AC3E}">
        <p14:creationId xmlns:p14="http://schemas.microsoft.com/office/powerpoint/2010/main" val="3121386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940B73-5FA1-554F-9814-247A53EFFE4C}" type="slidenum">
              <a:rPr lang="en-US" smtClean="0"/>
              <a:t>17</a:t>
            </a:fld>
            <a:endParaRPr lang="en-US"/>
          </a:p>
        </p:txBody>
      </p:sp>
    </p:spTree>
    <p:extLst>
      <p:ext uri="{BB962C8B-B14F-4D97-AF65-F5344CB8AC3E}">
        <p14:creationId xmlns:p14="http://schemas.microsoft.com/office/powerpoint/2010/main" val="2462766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err="1"/>
              <a:t>Semistructured</a:t>
            </a:r>
            <a:r>
              <a:rPr lang="en-US" dirty="0"/>
              <a:t> interviews </a:t>
            </a:r>
          </a:p>
          <a:p>
            <a:r>
              <a:rPr lang="en-CA" b="0" i="0" dirty="0">
                <a:solidFill>
                  <a:srgbClr val="212121"/>
                </a:solidFill>
                <a:effectLst/>
                <a:latin typeface="Cambria" panose="02040503050406030204" pitchFamily="18" charset="0"/>
              </a:rPr>
              <a:t>Consolidated Framework for Implementation Research (CFIR),</a:t>
            </a:r>
          </a:p>
          <a:p>
            <a:r>
              <a:rPr lang="en-US" dirty="0"/>
              <a:t>Barriers, facilitators and contextual factors </a:t>
            </a:r>
          </a:p>
          <a:p>
            <a:r>
              <a:rPr lang="en-US" dirty="0"/>
              <a:t>12x hospitals in USA, physicians, bedside RNs, </a:t>
            </a:r>
          </a:p>
          <a:p>
            <a:r>
              <a:rPr lang="en-US" dirty="0"/>
              <a:t>Thematic saturation </a:t>
            </a:r>
          </a:p>
          <a:p>
            <a:r>
              <a:rPr lang="en-US" dirty="0"/>
              <a:t>Total 56 interviews </a:t>
            </a:r>
          </a:p>
          <a:p>
            <a:endParaRPr lang="en-US" dirty="0"/>
          </a:p>
          <a:p>
            <a:endParaRPr lang="en-US" dirty="0"/>
          </a:p>
        </p:txBody>
      </p:sp>
      <p:sp>
        <p:nvSpPr>
          <p:cNvPr id="4" name="Slide Number Placeholder 3"/>
          <p:cNvSpPr>
            <a:spLocks noGrp="1"/>
          </p:cNvSpPr>
          <p:nvPr>
            <p:ph type="sldNum" sz="quarter" idx="5"/>
          </p:nvPr>
        </p:nvSpPr>
        <p:spPr/>
        <p:txBody>
          <a:bodyPr/>
          <a:lstStyle/>
          <a:p>
            <a:fld id="{3C940B73-5FA1-554F-9814-247A53EFFE4C}" type="slidenum">
              <a:rPr lang="en-US" smtClean="0"/>
              <a:t>19</a:t>
            </a:fld>
            <a:endParaRPr lang="en-US"/>
          </a:p>
        </p:txBody>
      </p:sp>
    </p:spTree>
    <p:extLst>
      <p:ext uri="{BB962C8B-B14F-4D97-AF65-F5344CB8AC3E}">
        <p14:creationId xmlns:p14="http://schemas.microsoft.com/office/powerpoint/2010/main" val="1149524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462 participants , </a:t>
            </a:r>
            <a:r>
              <a:rPr lang="en-US" dirty="0" err="1"/>
              <a:t>vignets</a:t>
            </a:r>
            <a:r>
              <a:rPr lang="en-US" dirty="0"/>
              <a:t>, survey </a:t>
            </a:r>
          </a:p>
          <a:p>
            <a:r>
              <a:rPr lang="en-US" dirty="0"/>
              <a:t>RT/RN greater perception of benefits of interventions than physicians </a:t>
            </a:r>
          </a:p>
          <a:p>
            <a:r>
              <a:rPr lang="en-US" dirty="0"/>
              <a:t>- 53.6% of RN and 41.8% of RT believed SABA extremely or somewhat likely to improve WOB compared to 1.9% of physicians </a:t>
            </a:r>
          </a:p>
          <a:p>
            <a:r>
              <a:rPr lang="en-US" dirty="0"/>
              <a:t>- similar % for steroids vs 0.9% of physician s</a:t>
            </a:r>
          </a:p>
          <a:p>
            <a:r>
              <a:rPr lang="en-US" dirty="0"/>
              <a:t>- suctioning – all felt was helpful, but RT/RN felt deep suctioning helpful </a:t>
            </a:r>
          </a:p>
          <a:p>
            <a:r>
              <a:rPr lang="en-US" dirty="0"/>
              <a:t>- &gt; 50% of RN felt that increasing O2 and 23% of MD increase O2 even if no hypoxemia would be helping in WOB </a:t>
            </a:r>
          </a:p>
          <a:p>
            <a:endParaRPr lang="en-US" dirty="0"/>
          </a:p>
          <a:p>
            <a:r>
              <a:rPr lang="en-US" dirty="0"/>
              <a:t>Close to 70% of RNs who had infant already on O2 felt need to escalate to improve WOB compared to 36% if received infant not on O2 </a:t>
            </a:r>
          </a:p>
          <a:p>
            <a:endParaRPr lang="en-US" dirty="0"/>
          </a:p>
          <a:p>
            <a:r>
              <a:rPr lang="en-US" dirty="0"/>
              <a:t>Explored community vs university and no difference </a:t>
            </a:r>
          </a:p>
          <a:p>
            <a:endParaRPr lang="en-US" dirty="0"/>
          </a:p>
          <a:p>
            <a:r>
              <a:rPr lang="en-US" dirty="0"/>
              <a:t>More RN/RT felt </a:t>
            </a:r>
            <a:r>
              <a:rPr lang="en-US" dirty="0" err="1"/>
              <a:t>sats</a:t>
            </a:r>
            <a:r>
              <a:rPr lang="en-US" dirty="0"/>
              <a:t> of 88% was unsafe</a:t>
            </a:r>
          </a:p>
          <a:p>
            <a:endParaRPr lang="en-US" dirty="0"/>
          </a:p>
          <a:p>
            <a:r>
              <a:rPr lang="en-US" dirty="0"/>
              <a:t>Abut half of all group </a:t>
            </a:r>
            <a:r>
              <a:rPr lang="en-US" dirty="0" err="1"/>
              <a:t>wouldl</a:t>
            </a:r>
            <a:r>
              <a:rPr lang="en-US" dirty="0"/>
              <a:t> apply O2 for comfort </a:t>
            </a:r>
          </a:p>
          <a:p>
            <a:endParaRPr lang="en-US" dirty="0"/>
          </a:p>
        </p:txBody>
      </p:sp>
      <p:sp>
        <p:nvSpPr>
          <p:cNvPr id="4" name="Slide Number Placeholder 3"/>
          <p:cNvSpPr>
            <a:spLocks noGrp="1"/>
          </p:cNvSpPr>
          <p:nvPr>
            <p:ph type="sldNum" sz="quarter" idx="5"/>
          </p:nvPr>
        </p:nvSpPr>
        <p:spPr/>
        <p:txBody>
          <a:bodyPr/>
          <a:lstStyle/>
          <a:p>
            <a:fld id="{3C940B73-5FA1-554F-9814-247A53EFFE4C}" type="slidenum">
              <a:rPr lang="en-US" smtClean="0"/>
              <a:t>20</a:t>
            </a:fld>
            <a:endParaRPr lang="en-US"/>
          </a:p>
        </p:txBody>
      </p:sp>
    </p:spTree>
    <p:extLst>
      <p:ext uri="{BB962C8B-B14F-4D97-AF65-F5344CB8AC3E}">
        <p14:creationId xmlns:p14="http://schemas.microsoft.com/office/powerpoint/2010/main" val="3454705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AF8213-08AA-4A42-BD7E-4CC9E6DE6257}" type="slidenum">
              <a:rPr lang="en-US" smtClean="0"/>
              <a:t>2</a:t>
            </a:fld>
            <a:endParaRPr lang="en-US"/>
          </a:p>
        </p:txBody>
      </p:sp>
    </p:spTree>
    <p:extLst>
      <p:ext uri="{BB962C8B-B14F-4D97-AF65-F5344CB8AC3E}">
        <p14:creationId xmlns:p14="http://schemas.microsoft.com/office/powerpoint/2010/main" val="751828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CA" b="1" dirty="0"/>
              <a:t>Confirmation bias</a:t>
            </a:r>
            <a:endParaRPr lang="en-CA" dirty="0"/>
          </a:p>
          <a:p>
            <a:endParaRPr lang="en-CA" dirty="0"/>
          </a:p>
          <a:p>
            <a:endParaRPr lang="en-US" dirty="0"/>
          </a:p>
        </p:txBody>
      </p:sp>
      <p:sp>
        <p:nvSpPr>
          <p:cNvPr id="4" name="Slide Number Placeholder 3"/>
          <p:cNvSpPr>
            <a:spLocks noGrp="1"/>
          </p:cNvSpPr>
          <p:nvPr>
            <p:ph type="sldNum" sz="quarter" idx="5"/>
          </p:nvPr>
        </p:nvSpPr>
        <p:spPr/>
        <p:txBody>
          <a:bodyPr/>
          <a:lstStyle/>
          <a:p>
            <a:fld id="{3C940B73-5FA1-554F-9814-247A53EFFE4C}" type="slidenum">
              <a:rPr lang="en-US" smtClean="0"/>
              <a:t>21</a:t>
            </a:fld>
            <a:endParaRPr lang="en-US"/>
          </a:p>
        </p:txBody>
      </p:sp>
    </p:spTree>
    <p:extLst>
      <p:ext uri="{BB962C8B-B14F-4D97-AF65-F5344CB8AC3E}">
        <p14:creationId xmlns:p14="http://schemas.microsoft.com/office/powerpoint/2010/main" val="3256200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8DE91CE-56FB-454E-B79E-7F357331A007}"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7021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cs typeface="msgothic" charset="0"/>
              </a:rPr>
              <a:t>The hierarchy of intervention effectiveness (Adapted from the Institute for Safe Medication Practices25 and </a:t>
            </a:r>
            <a:r>
              <a:rPr lang="en-GB" altLang="en-US" dirty="0" err="1">
                <a:latin typeface="Arial" panose="020B0604020202020204" pitchFamily="34" charset="0"/>
                <a:cs typeface="msgothic" charset="0"/>
              </a:rPr>
              <a:t>Patientsafe</a:t>
            </a:r>
            <a:r>
              <a:rPr lang="en-GB" altLang="en-US" dirty="0">
                <a:latin typeface="Arial" panose="020B0604020202020204" pitchFamily="34" charset="0"/>
                <a:cs typeface="msgothic" charset="0"/>
              </a:rPr>
              <a:t> Implementing effective safety solutions.43 </a:t>
            </a:r>
          </a:p>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GB" altLang="en-US" dirty="0">
              <a:latin typeface="Arial" panose="020B0604020202020204" pitchFamily="34" charset="0"/>
              <a:cs typeface="msgothic" charset="0"/>
            </a:endParaRPr>
          </a:p>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cs typeface="msgothic" charset="0"/>
              </a:rPr>
              <a:t>Ok.. So we’ve all read the guidelines, but practise change does not really seem to</a:t>
            </a:r>
            <a:r>
              <a:rPr lang="en-GB" altLang="en-US" baseline="0" dirty="0">
                <a:latin typeface="Arial" panose="020B0604020202020204" pitchFamily="34" charset="0"/>
                <a:cs typeface="msgothic" charset="0"/>
              </a:rPr>
              <a:t> be working.. </a:t>
            </a:r>
            <a:r>
              <a:rPr lang="en-GB" altLang="en-US" dirty="0">
                <a:latin typeface="Arial" panose="020B0604020202020204" pitchFamily="34" charset="0"/>
                <a:cs typeface="msgothic" charset="0"/>
              </a:rPr>
              <a:t>How can we create and sustain meaningful change?</a:t>
            </a:r>
          </a:p>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GB" altLang="en-US" dirty="0">
              <a:latin typeface="Arial" panose="020B0604020202020204" pitchFamily="34" charset="0"/>
              <a:cs typeface="msgothic" charset="0"/>
            </a:endParaRPr>
          </a:p>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cs typeface="msgothic" charset="0"/>
              </a:rPr>
              <a:t>An example is CXR overutilization.  Education</a:t>
            </a:r>
            <a:r>
              <a:rPr lang="en-GB" altLang="en-US" baseline="0" dirty="0">
                <a:latin typeface="Arial" panose="020B0604020202020204" pitchFamily="34" charset="0"/>
                <a:cs typeface="msgothic" charset="0"/>
              </a:rPr>
              <a:t> and training is critical , but at the bottom of the hierarchy of intervention effectiveness.  Telling people not to do a CXR is not as effective as a high-reliability intervention such as system redesign with an emphasis on processes.</a:t>
            </a:r>
          </a:p>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GB" altLang="en-US" baseline="0" dirty="0">
              <a:latin typeface="Arial" panose="020B0604020202020204" pitchFamily="34" charset="0"/>
              <a:cs typeface="msgothic" charset="0"/>
            </a:endParaRPr>
          </a:p>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GB" altLang="en-US" baseline="0" dirty="0">
              <a:latin typeface="Arial" panose="020B0604020202020204" pitchFamily="34" charset="0"/>
              <a:cs typeface="msgothic" charset="0"/>
            </a:endParaRPr>
          </a:p>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GB" altLang="en-US" dirty="0">
              <a:latin typeface="Arial" panose="020B0604020202020204" pitchFamily="34" charset="0"/>
              <a:cs typeface="msgothic" charset="0"/>
            </a:endParaRPr>
          </a:p>
        </p:txBody>
      </p:sp>
    </p:spTree>
    <p:extLst>
      <p:ext uri="{BB962C8B-B14F-4D97-AF65-F5344CB8AC3E}">
        <p14:creationId xmlns:p14="http://schemas.microsoft.com/office/powerpoint/2010/main" val="3712978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a:t>
            </a:r>
            <a:r>
              <a:rPr lang="en-US" sz="1200" b="0" i="0" kern="1200" dirty="0">
                <a:solidFill>
                  <a:schemeClr val="tx1"/>
                </a:solidFill>
                <a:effectLst/>
                <a:latin typeface="+mn-lt"/>
                <a:ea typeface="+mn-ea"/>
                <a:cs typeface="+mn-cs"/>
              </a:rPr>
              <a:t>Frazier SB, Walls C, Jain S, </a:t>
            </a:r>
            <a:r>
              <a:rPr lang="en-US" sz="1200" b="0" i="0" kern="1200" dirty="0" err="1">
                <a:solidFill>
                  <a:schemeClr val="tx1"/>
                </a:solidFill>
                <a:effectLst/>
                <a:latin typeface="+mn-lt"/>
                <a:ea typeface="+mn-ea"/>
                <a:cs typeface="+mn-cs"/>
              </a:rPr>
              <a:t>Plemmons</a:t>
            </a:r>
            <a:r>
              <a:rPr lang="en-US" sz="1200" b="0" i="0" kern="1200" dirty="0">
                <a:solidFill>
                  <a:schemeClr val="tx1"/>
                </a:solidFill>
                <a:effectLst/>
                <a:latin typeface="+mn-lt"/>
                <a:ea typeface="+mn-ea"/>
                <a:cs typeface="+mn-cs"/>
              </a:rPr>
              <a:t> G, Johnson DP. Reducing Chest Radiographs in Bronchiolitis Through High-Reliability Interventions. Pediatrics. 2021 Sep;148(3)</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a:t>
            </a:r>
            <a:r>
              <a:rPr lang="en-US" sz="1200" b="0" i="0" kern="1200" baseline="0" dirty="0">
                <a:solidFill>
                  <a:schemeClr val="tx1"/>
                </a:solidFill>
                <a:effectLst/>
                <a:latin typeface="+mn-lt"/>
                <a:ea typeface="+mn-ea"/>
                <a:cs typeface="+mn-cs"/>
              </a:rPr>
              <a:t> paper highlights a success using this methodology.</a:t>
            </a:r>
          </a:p>
          <a:p>
            <a:r>
              <a:rPr lang="en-US" dirty="0"/>
              <a:t>QI project to reduce CXR usage in bronchiolitis </a:t>
            </a:r>
          </a:p>
          <a:p>
            <a:r>
              <a:rPr lang="en-US" dirty="0"/>
              <a:t>Specific aim to reduce CXR’s from 42% (baseline) to &lt;15% by March 2020.</a:t>
            </a:r>
          </a:p>
          <a:p>
            <a:endParaRPr lang="en-US" dirty="0"/>
          </a:p>
          <a:p>
            <a:r>
              <a:rPr lang="en-US" dirty="0"/>
              <a:t>They managed to reduce use to 18% and sustain it for 18months,</a:t>
            </a:r>
            <a:r>
              <a:rPr lang="en-US" baseline="0" dirty="0"/>
              <a:t> using both education measures, plus forced change functions within their ordering system and EMR.  </a:t>
            </a:r>
            <a:endParaRPr lang="en-US" dirty="0"/>
          </a:p>
          <a:p>
            <a:endParaRPr lang="en-US" sz="1200" b="0" i="0" kern="1200" baseline="0" dirty="0">
              <a:solidFill>
                <a:schemeClr val="tx1"/>
              </a:solidFill>
              <a:effectLst/>
              <a:latin typeface="+mn-lt"/>
              <a:ea typeface="+mn-ea"/>
              <a:cs typeface="+mn-cs"/>
            </a:endParaRPr>
          </a:p>
          <a:p>
            <a:pPr marL="171450" indent="-171450">
              <a:buFontTx/>
              <a:buChar char="-"/>
            </a:pPr>
            <a:r>
              <a:rPr lang="en-US" sz="1200" b="0" i="0" kern="1200" baseline="0" dirty="0">
                <a:solidFill>
                  <a:schemeClr val="tx1"/>
                </a:solidFill>
                <a:effectLst/>
                <a:latin typeface="+mn-lt"/>
                <a:ea typeface="+mn-ea"/>
                <a:cs typeface="+mn-cs"/>
              </a:rPr>
              <a:t>2012 – 2020:  they had 122, 120 bronchiolitis encounters.  Pre-implementation baseline = 42% mean CXR use.</a:t>
            </a:r>
          </a:p>
          <a:p>
            <a:pPr marL="171450" indent="-171450">
              <a:buFontTx/>
              <a:buChar char="-"/>
            </a:pPr>
            <a:r>
              <a:rPr lang="en-US" sz="1200" b="0" i="0" kern="1200" baseline="0" dirty="0">
                <a:solidFill>
                  <a:schemeClr val="tx1"/>
                </a:solidFill>
                <a:effectLst/>
                <a:latin typeface="+mn-lt"/>
                <a:ea typeface="+mn-ea"/>
                <a:cs typeface="+mn-cs"/>
              </a:rPr>
              <a:t>- low reliability interventions such as education campaigns, did not lead to sustained change</a:t>
            </a:r>
          </a:p>
          <a:p>
            <a:pPr marL="171450" indent="-171450">
              <a:buFontTx/>
              <a:buChar char="-"/>
            </a:pPr>
            <a:endParaRPr lang="en-US" sz="1200" b="0" i="0" kern="1200" baseline="0" dirty="0">
              <a:solidFill>
                <a:schemeClr val="tx1"/>
              </a:solidFill>
              <a:effectLst/>
              <a:latin typeface="+mn-lt"/>
              <a:ea typeface="+mn-ea"/>
              <a:cs typeface="+mn-cs"/>
            </a:endParaRPr>
          </a:p>
          <a:p>
            <a:pPr marL="171450" indent="-171450">
              <a:buFontTx/>
              <a:buChar char="-"/>
            </a:pPr>
            <a:r>
              <a:rPr lang="en-US" sz="1200" b="0" i="0" kern="1200" baseline="0" dirty="0">
                <a:solidFill>
                  <a:schemeClr val="tx1"/>
                </a:solidFill>
                <a:effectLst/>
                <a:latin typeface="+mn-lt"/>
                <a:ea typeface="+mn-ea"/>
                <a:cs typeface="+mn-cs"/>
              </a:rPr>
              <a:t>Higher reliability interventions did:  </a:t>
            </a:r>
            <a:endParaRPr lang="en-US" dirty="0"/>
          </a:p>
        </p:txBody>
      </p:sp>
      <p:sp>
        <p:nvSpPr>
          <p:cNvPr id="4" name="Slide Number Placeholder 3"/>
          <p:cNvSpPr>
            <a:spLocks noGrp="1"/>
          </p:cNvSpPr>
          <p:nvPr>
            <p:ph type="sldNum" sz="quarter" idx="10"/>
          </p:nvPr>
        </p:nvSpPr>
        <p:spPr/>
        <p:txBody>
          <a:bodyPr/>
          <a:lstStyle/>
          <a:p>
            <a:fld id="{3C940B73-5FA1-554F-9814-247A53EFFE4C}" type="slidenum">
              <a:rPr lang="en-US" smtClean="0"/>
              <a:t>24</a:t>
            </a:fld>
            <a:endParaRPr lang="en-US"/>
          </a:p>
        </p:txBody>
      </p:sp>
    </p:spTree>
    <p:extLst>
      <p:ext uri="{BB962C8B-B14F-4D97-AF65-F5344CB8AC3E}">
        <p14:creationId xmlns:p14="http://schemas.microsoft.com/office/powerpoint/2010/main" val="2425316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Reference: </a:t>
            </a:r>
            <a:r>
              <a:rPr lang="en-US" sz="1200" b="0" i="0" kern="1200" dirty="0">
                <a:solidFill>
                  <a:schemeClr val="tx1"/>
                </a:solidFill>
                <a:effectLst/>
                <a:latin typeface="+mn-lt"/>
                <a:ea typeface="+mn-ea"/>
                <a:cs typeface="+mn-cs"/>
              </a:rPr>
              <a:t>Dalziel SR, Haskell L, O'Brien S, Borland ML, </a:t>
            </a:r>
            <a:r>
              <a:rPr lang="en-US" sz="1200" b="0" i="0" kern="1200" dirty="0" err="1">
                <a:solidFill>
                  <a:schemeClr val="tx1"/>
                </a:solidFill>
                <a:effectLst/>
                <a:latin typeface="+mn-lt"/>
                <a:ea typeface="+mn-ea"/>
                <a:cs typeface="+mn-cs"/>
              </a:rPr>
              <a:t>Plint</a:t>
            </a:r>
            <a:r>
              <a:rPr lang="en-US" sz="1200" b="0" i="0" kern="1200" dirty="0">
                <a:solidFill>
                  <a:schemeClr val="tx1"/>
                </a:solidFill>
                <a:effectLst/>
                <a:latin typeface="+mn-lt"/>
                <a:ea typeface="+mn-ea"/>
                <a:cs typeface="+mn-cs"/>
              </a:rPr>
              <a:t> AC, </a:t>
            </a:r>
            <a:r>
              <a:rPr lang="en-US" sz="1200" b="0" i="0" kern="1200" dirty="0" err="1">
                <a:solidFill>
                  <a:schemeClr val="tx1"/>
                </a:solidFill>
                <a:effectLst/>
                <a:latin typeface="+mn-lt"/>
                <a:ea typeface="+mn-ea"/>
                <a:cs typeface="+mn-cs"/>
              </a:rPr>
              <a:t>Babl</a:t>
            </a:r>
            <a:r>
              <a:rPr lang="en-US" sz="1200" b="0" i="0" kern="1200" dirty="0">
                <a:solidFill>
                  <a:schemeClr val="tx1"/>
                </a:solidFill>
                <a:effectLst/>
                <a:latin typeface="+mn-lt"/>
                <a:ea typeface="+mn-ea"/>
                <a:cs typeface="+mn-cs"/>
              </a:rPr>
              <a:t> FE, Oakley E. Bronchiolitis. Lancet. 2022 Jul 30;400(10349):392-406</a:t>
            </a:r>
          </a:p>
          <a:p>
            <a:endParaRPr lang="en-US" dirty="0"/>
          </a:p>
        </p:txBody>
      </p:sp>
      <p:sp>
        <p:nvSpPr>
          <p:cNvPr id="4" name="Slide Number Placeholder 3"/>
          <p:cNvSpPr>
            <a:spLocks noGrp="1"/>
          </p:cNvSpPr>
          <p:nvPr>
            <p:ph type="sldNum" sz="quarter" idx="10"/>
          </p:nvPr>
        </p:nvSpPr>
        <p:spPr/>
        <p:txBody>
          <a:bodyPr/>
          <a:lstStyle/>
          <a:p>
            <a:fld id="{3C940B73-5FA1-554F-9814-247A53EFFE4C}" type="slidenum">
              <a:rPr lang="en-US" smtClean="0"/>
              <a:t>26</a:t>
            </a:fld>
            <a:endParaRPr lang="en-US"/>
          </a:p>
        </p:txBody>
      </p:sp>
    </p:spTree>
    <p:extLst>
      <p:ext uri="{BB962C8B-B14F-4D97-AF65-F5344CB8AC3E}">
        <p14:creationId xmlns:p14="http://schemas.microsoft.com/office/powerpoint/2010/main" val="1947240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process of creating a toolkit with CWC</a:t>
            </a:r>
          </a:p>
          <a:p>
            <a:r>
              <a:rPr lang="en-US" dirty="0"/>
              <a:t> - working group</a:t>
            </a:r>
          </a:p>
          <a:p>
            <a:r>
              <a:rPr lang="en-US" dirty="0"/>
              <a:t>- Stakeholders and patient partners</a:t>
            </a:r>
          </a:p>
          <a:p>
            <a:r>
              <a:rPr lang="en-US" dirty="0"/>
              <a:t> -Networking and endorsements..</a:t>
            </a:r>
          </a:p>
          <a:p>
            <a:endParaRPr lang="en-US" dirty="0"/>
          </a:p>
        </p:txBody>
      </p:sp>
      <p:sp>
        <p:nvSpPr>
          <p:cNvPr id="4" name="Slide Number Placeholder 3"/>
          <p:cNvSpPr>
            <a:spLocks noGrp="1"/>
          </p:cNvSpPr>
          <p:nvPr>
            <p:ph type="sldNum" sz="quarter" idx="5"/>
          </p:nvPr>
        </p:nvSpPr>
        <p:spPr/>
        <p:txBody>
          <a:bodyPr/>
          <a:lstStyle/>
          <a:p>
            <a:fld id="{3C940B73-5FA1-554F-9814-247A53EFFE4C}" type="slidenum">
              <a:rPr lang="en-US" smtClean="0"/>
              <a:t>27</a:t>
            </a:fld>
            <a:endParaRPr lang="en-US"/>
          </a:p>
        </p:txBody>
      </p:sp>
    </p:spTree>
    <p:extLst>
      <p:ext uri="{BB962C8B-B14F-4D97-AF65-F5344CB8AC3E}">
        <p14:creationId xmlns:p14="http://schemas.microsoft.com/office/powerpoint/2010/main" val="32330599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940B73-5FA1-554F-9814-247A53EFFE4C}" type="slidenum">
              <a:rPr lang="en-US" smtClean="0"/>
              <a:t>28</a:t>
            </a:fld>
            <a:endParaRPr lang="en-US"/>
          </a:p>
        </p:txBody>
      </p:sp>
    </p:spTree>
    <p:extLst>
      <p:ext uri="{BB962C8B-B14F-4D97-AF65-F5344CB8AC3E}">
        <p14:creationId xmlns:p14="http://schemas.microsoft.com/office/powerpoint/2010/main" val="16835493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940B73-5FA1-554F-9814-247A53EFFE4C}" type="slidenum">
              <a:rPr lang="en-US" smtClean="0"/>
              <a:t>30</a:t>
            </a:fld>
            <a:endParaRPr lang="en-US"/>
          </a:p>
        </p:txBody>
      </p:sp>
    </p:spTree>
    <p:extLst>
      <p:ext uri="{BB962C8B-B14F-4D97-AF65-F5344CB8AC3E}">
        <p14:creationId xmlns:p14="http://schemas.microsoft.com/office/powerpoint/2010/main" val="3509283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940B73-5FA1-554F-9814-247A53EFFE4C}" type="slidenum">
              <a:rPr lang="en-US" smtClean="0"/>
              <a:t>31</a:t>
            </a:fld>
            <a:endParaRPr lang="en-US"/>
          </a:p>
        </p:txBody>
      </p:sp>
    </p:spTree>
    <p:extLst>
      <p:ext uri="{BB962C8B-B14F-4D97-AF65-F5344CB8AC3E}">
        <p14:creationId xmlns:p14="http://schemas.microsoft.com/office/powerpoint/2010/main" val="21595671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940B73-5FA1-554F-9814-247A53EFFE4C}" type="slidenum">
              <a:rPr lang="en-US" smtClean="0"/>
              <a:t>32</a:t>
            </a:fld>
            <a:endParaRPr lang="en-US"/>
          </a:p>
        </p:txBody>
      </p:sp>
    </p:spTree>
    <p:extLst>
      <p:ext uri="{BB962C8B-B14F-4D97-AF65-F5344CB8AC3E}">
        <p14:creationId xmlns:p14="http://schemas.microsoft.com/office/powerpoint/2010/main" val="3899693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940B73-5FA1-554F-9814-247A53EFFE4C}" type="slidenum">
              <a:rPr lang="en-US" smtClean="0"/>
              <a:t>3</a:t>
            </a:fld>
            <a:endParaRPr lang="en-US"/>
          </a:p>
        </p:txBody>
      </p:sp>
    </p:spTree>
    <p:extLst>
      <p:ext uri="{BB962C8B-B14F-4D97-AF65-F5344CB8AC3E}">
        <p14:creationId xmlns:p14="http://schemas.microsoft.com/office/powerpoint/2010/main" val="4398773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Tools to support practice change </a:t>
            </a:r>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06FD3FB-127F-4D9C-B87B-043E28264847}"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33</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01616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Tools to support practice change </a:t>
            </a:r>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06FD3FB-127F-4D9C-B87B-043E28264847}"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34</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0538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Tools to support practice change </a:t>
            </a:r>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06FD3FB-127F-4D9C-B87B-043E28264847}"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35</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85321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Tools to support practice change </a:t>
            </a:r>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D06FD3FB-127F-4D9C-B87B-043E28264847}"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36</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90706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940B73-5FA1-554F-9814-247A53EFFE4C}" type="slidenum">
              <a:rPr lang="en-US" smtClean="0"/>
              <a:t>37</a:t>
            </a:fld>
            <a:endParaRPr lang="en-US"/>
          </a:p>
        </p:txBody>
      </p:sp>
    </p:spTree>
    <p:extLst>
      <p:ext uri="{BB962C8B-B14F-4D97-AF65-F5344CB8AC3E}">
        <p14:creationId xmlns:p14="http://schemas.microsoft.com/office/powerpoint/2010/main" val="585921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940B73-5FA1-554F-9814-247A53EFFE4C}" type="slidenum">
              <a:rPr lang="en-US" smtClean="0"/>
              <a:t>4</a:t>
            </a:fld>
            <a:endParaRPr lang="en-US"/>
          </a:p>
        </p:txBody>
      </p:sp>
    </p:spTree>
    <p:extLst>
      <p:ext uri="{BB962C8B-B14F-4D97-AF65-F5344CB8AC3E}">
        <p14:creationId xmlns:p14="http://schemas.microsoft.com/office/powerpoint/2010/main" val="2484208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Viral bronchiolitis is the most common</a:t>
            </a:r>
            <a:r>
              <a:rPr lang="en-US" baseline="0" dirty="0"/>
              <a:t> cause of admission to hospital for infants in high – income countries.  RSV accounts for 60-80% of bronchiolitis presentations.. </a:t>
            </a:r>
          </a:p>
          <a:p>
            <a:r>
              <a:rPr lang="en-US" baseline="0" dirty="0"/>
              <a:t> - RSV global burden: annual </a:t>
            </a:r>
            <a:r>
              <a:rPr lang="en-US" baseline="0" dirty="0" err="1"/>
              <a:t>Gboval</a:t>
            </a:r>
            <a:r>
              <a:rPr lang="en-US" baseline="0" dirty="0"/>
              <a:t> RSV causing Acute LRTI in children ,5yrs = 33 million cases</a:t>
            </a:r>
          </a:p>
          <a:p>
            <a:r>
              <a:rPr lang="en-US" baseline="0" dirty="0"/>
              <a:t>3.6 million episodes of severe RSV LRTI </a:t>
            </a:r>
            <a:r>
              <a:rPr lang="en-US" baseline="0" dirty="0" err="1"/>
              <a:t>requiing</a:t>
            </a:r>
            <a:r>
              <a:rPr lang="en-US" baseline="0" dirty="0"/>
              <a:t> hospital admission/</a:t>
            </a:r>
            <a:r>
              <a:rPr lang="en-US" baseline="0" dirty="0" err="1"/>
              <a:t>yr</a:t>
            </a:r>
            <a:r>
              <a:rPr lang="en-US" baseline="0" dirty="0"/>
              <a:t> globally</a:t>
            </a:r>
          </a:p>
          <a:p>
            <a:r>
              <a:rPr lang="en-US" baseline="0" dirty="0"/>
              <a:t>Estimated 84,5000 – 125,200 deaths annually.</a:t>
            </a:r>
          </a:p>
          <a:p>
            <a:endParaRPr lang="en-US" baseline="0" dirty="0"/>
          </a:p>
          <a:p>
            <a:r>
              <a:rPr lang="en-US" baseline="0" dirty="0"/>
              <a:t>Li et al Lancet 2022</a:t>
            </a:r>
          </a:p>
          <a:p>
            <a:endParaRPr lang="en-US" baseline="0" dirty="0"/>
          </a:p>
          <a:p>
            <a:r>
              <a:rPr lang="en-US" dirty="0" err="1"/>
              <a:t>Pubmed</a:t>
            </a:r>
            <a:r>
              <a:rPr lang="en-US" dirty="0"/>
              <a:t> search from 200 = over 11,000 articles on bronchiolitis.</a:t>
            </a:r>
          </a:p>
          <a:p>
            <a:r>
              <a:rPr lang="en-US" dirty="0"/>
              <a:t>Multiple international consensus guidelines available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decades of messaging on de-implementation, and we are still  saying the same thing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Management recommendations based on high quality evidence advise support of hydration and oxygenation only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TREKK</a:t>
            </a:r>
            <a:r>
              <a:rPr lang="en-US" baseline="0" dirty="0"/>
              <a:t> Evidence Repository </a:t>
            </a:r>
            <a:r>
              <a:rPr lang="en-US" dirty="0">
                <a:hlinkClick r:id="rId3"/>
              </a:rPr>
              <a:t>2022_12_14_Bronchiolitis_ER_FINAL_v4.0.pdf (trekk.ca)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Dalziel SR, Haskell L, O'Brien S, Borland ML, </a:t>
            </a:r>
            <a:r>
              <a:rPr lang="en-US" sz="1200" b="0" i="0" kern="1200" dirty="0" err="1">
                <a:solidFill>
                  <a:schemeClr val="tx1"/>
                </a:solidFill>
                <a:effectLst/>
                <a:latin typeface="+mn-lt"/>
                <a:ea typeface="+mn-ea"/>
                <a:cs typeface="+mn-cs"/>
              </a:rPr>
              <a:t>Plint</a:t>
            </a:r>
            <a:r>
              <a:rPr lang="en-US" sz="1200" b="0" i="0" kern="1200" dirty="0">
                <a:solidFill>
                  <a:schemeClr val="tx1"/>
                </a:solidFill>
                <a:effectLst/>
                <a:latin typeface="+mn-lt"/>
                <a:ea typeface="+mn-ea"/>
                <a:cs typeface="+mn-cs"/>
              </a:rPr>
              <a:t> AC, </a:t>
            </a:r>
            <a:r>
              <a:rPr lang="en-US" sz="1200" b="0" i="0" kern="1200" dirty="0" err="1">
                <a:solidFill>
                  <a:schemeClr val="tx1"/>
                </a:solidFill>
                <a:effectLst/>
                <a:latin typeface="+mn-lt"/>
                <a:ea typeface="+mn-ea"/>
                <a:cs typeface="+mn-cs"/>
              </a:rPr>
              <a:t>Babl</a:t>
            </a:r>
            <a:r>
              <a:rPr lang="en-US" sz="1200" b="0" i="0" kern="1200" dirty="0">
                <a:solidFill>
                  <a:schemeClr val="tx1"/>
                </a:solidFill>
                <a:effectLst/>
                <a:latin typeface="+mn-lt"/>
                <a:ea typeface="+mn-ea"/>
                <a:cs typeface="+mn-cs"/>
              </a:rPr>
              <a:t> FE, Oakley E. Bronchiolitis. Lancet. 2022 Jul 30;400(10349):392-406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We are going to briefly discuss the</a:t>
            </a:r>
            <a:r>
              <a:rPr lang="en-US" sz="1200" b="0" i="0" kern="1200" baseline="0" dirty="0">
                <a:solidFill>
                  <a:schemeClr val="tx1"/>
                </a:solidFill>
                <a:effectLst/>
                <a:latin typeface="+mn-lt"/>
                <a:ea typeface="+mn-ea"/>
                <a:cs typeface="+mn-cs"/>
              </a:rPr>
              <a:t> evidence and rational behind a few of these statements today</a:t>
            </a:r>
            <a:endParaRPr lang="en-US" dirty="0"/>
          </a:p>
          <a:p>
            <a:endParaRPr lang="en-US" dirty="0"/>
          </a:p>
        </p:txBody>
      </p:sp>
      <p:sp>
        <p:nvSpPr>
          <p:cNvPr id="4" name="Slide Number Placeholder 3"/>
          <p:cNvSpPr>
            <a:spLocks noGrp="1"/>
          </p:cNvSpPr>
          <p:nvPr>
            <p:ph type="sldNum" sz="quarter" idx="10"/>
          </p:nvPr>
        </p:nvSpPr>
        <p:spPr/>
        <p:txBody>
          <a:bodyPr/>
          <a:lstStyle/>
          <a:p>
            <a:fld id="{3C940B73-5FA1-554F-9814-247A53EFFE4C}" type="slidenum">
              <a:rPr lang="en-US" smtClean="0"/>
              <a:t>5</a:t>
            </a:fld>
            <a:endParaRPr lang="en-US"/>
          </a:p>
        </p:txBody>
      </p:sp>
    </p:spTree>
    <p:extLst>
      <p:ext uri="{BB962C8B-B14F-4D97-AF65-F5344CB8AC3E}">
        <p14:creationId xmlns:p14="http://schemas.microsoft.com/office/powerpoint/2010/main" val="4049190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940B73-5FA1-554F-9814-247A53EFFE4C}" type="slidenum">
              <a:rPr lang="en-US" smtClean="0"/>
              <a:t>6</a:t>
            </a:fld>
            <a:endParaRPr lang="en-US"/>
          </a:p>
        </p:txBody>
      </p:sp>
    </p:spTree>
    <p:extLst>
      <p:ext uri="{BB962C8B-B14F-4D97-AF65-F5344CB8AC3E}">
        <p14:creationId xmlns:p14="http://schemas.microsoft.com/office/powerpoint/2010/main" val="397180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Reference: </a:t>
            </a:r>
            <a:r>
              <a:rPr lang="en-US" dirty="0" err="1"/>
              <a:t>Trekk</a:t>
            </a:r>
            <a:r>
              <a:rPr lang="en-US" dirty="0"/>
              <a:t> Evidence Repository (link: </a:t>
            </a:r>
            <a:r>
              <a:rPr lang="en-US" dirty="0">
                <a:hlinkClick r:id="rId3"/>
              </a:rPr>
              <a:t>2022_12_14_Bronchiolitis_ER_FINAL_v4.0.pdf (trekk.ca)</a:t>
            </a:r>
            <a:r>
              <a:rPr lang="en-US" dirty="0"/>
              <a:t>)</a:t>
            </a:r>
          </a:p>
          <a:p>
            <a:endParaRPr lang="en-US" dirty="0"/>
          </a:p>
        </p:txBody>
      </p:sp>
      <p:sp>
        <p:nvSpPr>
          <p:cNvPr id="4" name="Slide Number Placeholder 3"/>
          <p:cNvSpPr>
            <a:spLocks noGrp="1"/>
          </p:cNvSpPr>
          <p:nvPr>
            <p:ph type="sldNum" sz="quarter" idx="10"/>
          </p:nvPr>
        </p:nvSpPr>
        <p:spPr/>
        <p:txBody>
          <a:bodyPr/>
          <a:lstStyle/>
          <a:p>
            <a:fld id="{3C940B73-5FA1-554F-9814-247A53EFFE4C}" type="slidenum">
              <a:rPr lang="en-US" smtClean="0"/>
              <a:t>7</a:t>
            </a:fld>
            <a:endParaRPr lang="en-US"/>
          </a:p>
        </p:txBody>
      </p:sp>
    </p:spTree>
    <p:extLst>
      <p:ext uri="{BB962C8B-B14F-4D97-AF65-F5344CB8AC3E}">
        <p14:creationId xmlns:p14="http://schemas.microsoft.com/office/powerpoint/2010/main" val="435928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Only do an </a:t>
            </a:r>
            <a:r>
              <a:rPr lang="en-US" baseline="0" dirty="0" err="1"/>
              <a:t>xray</a:t>
            </a:r>
            <a:r>
              <a:rPr lang="en-US" baseline="0" dirty="0"/>
              <a:t> if there is</a:t>
            </a:r>
          </a:p>
          <a:p>
            <a:r>
              <a:rPr lang="en-US" baseline="0" dirty="0"/>
              <a:t> - significant hypoxia or severe WOB</a:t>
            </a:r>
          </a:p>
          <a:p>
            <a:r>
              <a:rPr lang="en-US" baseline="0" dirty="0"/>
              <a:t> - focal findings on lung exam</a:t>
            </a:r>
          </a:p>
          <a:p>
            <a:r>
              <a:rPr lang="en-US" baseline="0" dirty="0"/>
              <a:t> - a prolonged course of illness</a:t>
            </a:r>
          </a:p>
          <a:p>
            <a:r>
              <a:rPr lang="en-US" baseline="0" dirty="0"/>
              <a:t>(5 tests and treatments to question in Pediatric Emergency Medicine: CWC Nov 2022)</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do</a:t>
            </a:r>
            <a:r>
              <a:rPr lang="en-US" baseline="0" dirty="0"/>
              <a:t> them a lot: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 </a:t>
            </a:r>
            <a:r>
              <a:rPr lang="en-US" dirty="0"/>
              <a:t>Antibiotic use in bronchiolitis is around 25% (</a:t>
            </a:r>
            <a:r>
              <a:rPr lang="en-US" dirty="0" err="1"/>
              <a:t>Salziel</a:t>
            </a:r>
            <a:r>
              <a:rPr lang="en-US" dirty="0"/>
              <a:t> Lancet Seminar 2022)</a:t>
            </a:r>
          </a:p>
          <a:p>
            <a:endParaRPr lang="en-US" dirty="0"/>
          </a:p>
          <a:p>
            <a:r>
              <a:rPr lang="en-US" dirty="0"/>
              <a:t>Infants undergoing chest radiography are at least 10 times more likely to receive antibiotics (OR 10·9, 95% CI 8·9–13·3):  </a:t>
            </a:r>
          </a:p>
          <a:p>
            <a:r>
              <a:rPr lang="en-US" dirty="0"/>
              <a:t> - Oakley E, </a:t>
            </a:r>
            <a:r>
              <a:rPr lang="en-US" dirty="0" err="1"/>
              <a:t>Brys</a:t>
            </a:r>
            <a:r>
              <a:rPr lang="en-US" dirty="0"/>
              <a:t> T, Borland M, et al. Medication use in infants admitted with bronchiolitis. </a:t>
            </a:r>
            <a:r>
              <a:rPr lang="en-US" dirty="0" err="1"/>
              <a:t>Emerg</a:t>
            </a:r>
            <a:r>
              <a:rPr lang="en-US" dirty="0"/>
              <a:t> Med </a:t>
            </a:r>
            <a:r>
              <a:rPr lang="en-US" dirty="0" err="1"/>
              <a:t>Australas</a:t>
            </a:r>
            <a:r>
              <a:rPr lang="en-US" dirty="0"/>
              <a:t> 2018; 30: 389–97</a:t>
            </a:r>
          </a:p>
          <a:p>
            <a:r>
              <a:rPr lang="en-US" baseline="0" dirty="0"/>
              <a:t> </a:t>
            </a:r>
          </a:p>
          <a:p>
            <a:endParaRPr lang="en-US" baseline="0" dirty="0"/>
          </a:p>
          <a:p>
            <a:r>
              <a:rPr lang="en-US" baseline="0" dirty="0"/>
              <a:t>Antimicrobial resistance is everyone’s problem:</a:t>
            </a:r>
          </a:p>
          <a:p>
            <a:r>
              <a:rPr lang="en-US" baseline="0" dirty="0"/>
              <a:t> -  UK government review of AMR published in 2014, if not controlled</a:t>
            </a:r>
            <a:r>
              <a:rPr lang="en-US" sz="1200" b="0" i="0" kern="1200" dirty="0">
                <a:solidFill>
                  <a:schemeClr val="tx1"/>
                </a:solidFill>
                <a:effectLst/>
                <a:latin typeface="+mn-lt"/>
                <a:ea typeface="+mn-ea"/>
                <a:cs typeface="+mn-cs"/>
              </a:rPr>
              <a:t>, it would lead to significant impact on health with 10 million AMR-related deaths annually and macroeconomic consequences with a cumulative economic loss of US$100 trillion by 2050</a:t>
            </a:r>
          </a:p>
          <a:p>
            <a:r>
              <a:rPr lang="en-US" sz="1200" b="0" i="0" kern="1200" baseline="0" dirty="0">
                <a:solidFill>
                  <a:schemeClr val="tx1"/>
                </a:solidFill>
                <a:effectLst/>
                <a:latin typeface="+mn-lt"/>
                <a:ea typeface="+mn-ea"/>
                <a:cs typeface="+mn-cs"/>
              </a:rPr>
              <a:t>- In 2019: The World Health </a:t>
            </a:r>
            <a:r>
              <a:rPr lang="en-US" sz="1200" b="0" i="0" kern="1200" baseline="0" dirty="0" err="1">
                <a:solidFill>
                  <a:schemeClr val="tx1"/>
                </a:solidFill>
                <a:effectLst/>
                <a:latin typeface="+mn-lt"/>
                <a:ea typeface="+mn-ea"/>
                <a:cs typeface="+mn-cs"/>
              </a:rPr>
              <a:t>Organisatiation</a:t>
            </a:r>
            <a:r>
              <a:rPr lang="en-US" sz="1200" b="0" i="0" kern="1200" baseline="0" dirty="0">
                <a:solidFill>
                  <a:schemeClr val="tx1"/>
                </a:solidFill>
                <a:effectLst/>
                <a:latin typeface="+mn-lt"/>
                <a:ea typeface="+mn-ea"/>
                <a:cs typeface="+mn-cs"/>
              </a:rPr>
              <a:t> listed Anti-microbial Resistance as one of the top 10 global threats to public health.  </a:t>
            </a:r>
            <a:endParaRPr lang="en-US" baseline="0" dirty="0"/>
          </a:p>
          <a:p>
            <a:r>
              <a:rPr lang="en-US" baseline="0" dirty="0"/>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C940B73-5FA1-554F-9814-247A53EFFE4C}" type="slidenum">
              <a:rPr lang="en-US" smtClean="0"/>
              <a:t>8</a:t>
            </a:fld>
            <a:endParaRPr lang="en-US"/>
          </a:p>
        </p:txBody>
      </p:sp>
    </p:spTree>
    <p:extLst>
      <p:ext uri="{BB962C8B-B14F-4D97-AF65-F5344CB8AC3E}">
        <p14:creationId xmlns:p14="http://schemas.microsoft.com/office/powerpoint/2010/main" val="3854138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effectLst/>
              </a:rPr>
              <a:t>Schuh S, Freedman S, Coates A, Allen U, Parkin PC, Stephens D, et al. Effect of Oximetry on Hospitalization in Bronchiolitis: A Randomized Clinical Trial. JAMA. 2014 Aug 20;312(7):712–8.</a:t>
            </a:r>
          </a:p>
          <a:p>
            <a:r>
              <a:rPr lang="en-CA" dirty="0" err="1">
                <a:effectLst/>
              </a:rPr>
              <a:t>Principi</a:t>
            </a:r>
            <a:r>
              <a:rPr lang="en-CA" dirty="0">
                <a:effectLst/>
              </a:rPr>
              <a:t> T, Coates AL, Parkin PC, Stephens D, DaSilva Z, Schuh S. Effect of Oxygen Desaturations on Subsequent Medical Visits in Infants Discharged From the Emergency Department With Bronchiolitis. JAMA </a:t>
            </a:r>
            <a:r>
              <a:rPr lang="en-CA" dirty="0" err="1">
                <a:effectLst/>
              </a:rPr>
              <a:t>Pediatr</a:t>
            </a:r>
            <a:r>
              <a:rPr lang="en-CA" dirty="0">
                <a:effectLst/>
              </a:rPr>
              <a:t>. 2016 Jun 1;170(6):602.</a:t>
            </a:r>
            <a:endParaRPr lang="en-US" dirty="0"/>
          </a:p>
          <a:p>
            <a:endParaRPr lang="en-US" dirty="0"/>
          </a:p>
          <a:p>
            <a:endParaRPr lang="en-US" dirty="0"/>
          </a:p>
          <a:p>
            <a:r>
              <a:rPr lang="en-US" dirty="0"/>
              <a:t>For hospital based pediatricians.. A few reminders for this season..</a:t>
            </a:r>
          </a:p>
          <a:p>
            <a:endParaRPr lang="en-US" dirty="0"/>
          </a:p>
          <a:p>
            <a:r>
              <a:rPr lang="en-US" dirty="0"/>
              <a:t> - No evidence that O2 benefits outcomes unless</a:t>
            </a:r>
            <a:r>
              <a:rPr lang="en-US" baseline="0" dirty="0"/>
              <a:t> hypoxic.</a:t>
            </a:r>
          </a:p>
          <a:p>
            <a:pPr marL="171450" indent="-171450">
              <a:buFontTx/>
              <a:buChar char="-"/>
            </a:pPr>
            <a:r>
              <a:rPr lang="en-US" baseline="0" dirty="0"/>
              <a:t>Marinating </a:t>
            </a:r>
            <a:r>
              <a:rPr lang="en-US" baseline="0" dirty="0" err="1"/>
              <a:t>sats</a:t>
            </a:r>
            <a:r>
              <a:rPr lang="en-US" baseline="0" dirty="0"/>
              <a:t> &gt;91% prolongs LOS in hospital without benefit.</a:t>
            </a:r>
          </a:p>
          <a:p>
            <a:pPr marL="171450" indent="-171450">
              <a:buFontTx/>
              <a:buChar char="-"/>
            </a:pPr>
            <a:r>
              <a:rPr lang="en-US" baseline="0" dirty="0"/>
              <a:t>Intermittent compared with continuous monitoring with O2 </a:t>
            </a:r>
            <a:r>
              <a:rPr lang="en-US" baseline="0" dirty="0" err="1"/>
              <a:t>sats</a:t>
            </a:r>
            <a:r>
              <a:rPr lang="en-US" baseline="0" dirty="0"/>
              <a:t> target of 90% showed no difference in clinical outcomes and greater nursing satisfaction with intermittent monitoring. </a:t>
            </a:r>
          </a:p>
          <a:p>
            <a:pPr marL="171450" indent="-171450">
              <a:buFontTx/>
              <a:buChar char="-"/>
            </a:pPr>
            <a:r>
              <a:rPr lang="en-US" dirty="0"/>
              <a:t>Continuous pulse oximetry can lead to over diagnosis of hypoxemia and subsequent oxygen use that is of no benefit to the child while also contributing to unnecessary admissions, prolonged length of stay and other resource utilization. Desaturation not accompanied by other signs of respiratory distress, is an isolated finding that should not change management in an otherwise well-appearing child</a:t>
            </a:r>
          </a:p>
          <a:p>
            <a:endParaRPr lang="en-US" dirty="0"/>
          </a:p>
          <a:p>
            <a:r>
              <a:rPr lang="en-US" dirty="0"/>
              <a:t>Mahant S, </a:t>
            </a:r>
            <a:r>
              <a:rPr lang="en-US" dirty="0" err="1"/>
              <a:t>Wahi</a:t>
            </a:r>
            <a:r>
              <a:rPr lang="en-US" dirty="0"/>
              <a:t> G, Bayliss A, et al. Intermittent vs continuous pulse oximetry in hospitalized infants with stabilized bronchiolitis: a randomized clinical trial. JAMA </a:t>
            </a:r>
            <a:r>
              <a:rPr lang="en-US" dirty="0" err="1"/>
              <a:t>Pediatr</a:t>
            </a:r>
            <a:r>
              <a:rPr lang="en-US" dirty="0"/>
              <a:t> 2021; 175: 466–74</a:t>
            </a:r>
          </a:p>
          <a:p>
            <a:endParaRPr lang="en-US" dirty="0"/>
          </a:p>
          <a:p>
            <a:r>
              <a:rPr lang="en-US" dirty="0"/>
              <a:t>Image reference: Biology</a:t>
            </a:r>
            <a:r>
              <a:rPr lang="en-US" baseline="0" dirty="0"/>
              <a:t> </a:t>
            </a:r>
            <a:r>
              <a:rPr lang="en-US" baseline="0" dirty="0" err="1"/>
              <a:t>Dictonary</a:t>
            </a:r>
            <a:r>
              <a:rPr lang="en-US" baseline="0" dirty="0"/>
              <a:t> (</a:t>
            </a:r>
            <a:r>
              <a:rPr lang="en-US" dirty="0">
                <a:hlinkClick r:id="rId3"/>
              </a:rPr>
              <a:t>Oxygen Saturation - The Definitive Guide | Biology Dictionary</a:t>
            </a:r>
            <a:r>
              <a:rPr lang="en-US" dirty="0"/>
              <a:t>)</a:t>
            </a:r>
          </a:p>
          <a:p>
            <a:endParaRPr lang="en-US" dirty="0"/>
          </a:p>
          <a:p>
            <a:r>
              <a:rPr lang="en-US" dirty="0"/>
              <a:t>Jama study </a:t>
            </a:r>
          </a:p>
          <a:p>
            <a:pPr algn="l"/>
            <a:r>
              <a:rPr lang="en-CA" b="1" i="0" dirty="0">
                <a:solidFill>
                  <a:srgbClr val="000000"/>
                </a:solidFill>
                <a:effectLst/>
                <a:latin typeface="Guardian TextSans Web"/>
              </a:rPr>
              <a:t>Importance</a:t>
            </a:r>
            <a:r>
              <a:rPr lang="en-CA" b="0" i="0" dirty="0">
                <a:solidFill>
                  <a:srgbClr val="333333"/>
                </a:solidFill>
                <a:effectLst/>
                <a:latin typeface="Guardian TextSans Web"/>
              </a:rPr>
              <a:t>  Routine use of pulse oximetry has been associated with changes in bronchiolitis management and may have lowered the hospitalization threshold for patients with bronchiolitis.</a:t>
            </a:r>
          </a:p>
          <a:p>
            <a:pPr algn="l"/>
            <a:r>
              <a:rPr lang="en-CA" b="1" i="0" dirty="0">
                <a:solidFill>
                  <a:srgbClr val="000000"/>
                </a:solidFill>
                <a:effectLst/>
                <a:latin typeface="Guardian TextSans Web"/>
              </a:rPr>
              <a:t>Objective</a:t>
            </a:r>
            <a:r>
              <a:rPr lang="en-CA" b="0" i="0" dirty="0">
                <a:solidFill>
                  <a:srgbClr val="333333"/>
                </a:solidFill>
                <a:effectLst/>
                <a:latin typeface="Guardian TextSans Web"/>
              </a:rPr>
              <a:t>  To examine if infants with bronchiolitis whose displayed oximetry measurements have been artificially elevated 3 percentage points above true values experience hospitalization rates at least 15% lower compared with infants with true values displayed.</a:t>
            </a:r>
          </a:p>
          <a:p>
            <a:pPr algn="l"/>
            <a:r>
              <a:rPr lang="en-CA" b="1" i="0" dirty="0">
                <a:solidFill>
                  <a:srgbClr val="000000"/>
                </a:solidFill>
                <a:effectLst/>
                <a:latin typeface="Guardian TextSans Web"/>
              </a:rPr>
              <a:t>Design, Setting, and Participants</a:t>
            </a:r>
            <a:r>
              <a:rPr lang="en-CA" b="0" i="0" dirty="0">
                <a:solidFill>
                  <a:srgbClr val="333333"/>
                </a:solidFill>
                <a:effectLst/>
                <a:latin typeface="Guardian TextSans Web"/>
              </a:rPr>
              <a:t>  Randomized, double-blind, parallel-group trial conducted from 2008 to 2013 in a tertiary-care pediatric emergency department in Toronto, Ontario, Canada. Participants were 213 otherwise healthy infants aged 4 weeks to 12 months with mild to moderate bronchiolitis and true oxygen saturations of 88% or higher.</a:t>
            </a:r>
          </a:p>
          <a:p>
            <a:pPr algn="l"/>
            <a:r>
              <a:rPr lang="en-CA" b="1" i="0" dirty="0">
                <a:solidFill>
                  <a:srgbClr val="000000"/>
                </a:solidFill>
                <a:effectLst/>
                <a:latin typeface="Guardian TextSans Web"/>
              </a:rPr>
              <a:t>Interventions</a:t>
            </a:r>
            <a:r>
              <a:rPr lang="en-CA" b="0" i="0" dirty="0">
                <a:solidFill>
                  <a:srgbClr val="333333"/>
                </a:solidFill>
                <a:effectLst/>
                <a:latin typeface="Guardian TextSans Web"/>
              </a:rPr>
              <a:t>  Pulse oximetry measurements with true saturation values displayed or with altered saturation values displayed that have been increased 3 percentage points above true values.</a:t>
            </a:r>
          </a:p>
          <a:p>
            <a:pPr algn="l"/>
            <a:r>
              <a:rPr lang="en-CA" b="1" i="0" dirty="0">
                <a:solidFill>
                  <a:srgbClr val="000000"/>
                </a:solidFill>
                <a:effectLst/>
                <a:latin typeface="Guardian TextSans Web"/>
              </a:rPr>
              <a:t>Main Outcomes and Measures</a:t>
            </a:r>
            <a:r>
              <a:rPr lang="en-CA" b="0" i="0" dirty="0">
                <a:solidFill>
                  <a:srgbClr val="333333"/>
                </a:solidFill>
                <a:effectLst/>
                <a:latin typeface="Guardian TextSans Web"/>
              </a:rPr>
              <a:t>  The primary outcome was hospitalization within 72 hours, defined as inpatient admission within this interval or active hospital care for greater than 6 hours. Secondary outcomes included the use of supplemental oxygen in the emergency department, level of physician agreement with discharge from the emergency department, length of emergency department stay, and unscheduled visits for bronchiolitis within 72 hours.</a:t>
            </a:r>
          </a:p>
          <a:p>
            <a:pPr algn="l"/>
            <a:r>
              <a:rPr lang="en-CA" b="1" i="0" dirty="0">
                <a:solidFill>
                  <a:srgbClr val="000000"/>
                </a:solidFill>
                <a:effectLst/>
                <a:latin typeface="Guardian TextSans Web"/>
              </a:rPr>
              <a:t>Results</a:t>
            </a:r>
            <a:r>
              <a:rPr lang="en-CA" b="0" i="0" dirty="0">
                <a:solidFill>
                  <a:srgbClr val="333333"/>
                </a:solidFill>
                <a:effectLst/>
                <a:latin typeface="Guardian TextSans Web"/>
              </a:rPr>
              <a:t>  Forty-four of 108 patients (41%) in the true oximetry group and 26 of 105 (25%) in the altered oximetry group were hospitalized within 72 hours (difference, 16% [95% CI for the difference, 3.6% to 28.4%]; </a:t>
            </a:r>
            <a:r>
              <a:rPr lang="en-CA" b="0" i="1" dirty="0">
                <a:solidFill>
                  <a:srgbClr val="333333"/>
                </a:solidFill>
                <a:effectLst/>
                <a:latin typeface="Guardian TextSans Web"/>
              </a:rPr>
              <a:t>P</a:t>
            </a:r>
            <a:r>
              <a:rPr lang="en-CA" b="0" i="0" dirty="0">
                <a:solidFill>
                  <a:srgbClr val="333333"/>
                </a:solidFill>
                <a:effectLst/>
                <a:latin typeface="Guardian TextSans Web"/>
              </a:rPr>
              <a:t> = .005). Using the emergency department physician as a random effect, the primary treatment effect remained significant (adjusted odds ratio, 4.0 [95% CI, 1.6 to 10.5]; </a:t>
            </a:r>
            <a:r>
              <a:rPr lang="en-CA" b="0" i="1" dirty="0">
                <a:solidFill>
                  <a:srgbClr val="333333"/>
                </a:solidFill>
                <a:effectLst/>
                <a:latin typeface="Guardian TextSans Web"/>
              </a:rPr>
              <a:t>P</a:t>
            </a:r>
            <a:r>
              <a:rPr lang="en-CA" b="0" i="0" dirty="0">
                <a:solidFill>
                  <a:srgbClr val="333333"/>
                </a:solidFill>
                <a:effectLst/>
                <a:latin typeface="Guardian TextSans Web"/>
              </a:rPr>
              <a:t> = .009). None of the secondary outcomes were significantly different between the groups. There were 23 of 108 (21.3%) subsequent unscheduled medical visits for bronchiolitis in the true oximetry group and 15 of 105 (14.3%) in the altered oximetry group (difference, 7% [95% CI, −0.3% to 0.2%]; </a:t>
            </a:r>
            <a:r>
              <a:rPr lang="en-CA" b="0" i="1" dirty="0">
                <a:solidFill>
                  <a:srgbClr val="333333"/>
                </a:solidFill>
                <a:effectLst/>
                <a:latin typeface="Guardian TextSans Web"/>
              </a:rPr>
              <a:t>P</a:t>
            </a:r>
            <a:r>
              <a:rPr lang="en-CA" b="0" i="0" dirty="0">
                <a:solidFill>
                  <a:srgbClr val="333333"/>
                </a:solidFill>
                <a:effectLst/>
                <a:latin typeface="Guardian TextSans Web"/>
              </a:rPr>
              <a:t> = .18).</a:t>
            </a:r>
          </a:p>
          <a:p>
            <a:pPr algn="l"/>
            <a:r>
              <a:rPr lang="en-CA" b="1" i="0" dirty="0">
                <a:solidFill>
                  <a:srgbClr val="000000"/>
                </a:solidFill>
                <a:effectLst/>
                <a:latin typeface="Guardian TextSans Web"/>
              </a:rPr>
              <a:t>Conclusions and Relevance</a:t>
            </a:r>
            <a:r>
              <a:rPr lang="en-CA" b="0" i="0" dirty="0">
                <a:solidFill>
                  <a:srgbClr val="333333"/>
                </a:solidFill>
                <a:effectLst/>
                <a:latin typeface="Guardian TextSans Web"/>
              </a:rPr>
              <a:t>  Among infants presenting to an emergency department with mild to moderate bronchiolitis, those with an artificially elevated pulse oximetry reading were less likely to be hospitalized within 72 hours or to receive active hospital care for more than 6 hours than those with unaltered oximetry readings. This suggests that oxygen saturation should not be the only factor in the decision to admit, and its use may need to be </a:t>
            </a:r>
            <a:r>
              <a:rPr lang="en-CA" b="0" i="0" dirty="0" err="1">
                <a:solidFill>
                  <a:srgbClr val="333333"/>
                </a:solidFill>
                <a:effectLst/>
                <a:latin typeface="Guardian TextSans Web"/>
              </a:rPr>
              <a:t>reevaluated</a:t>
            </a:r>
            <a:r>
              <a:rPr lang="en-CA" b="0" i="0" dirty="0">
                <a:solidFill>
                  <a:srgbClr val="333333"/>
                </a:solidFill>
                <a:effectLst/>
                <a:latin typeface="Guardian TextSans Web"/>
              </a:rPr>
              <a:t>.</a:t>
            </a:r>
          </a:p>
          <a:p>
            <a:br>
              <a:rPr lang="en-CA"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C940B73-5FA1-554F-9814-247A53EFFE4C}" type="slidenum">
              <a:rPr lang="en-US" smtClean="0"/>
              <a:t>9</a:t>
            </a:fld>
            <a:endParaRPr lang="en-US"/>
          </a:p>
        </p:txBody>
      </p:sp>
    </p:spTree>
    <p:extLst>
      <p:ext uri="{BB962C8B-B14F-4D97-AF65-F5344CB8AC3E}">
        <p14:creationId xmlns:p14="http://schemas.microsoft.com/office/powerpoint/2010/main" val="1253499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6494B-D9B3-118B-2144-EF148CB12D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EF61EA-DF16-FBFB-F25C-E073097C58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F5A867-12AB-88BC-3EA7-DC9EFB693F07}"/>
              </a:ext>
            </a:extLst>
          </p:cNvPr>
          <p:cNvSpPr>
            <a:spLocks noGrp="1"/>
          </p:cNvSpPr>
          <p:nvPr>
            <p:ph type="dt" sz="half" idx="10"/>
          </p:nvPr>
        </p:nvSpPr>
        <p:spPr/>
        <p:txBody>
          <a:bodyPr/>
          <a:lstStyle/>
          <a:p>
            <a:fld id="{7588D09A-DC66-C046-B541-B54B2CB3EE32}" type="datetimeFigureOut">
              <a:rPr lang="en-US" smtClean="0"/>
              <a:t>11/6/2023</a:t>
            </a:fld>
            <a:endParaRPr lang="en-US"/>
          </a:p>
        </p:txBody>
      </p:sp>
      <p:sp>
        <p:nvSpPr>
          <p:cNvPr id="5" name="Footer Placeholder 4">
            <a:extLst>
              <a:ext uri="{FF2B5EF4-FFF2-40B4-BE49-F238E27FC236}">
                <a16:creationId xmlns:a16="http://schemas.microsoft.com/office/drawing/2014/main" id="{F4D612AE-70B7-5497-5EDA-24F5D3A280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DD9F2C-CB1F-42D2-CFE4-4938004A2B72}"/>
              </a:ext>
            </a:extLst>
          </p:cNvPr>
          <p:cNvSpPr>
            <a:spLocks noGrp="1"/>
          </p:cNvSpPr>
          <p:nvPr>
            <p:ph type="sldNum" sz="quarter" idx="12"/>
          </p:nvPr>
        </p:nvSpPr>
        <p:spPr/>
        <p:txBody>
          <a:bodyPr/>
          <a:lstStyle/>
          <a:p>
            <a:fld id="{A507C140-0974-9E4D-A3A3-E8F7ACF73D17}" type="slidenum">
              <a:rPr lang="en-US" smtClean="0"/>
              <a:t>‹#›</a:t>
            </a:fld>
            <a:endParaRPr lang="en-US"/>
          </a:p>
        </p:txBody>
      </p:sp>
    </p:spTree>
    <p:extLst>
      <p:ext uri="{BB962C8B-B14F-4D97-AF65-F5344CB8AC3E}">
        <p14:creationId xmlns:p14="http://schemas.microsoft.com/office/powerpoint/2010/main" val="1527296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469F8-2377-C4AC-19E8-02FBFA259E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051877-8AAE-AA21-1607-C3A1BC0B8F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29CB96-579E-5027-665E-68C8106FBA02}"/>
              </a:ext>
            </a:extLst>
          </p:cNvPr>
          <p:cNvSpPr>
            <a:spLocks noGrp="1"/>
          </p:cNvSpPr>
          <p:nvPr>
            <p:ph type="dt" sz="half" idx="10"/>
          </p:nvPr>
        </p:nvSpPr>
        <p:spPr/>
        <p:txBody>
          <a:bodyPr/>
          <a:lstStyle/>
          <a:p>
            <a:fld id="{7588D09A-DC66-C046-B541-B54B2CB3EE32}" type="datetimeFigureOut">
              <a:rPr lang="en-US" smtClean="0"/>
              <a:t>11/6/2023</a:t>
            </a:fld>
            <a:endParaRPr lang="en-US"/>
          </a:p>
        </p:txBody>
      </p:sp>
      <p:sp>
        <p:nvSpPr>
          <p:cNvPr id="5" name="Footer Placeholder 4">
            <a:extLst>
              <a:ext uri="{FF2B5EF4-FFF2-40B4-BE49-F238E27FC236}">
                <a16:creationId xmlns:a16="http://schemas.microsoft.com/office/drawing/2014/main" id="{D9B82D7E-84B0-7B0A-D65C-F06AAB1EF0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D6F04-2BF6-E32D-5BCA-6CCD700E3132}"/>
              </a:ext>
            </a:extLst>
          </p:cNvPr>
          <p:cNvSpPr>
            <a:spLocks noGrp="1"/>
          </p:cNvSpPr>
          <p:nvPr>
            <p:ph type="sldNum" sz="quarter" idx="12"/>
          </p:nvPr>
        </p:nvSpPr>
        <p:spPr/>
        <p:txBody>
          <a:bodyPr/>
          <a:lstStyle/>
          <a:p>
            <a:fld id="{A507C140-0974-9E4D-A3A3-E8F7ACF73D17}" type="slidenum">
              <a:rPr lang="en-US" smtClean="0"/>
              <a:t>‹#›</a:t>
            </a:fld>
            <a:endParaRPr lang="en-US"/>
          </a:p>
        </p:txBody>
      </p:sp>
    </p:spTree>
    <p:extLst>
      <p:ext uri="{BB962C8B-B14F-4D97-AF65-F5344CB8AC3E}">
        <p14:creationId xmlns:p14="http://schemas.microsoft.com/office/powerpoint/2010/main" val="4068982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F1167-B17E-7EB4-6622-61F820FB93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E64065-48A0-65EC-2B10-D5713688C9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CED527-6F71-4A19-828F-1943F4D237C0}"/>
              </a:ext>
            </a:extLst>
          </p:cNvPr>
          <p:cNvSpPr>
            <a:spLocks noGrp="1"/>
          </p:cNvSpPr>
          <p:nvPr>
            <p:ph type="dt" sz="half" idx="10"/>
          </p:nvPr>
        </p:nvSpPr>
        <p:spPr/>
        <p:txBody>
          <a:bodyPr/>
          <a:lstStyle/>
          <a:p>
            <a:fld id="{7588D09A-DC66-C046-B541-B54B2CB3EE32}" type="datetimeFigureOut">
              <a:rPr lang="en-US" smtClean="0"/>
              <a:t>11/6/2023</a:t>
            </a:fld>
            <a:endParaRPr lang="en-US"/>
          </a:p>
        </p:txBody>
      </p:sp>
      <p:sp>
        <p:nvSpPr>
          <p:cNvPr id="5" name="Footer Placeholder 4">
            <a:extLst>
              <a:ext uri="{FF2B5EF4-FFF2-40B4-BE49-F238E27FC236}">
                <a16:creationId xmlns:a16="http://schemas.microsoft.com/office/drawing/2014/main" id="{AB33376A-E588-E95D-F94D-0583AD4D15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5E091F-9F7E-9FC2-1C31-FD94AC21A133}"/>
              </a:ext>
            </a:extLst>
          </p:cNvPr>
          <p:cNvSpPr>
            <a:spLocks noGrp="1"/>
          </p:cNvSpPr>
          <p:nvPr>
            <p:ph type="sldNum" sz="quarter" idx="12"/>
          </p:nvPr>
        </p:nvSpPr>
        <p:spPr/>
        <p:txBody>
          <a:bodyPr/>
          <a:lstStyle/>
          <a:p>
            <a:fld id="{A507C140-0974-9E4D-A3A3-E8F7ACF73D17}" type="slidenum">
              <a:rPr lang="en-US" smtClean="0"/>
              <a:t>‹#›</a:t>
            </a:fld>
            <a:endParaRPr lang="en-US"/>
          </a:p>
        </p:txBody>
      </p:sp>
    </p:spTree>
    <p:extLst>
      <p:ext uri="{BB962C8B-B14F-4D97-AF65-F5344CB8AC3E}">
        <p14:creationId xmlns:p14="http://schemas.microsoft.com/office/powerpoint/2010/main" val="4204653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408369" y="5956138"/>
            <a:ext cx="1042383" cy="365125"/>
          </a:xfrm>
          <a:prstGeom prst="rect">
            <a:avLst/>
          </a:prstGeom>
        </p:spPr>
        <p:txBody>
          <a:bodyPr/>
          <a:lstStyle/>
          <a:p>
            <a:fld id="{2DB8CD05-EF72-7549-A3B0-3434262AEA41}" type="datetime1">
              <a:rPr lang="en-CA" smtClean="0"/>
              <a:t>2023-11-06</a:t>
            </a:fld>
            <a:endParaRPr lang="en-US" dirty="0"/>
          </a:p>
        </p:txBody>
      </p:sp>
      <p:sp>
        <p:nvSpPr>
          <p:cNvPr id="3" name="Footer Placeholder 2"/>
          <p:cNvSpPr>
            <a:spLocks noGrp="1"/>
          </p:cNvSpPr>
          <p:nvPr>
            <p:ph type="ftr" sz="quarter" idx="11"/>
          </p:nvPr>
        </p:nvSpPr>
        <p:spPr>
          <a:xfrm>
            <a:off x="581193" y="5951812"/>
            <a:ext cx="7363959" cy="365125"/>
          </a:xfrm>
          <a:prstGeom prst="rect">
            <a:avLst/>
          </a:prstGeom>
        </p:spPr>
        <p:txBody>
          <a:bodyPr/>
          <a:lstStyle/>
          <a:p>
            <a:r>
              <a:rPr lang="en-US" dirty="0"/>
              <a:t>C-QuIPS</a:t>
            </a:r>
          </a:p>
        </p:txBody>
      </p:sp>
      <p:sp>
        <p:nvSpPr>
          <p:cNvPr id="4" name="Slide Number Placeholder 3"/>
          <p:cNvSpPr>
            <a:spLocks noGrp="1"/>
          </p:cNvSpPr>
          <p:nvPr>
            <p:ph type="sldNum" sz="quarter" idx="12"/>
          </p:nvPr>
        </p:nvSpPr>
        <p:spPr/>
        <p:txBody>
          <a:bodyPr/>
          <a:lstStyle/>
          <a:p>
            <a:fld id="{D57F1E4F-1CFF-5643-939E-217C01CDF565}" type="slidenum">
              <a:rPr lang="en-US"/>
              <a:pPr/>
              <a:t>‹#›</a:t>
            </a:fld>
            <a:endParaRPr lang="en-US" dirty="0"/>
          </a:p>
        </p:txBody>
      </p:sp>
      <p:sp>
        <p:nvSpPr>
          <p:cNvPr id="5" name="Content Placeholder 2">
            <a:extLst>
              <a:ext uri="{FF2B5EF4-FFF2-40B4-BE49-F238E27FC236}">
                <a16:creationId xmlns:a16="http://schemas.microsoft.com/office/drawing/2014/main" id="{8199D9E7-344E-444E-8D0A-5B269EE81FA4}"/>
              </a:ext>
            </a:extLst>
          </p:cNvPr>
          <p:cNvSpPr>
            <a:spLocks noGrp="1"/>
          </p:cNvSpPr>
          <p:nvPr>
            <p:ph idx="1"/>
          </p:nvPr>
        </p:nvSpPr>
        <p:spPr>
          <a:xfrm>
            <a:off x="581192" y="692696"/>
            <a:ext cx="11029619" cy="5112568"/>
          </a:xfrm>
        </p:spPr>
        <p:txBody>
          <a:bodyPr anchor="t">
            <a:normAutofit/>
          </a:bodyPr>
          <a:lstStyle>
            <a:lvl1pPr>
              <a:buClr>
                <a:srgbClr val="316699"/>
              </a:buClr>
              <a:defRPr sz="2400">
                <a:solidFill>
                  <a:schemeClr val="tx2"/>
                </a:solidFill>
              </a:defRPr>
            </a:lvl1pPr>
            <a:lvl2pPr>
              <a:defRPr sz="2000">
                <a:solidFill>
                  <a:schemeClr val="tx2"/>
                </a:solidFill>
              </a:defRPr>
            </a:lvl2pPr>
            <a:lvl3pPr>
              <a:buClr>
                <a:srgbClr val="33CD99"/>
              </a:buClr>
              <a:defRPr sz="1800">
                <a:solidFill>
                  <a:schemeClr val="tx2"/>
                </a:solidFill>
              </a:defRPr>
            </a:lvl3pPr>
            <a:lvl4pPr>
              <a:buClr>
                <a:srgbClr val="3399CD"/>
              </a:buClr>
              <a:defRPr sz="16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6497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ull background image" userDrawn="1">
  <p:cSld name="Full background image">
    <p:spTree>
      <p:nvGrpSpPr>
        <p:cNvPr id="1" name="Shape 83"/>
        <p:cNvGrpSpPr/>
        <p:nvPr/>
      </p:nvGrpSpPr>
      <p:grpSpPr>
        <a:xfrm>
          <a:off x="0" y="0"/>
          <a:ext cx="0" cy="0"/>
          <a:chOff x="0" y="0"/>
          <a:chExt cx="0" cy="0"/>
        </a:xfrm>
      </p:grpSpPr>
      <p:sp>
        <p:nvSpPr>
          <p:cNvPr id="84" name="Google Shape;84;p13"/>
          <p:cNvSpPr/>
          <p:nvPr/>
        </p:nvSpPr>
        <p:spPr>
          <a:xfrm>
            <a:off x="10497200" y="-100"/>
            <a:ext cx="1694800" cy="68580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dirty="0">
              <a:solidFill>
                <a:srgbClr val="000000"/>
              </a:solidFill>
              <a:cs typeface="Arial"/>
              <a:sym typeface="Arial"/>
            </a:endParaRPr>
          </a:p>
        </p:txBody>
      </p:sp>
      <p:sp>
        <p:nvSpPr>
          <p:cNvPr id="6" name="Google Shape;64;p9"/>
          <p:cNvSpPr txBox="1">
            <a:spLocks noGrp="1"/>
          </p:cNvSpPr>
          <p:nvPr>
            <p:ph type="title"/>
          </p:nvPr>
        </p:nvSpPr>
        <p:spPr>
          <a:xfrm>
            <a:off x="1576267" y="524633"/>
            <a:ext cx="8986000" cy="1075600"/>
          </a:xfrm>
          <a:prstGeom prst="rect">
            <a:avLst/>
          </a:prstGeom>
        </p:spPr>
        <p:txBody>
          <a:bodyPr spcFirstLastPara="1" wrap="square" lIns="91425" tIns="91425" rIns="91425" bIns="91425" anchor="ctr"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Tree>
    <p:extLst>
      <p:ext uri="{BB962C8B-B14F-4D97-AF65-F5344CB8AC3E}">
        <p14:creationId xmlns:p14="http://schemas.microsoft.com/office/powerpoint/2010/main" val="1488925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rand Ab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966385"/>
            <a:ext cx="12192000" cy="2578100"/>
          </a:xfrm>
          <a:prstGeom prst="rect">
            <a:avLst/>
          </a:prstGeom>
        </p:spPr>
        <p:txBody>
          <a:bodyPr/>
          <a:lstStyle/>
          <a:p>
            <a:r>
              <a:rPr lang="en-US"/>
              <a:t>Click icon to add picture</a:t>
            </a:r>
          </a:p>
        </p:txBody>
      </p:sp>
    </p:spTree>
    <p:extLst>
      <p:ext uri="{BB962C8B-B14F-4D97-AF65-F5344CB8AC3E}">
        <p14:creationId xmlns:p14="http://schemas.microsoft.com/office/powerpoint/2010/main" val="1239975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E55FC-84BB-D4F6-2795-D379056F6F52}"/>
              </a:ext>
            </a:extLst>
          </p:cNvPr>
          <p:cNvSpPr>
            <a:spLocks noGrp="1"/>
          </p:cNvSpPr>
          <p:nvPr>
            <p:ph type="title"/>
          </p:nvPr>
        </p:nvSpPr>
        <p:spPr/>
        <p:txBody>
          <a:bodyPr/>
          <a:lstStyle>
            <a:lvl1pPr>
              <a:defRPr b="1">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5497E3A-4BC9-6C94-80CD-7E8847E81F88}"/>
              </a:ext>
            </a:extLst>
          </p:cNvPr>
          <p:cNvSpPr>
            <a:spLocks noGrp="1"/>
          </p:cNvSpPr>
          <p:nvPr>
            <p:ph idx="1"/>
          </p:nvPr>
        </p:nvSpPr>
        <p:spPr/>
        <p:txBody>
          <a:bodyPr/>
          <a:lstStyle>
            <a:lvl1pPr>
              <a:buClr>
                <a:srgbClr val="5AB6B2"/>
              </a:buClr>
              <a:defRPr>
                <a:latin typeface="+mj-lt"/>
              </a:defRPr>
            </a:lvl1pPr>
            <a:lvl2pPr>
              <a:buClr>
                <a:srgbClr val="5AB6B2"/>
              </a:buClr>
              <a:defRPr>
                <a:latin typeface="+mj-lt"/>
              </a:defRPr>
            </a:lvl2pPr>
            <a:lvl3pPr>
              <a:buClr>
                <a:srgbClr val="5AB6B2"/>
              </a:buClr>
              <a:defRPr>
                <a:latin typeface="+mj-lt"/>
              </a:defRPr>
            </a:lvl3pPr>
            <a:lvl4pPr>
              <a:buClr>
                <a:srgbClr val="5AB6B2"/>
              </a:buClr>
              <a:defRPr>
                <a:latin typeface="+mj-lt"/>
              </a:defRPr>
            </a:lvl4pPr>
            <a:lvl5pPr>
              <a:buClr>
                <a:srgbClr val="5AB6B2"/>
              </a:buCl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DD22B56-95B9-5036-BE72-BBE4B89B7EA8}"/>
              </a:ext>
            </a:extLst>
          </p:cNvPr>
          <p:cNvSpPr>
            <a:spLocks noGrp="1"/>
          </p:cNvSpPr>
          <p:nvPr>
            <p:ph type="dt" sz="half" idx="10"/>
          </p:nvPr>
        </p:nvSpPr>
        <p:spPr/>
        <p:txBody>
          <a:bodyPr/>
          <a:lstStyle/>
          <a:p>
            <a:fld id="{7588D09A-DC66-C046-B541-B54B2CB3EE32}" type="datetimeFigureOut">
              <a:rPr lang="en-US" smtClean="0"/>
              <a:t>11/6/2023</a:t>
            </a:fld>
            <a:endParaRPr lang="en-US"/>
          </a:p>
        </p:txBody>
      </p:sp>
      <p:sp>
        <p:nvSpPr>
          <p:cNvPr id="5" name="Footer Placeholder 4">
            <a:extLst>
              <a:ext uri="{FF2B5EF4-FFF2-40B4-BE49-F238E27FC236}">
                <a16:creationId xmlns:a16="http://schemas.microsoft.com/office/drawing/2014/main" id="{3017DE81-8F9A-B5CC-B902-8C31E95AD2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07B091-05F2-4882-098F-E2B880CB85CF}"/>
              </a:ext>
            </a:extLst>
          </p:cNvPr>
          <p:cNvSpPr>
            <a:spLocks noGrp="1"/>
          </p:cNvSpPr>
          <p:nvPr>
            <p:ph type="sldNum" sz="quarter" idx="12"/>
          </p:nvPr>
        </p:nvSpPr>
        <p:spPr/>
        <p:txBody>
          <a:bodyPr/>
          <a:lstStyle/>
          <a:p>
            <a:fld id="{A507C140-0974-9E4D-A3A3-E8F7ACF73D17}" type="slidenum">
              <a:rPr lang="en-US" smtClean="0"/>
              <a:t>‹#›</a:t>
            </a:fld>
            <a:endParaRPr lang="en-US"/>
          </a:p>
        </p:txBody>
      </p:sp>
    </p:spTree>
    <p:extLst>
      <p:ext uri="{BB962C8B-B14F-4D97-AF65-F5344CB8AC3E}">
        <p14:creationId xmlns:p14="http://schemas.microsoft.com/office/powerpoint/2010/main" val="3407507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DD8EE-3B8F-E254-E03B-15A2BDED4E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E07DBB-FD48-FBA0-E698-E791E92684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5703A3-2BC7-EB68-314F-DFC16A261E1D}"/>
              </a:ext>
            </a:extLst>
          </p:cNvPr>
          <p:cNvSpPr>
            <a:spLocks noGrp="1"/>
          </p:cNvSpPr>
          <p:nvPr>
            <p:ph type="dt" sz="half" idx="10"/>
          </p:nvPr>
        </p:nvSpPr>
        <p:spPr/>
        <p:txBody>
          <a:bodyPr/>
          <a:lstStyle/>
          <a:p>
            <a:fld id="{7588D09A-DC66-C046-B541-B54B2CB3EE32}" type="datetimeFigureOut">
              <a:rPr lang="en-US" smtClean="0"/>
              <a:t>11/6/2023</a:t>
            </a:fld>
            <a:endParaRPr lang="en-US"/>
          </a:p>
        </p:txBody>
      </p:sp>
      <p:sp>
        <p:nvSpPr>
          <p:cNvPr id="5" name="Footer Placeholder 4">
            <a:extLst>
              <a:ext uri="{FF2B5EF4-FFF2-40B4-BE49-F238E27FC236}">
                <a16:creationId xmlns:a16="http://schemas.microsoft.com/office/drawing/2014/main" id="{3AA4B9AB-09A4-15F8-D3C7-C063A8D89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B0436-33EB-1469-C902-BEB6ECA02061}"/>
              </a:ext>
            </a:extLst>
          </p:cNvPr>
          <p:cNvSpPr>
            <a:spLocks noGrp="1"/>
          </p:cNvSpPr>
          <p:nvPr>
            <p:ph type="sldNum" sz="quarter" idx="12"/>
          </p:nvPr>
        </p:nvSpPr>
        <p:spPr/>
        <p:txBody>
          <a:bodyPr/>
          <a:lstStyle/>
          <a:p>
            <a:fld id="{A507C140-0974-9E4D-A3A3-E8F7ACF73D17}" type="slidenum">
              <a:rPr lang="en-US" smtClean="0"/>
              <a:t>‹#›</a:t>
            </a:fld>
            <a:endParaRPr lang="en-US"/>
          </a:p>
        </p:txBody>
      </p:sp>
    </p:spTree>
    <p:extLst>
      <p:ext uri="{BB962C8B-B14F-4D97-AF65-F5344CB8AC3E}">
        <p14:creationId xmlns:p14="http://schemas.microsoft.com/office/powerpoint/2010/main" val="3705779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2F8F7-5C5E-CB54-1B67-D099024F75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D8853C-286A-81C5-28C2-9A4318338C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F94A75-CE70-C823-5BAC-67DB43AE30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2C335-0177-1BFF-B88A-69E0234B8460}"/>
              </a:ext>
            </a:extLst>
          </p:cNvPr>
          <p:cNvSpPr>
            <a:spLocks noGrp="1"/>
          </p:cNvSpPr>
          <p:nvPr>
            <p:ph type="dt" sz="half" idx="10"/>
          </p:nvPr>
        </p:nvSpPr>
        <p:spPr/>
        <p:txBody>
          <a:bodyPr/>
          <a:lstStyle/>
          <a:p>
            <a:fld id="{7588D09A-DC66-C046-B541-B54B2CB3EE32}" type="datetimeFigureOut">
              <a:rPr lang="en-US" smtClean="0"/>
              <a:t>11/6/2023</a:t>
            </a:fld>
            <a:endParaRPr lang="en-US"/>
          </a:p>
        </p:txBody>
      </p:sp>
      <p:sp>
        <p:nvSpPr>
          <p:cNvPr id="6" name="Footer Placeholder 5">
            <a:extLst>
              <a:ext uri="{FF2B5EF4-FFF2-40B4-BE49-F238E27FC236}">
                <a16:creationId xmlns:a16="http://schemas.microsoft.com/office/drawing/2014/main" id="{F644974C-565F-79F5-3636-CA7AA5B42F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CA2D0C-33C0-2791-FDCC-A24BDD2641BE}"/>
              </a:ext>
            </a:extLst>
          </p:cNvPr>
          <p:cNvSpPr>
            <a:spLocks noGrp="1"/>
          </p:cNvSpPr>
          <p:nvPr>
            <p:ph type="sldNum" sz="quarter" idx="12"/>
          </p:nvPr>
        </p:nvSpPr>
        <p:spPr/>
        <p:txBody>
          <a:bodyPr/>
          <a:lstStyle/>
          <a:p>
            <a:fld id="{A507C140-0974-9E4D-A3A3-E8F7ACF73D17}" type="slidenum">
              <a:rPr lang="en-US" smtClean="0"/>
              <a:t>‹#›</a:t>
            </a:fld>
            <a:endParaRPr lang="en-US"/>
          </a:p>
        </p:txBody>
      </p:sp>
    </p:spTree>
    <p:extLst>
      <p:ext uri="{BB962C8B-B14F-4D97-AF65-F5344CB8AC3E}">
        <p14:creationId xmlns:p14="http://schemas.microsoft.com/office/powerpoint/2010/main" val="684031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646FB-4CED-CD5A-F066-252153C759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791E72-7E71-9425-35AD-003D429450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BBAB92-DD64-79AB-8816-2CDC31BCB7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7A9E87-AC96-B3F4-CCA1-04CD2F9728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26C215-7002-3808-3E29-14428AEFF9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C3CF7A-26FD-AD15-E8D8-D6B0BB422EAB}"/>
              </a:ext>
            </a:extLst>
          </p:cNvPr>
          <p:cNvSpPr>
            <a:spLocks noGrp="1"/>
          </p:cNvSpPr>
          <p:nvPr>
            <p:ph type="dt" sz="half" idx="10"/>
          </p:nvPr>
        </p:nvSpPr>
        <p:spPr/>
        <p:txBody>
          <a:bodyPr/>
          <a:lstStyle/>
          <a:p>
            <a:fld id="{7588D09A-DC66-C046-B541-B54B2CB3EE32}" type="datetimeFigureOut">
              <a:rPr lang="en-US" smtClean="0"/>
              <a:t>11/6/2023</a:t>
            </a:fld>
            <a:endParaRPr lang="en-US"/>
          </a:p>
        </p:txBody>
      </p:sp>
      <p:sp>
        <p:nvSpPr>
          <p:cNvPr id="8" name="Footer Placeholder 7">
            <a:extLst>
              <a:ext uri="{FF2B5EF4-FFF2-40B4-BE49-F238E27FC236}">
                <a16:creationId xmlns:a16="http://schemas.microsoft.com/office/drawing/2014/main" id="{66BB2229-D795-6DEF-2947-247C090E93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311C65-DEF5-2014-5765-D30A0B8421A8}"/>
              </a:ext>
            </a:extLst>
          </p:cNvPr>
          <p:cNvSpPr>
            <a:spLocks noGrp="1"/>
          </p:cNvSpPr>
          <p:nvPr>
            <p:ph type="sldNum" sz="quarter" idx="12"/>
          </p:nvPr>
        </p:nvSpPr>
        <p:spPr/>
        <p:txBody>
          <a:bodyPr/>
          <a:lstStyle/>
          <a:p>
            <a:fld id="{A507C140-0974-9E4D-A3A3-E8F7ACF73D17}" type="slidenum">
              <a:rPr lang="en-US" smtClean="0"/>
              <a:t>‹#›</a:t>
            </a:fld>
            <a:endParaRPr lang="en-US"/>
          </a:p>
        </p:txBody>
      </p:sp>
    </p:spTree>
    <p:extLst>
      <p:ext uri="{BB962C8B-B14F-4D97-AF65-F5344CB8AC3E}">
        <p14:creationId xmlns:p14="http://schemas.microsoft.com/office/powerpoint/2010/main" val="1816199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C8665-5A0E-F1FC-0D7E-2C6C997730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505671-DAD1-8408-A380-098E2BFA5AEA}"/>
              </a:ext>
            </a:extLst>
          </p:cNvPr>
          <p:cNvSpPr>
            <a:spLocks noGrp="1"/>
          </p:cNvSpPr>
          <p:nvPr>
            <p:ph type="dt" sz="half" idx="10"/>
          </p:nvPr>
        </p:nvSpPr>
        <p:spPr/>
        <p:txBody>
          <a:bodyPr/>
          <a:lstStyle/>
          <a:p>
            <a:fld id="{7588D09A-DC66-C046-B541-B54B2CB3EE32}" type="datetimeFigureOut">
              <a:rPr lang="en-US" smtClean="0"/>
              <a:t>11/6/2023</a:t>
            </a:fld>
            <a:endParaRPr lang="en-US"/>
          </a:p>
        </p:txBody>
      </p:sp>
      <p:sp>
        <p:nvSpPr>
          <p:cNvPr id="4" name="Footer Placeholder 3">
            <a:extLst>
              <a:ext uri="{FF2B5EF4-FFF2-40B4-BE49-F238E27FC236}">
                <a16:creationId xmlns:a16="http://schemas.microsoft.com/office/drawing/2014/main" id="{09C81664-4769-00E7-2795-B80D9CB07F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89B673-CAEF-3B4D-9FF2-9320BC47F255}"/>
              </a:ext>
            </a:extLst>
          </p:cNvPr>
          <p:cNvSpPr>
            <a:spLocks noGrp="1"/>
          </p:cNvSpPr>
          <p:nvPr>
            <p:ph type="sldNum" sz="quarter" idx="12"/>
          </p:nvPr>
        </p:nvSpPr>
        <p:spPr/>
        <p:txBody>
          <a:bodyPr/>
          <a:lstStyle/>
          <a:p>
            <a:fld id="{A507C140-0974-9E4D-A3A3-E8F7ACF73D17}" type="slidenum">
              <a:rPr lang="en-US" smtClean="0"/>
              <a:t>‹#›</a:t>
            </a:fld>
            <a:endParaRPr lang="en-US"/>
          </a:p>
        </p:txBody>
      </p:sp>
    </p:spTree>
    <p:extLst>
      <p:ext uri="{BB962C8B-B14F-4D97-AF65-F5344CB8AC3E}">
        <p14:creationId xmlns:p14="http://schemas.microsoft.com/office/powerpoint/2010/main" val="871760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6232EB-70F9-D4A9-B58A-C436C76BC360}"/>
              </a:ext>
            </a:extLst>
          </p:cNvPr>
          <p:cNvSpPr>
            <a:spLocks noGrp="1"/>
          </p:cNvSpPr>
          <p:nvPr>
            <p:ph type="dt" sz="half" idx="10"/>
          </p:nvPr>
        </p:nvSpPr>
        <p:spPr/>
        <p:txBody>
          <a:bodyPr/>
          <a:lstStyle/>
          <a:p>
            <a:fld id="{7588D09A-DC66-C046-B541-B54B2CB3EE32}" type="datetimeFigureOut">
              <a:rPr lang="en-US" smtClean="0"/>
              <a:t>11/6/2023</a:t>
            </a:fld>
            <a:endParaRPr lang="en-US"/>
          </a:p>
        </p:txBody>
      </p:sp>
      <p:sp>
        <p:nvSpPr>
          <p:cNvPr id="3" name="Footer Placeholder 2">
            <a:extLst>
              <a:ext uri="{FF2B5EF4-FFF2-40B4-BE49-F238E27FC236}">
                <a16:creationId xmlns:a16="http://schemas.microsoft.com/office/drawing/2014/main" id="{A5B0B4FF-F61A-6CDE-9881-153D9A3555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62A5FA-F7D4-766E-BE76-8C44F2611EE1}"/>
              </a:ext>
            </a:extLst>
          </p:cNvPr>
          <p:cNvSpPr>
            <a:spLocks noGrp="1"/>
          </p:cNvSpPr>
          <p:nvPr>
            <p:ph type="sldNum" sz="quarter" idx="12"/>
          </p:nvPr>
        </p:nvSpPr>
        <p:spPr/>
        <p:txBody>
          <a:bodyPr/>
          <a:lstStyle/>
          <a:p>
            <a:fld id="{A507C140-0974-9E4D-A3A3-E8F7ACF73D17}" type="slidenum">
              <a:rPr lang="en-US" smtClean="0"/>
              <a:t>‹#›</a:t>
            </a:fld>
            <a:endParaRPr lang="en-US"/>
          </a:p>
        </p:txBody>
      </p:sp>
    </p:spTree>
    <p:extLst>
      <p:ext uri="{BB962C8B-B14F-4D97-AF65-F5344CB8AC3E}">
        <p14:creationId xmlns:p14="http://schemas.microsoft.com/office/powerpoint/2010/main" val="1734585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DA933-94C7-8302-882F-45D450628C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1F372F-44E9-74D0-3693-44DEEB1C7F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7C47DF-FFAE-CC4B-8A8A-D9A81E5D03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2E4B98-3AFA-6755-E604-C1C88DF0D739}"/>
              </a:ext>
            </a:extLst>
          </p:cNvPr>
          <p:cNvSpPr>
            <a:spLocks noGrp="1"/>
          </p:cNvSpPr>
          <p:nvPr>
            <p:ph type="dt" sz="half" idx="10"/>
          </p:nvPr>
        </p:nvSpPr>
        <p:spPr/>
        <p:txBody>
          <a:bodyPr/>
          <a:lstStyle/>
          <a:p>
            <a:fld id="{7588D09A-DC66-C046-B541-B54B2CB3EE32}" type="datetimeFigureOut">
              <a:rPr lang="en-US" smtClean="0"/>
              <a:t>11/6/2023</a:t>
            </a:fld>
            <a:endParaRPr lang="en-US"/>
          </a:p>
        </p:txBody>
      </p:sp>
      <p:sp>
        <p:nvSpPr>
          <p:cNvPr id="6" name="Footer Placeholder 5">
            <a:extLst>
              <a:ext uri="{FF2B5EF4-FFF2-40B4-BE49-F238E27FC236}">
                <a16:creationId xmlns:a16="http://schemas.microsoft.com/office/drawing/2014/main" id="{3E32F343-02A9-FBB1-FAEA-82E33ECF8A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C8351E-D0D1-E3F0-4D22-32A40590B627}"/>
              </a:ext>
            </a:extLst>
          </p:cNvPr>
          <p:cNvSpPr>
            <a:spLocks noGrp="1"/>
          </p:cNvSpPr>
          <p:nvPr>
            <p:ph type="sldNum" sz="quarter" idx="12"/>
          </p:nvPr>
        </p:nvSpPr>
        <p:spPr/>
        <p:txBody>
          <a:bodyPr/>
          <a:lstStyle/>
          <a:p>
            <a:fld id="{A507C140-0974-9E4D-A3A3-E8F7ACF73D17}" type="slidenum">
              <a:rPr lang="en-US" smtClean="0"/>
              <a:t>‹#›</a:t>
            </a:fld>
            <a:endParaRPr lang="en-US"/>
          </a:p>
        </p:txBody>
      </p:sp>
    </p:spTree>
    <p:extLst>
      <p:ext uri="{BB962C8B-B14F-4D97-AF65-F5344CB8AC3E}">
        <p14:creationId xmlns:p14="http://schemas.microsoft.com/office/powerpoint/2010/main" val="338099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DA173-896E-22BD-B4E4-90B449A09B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196EBF-88E8-BCB7-FD95-028385F703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DF5654-C6C6-8D87-67A1-E8C191A91A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A0E9C1-AAF1-8DF9-8CF6-1498E68B2572}"/>
              </a:ext>
            </a:extLst>
          </p:cNvPr>
          <p:cNvSpPr>
            <a:spLocks noGrp="1"/>
          </p:cNvSpPr>
          <p:nvPr>
            <p:ph type="dt" sz="half" idx="10"/>
          </p:nvPr>
        </p:nvSpPr>
        <p:spPr/>
        <p:txBody>
          <a:bodyPr/>
          <a:lstStyle/>
          <a:p>
            <a:fld id="{7588D09A-DC66-C046-B541-B54B2CB3EE32}" type="datetimeFigureOut">
              <a:rPr lang="en-US" smtClean="0"/>
              <a:t>11/6/2023</a:t>
            </a:fld>
            <a:endParaRPr lang="en-US"/>
          </a:p>
        </p:txBody>
      </p:sp>
      <p:sp>
        <p:nvSpPr>
          <p:cNvPr id="6" name="Footer Placeholder 5">
            <a:extLst>
              <a:ext uri="{FF2B5EF4-FFF2-40B4-BE49-F238E27FC236}">
                <a16:creationId xmlns:a16="http://schemas.microsoft.com/office/drawing/2014/main" id="{BDFEA2AA-E47D-B89C-396B-8809642608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9BAD8D-478E-BFC6-E91F-16C70E6068D4}"/>
              </a:ext>
            </a:extLst>
          </p:cNvPr>
          <p:cNvSpPr>
            <a:spLocks noGrp="1"/>
          </p:cNvSpPr>
          <p:nvPr>
            <p:ph type="sldNum" sz="quarter" idx="12"/>
          </p:nvPr>
        </p:nvSpPr>
        <p:spPr/>
        <p:txBody>
          <a:bodyPr/>
          <a:lstStyle/>
          <a:p>
            <a:fld id="{A507C140-0974-9E4D-A3A3-E8F7ACF73D17}" type="slidenum">
              <a:rPr lang="en-US" smtClean="0"/>
              <a:t>‹#›</a:t>
            </a:fld>
            <a:endParaRPr lang="en-US"/>
          </a:p>
        </p:txBody>
      </p:sp>
    </p:spTree>
    <p:extLst>
      <p:ext uri="{BB962C8B-B14F-4D97-AF65-F5344CB8AC3E}">
        <p14:creationId xmlns:p14="http://schemas.microsoft.com/office/powerpoint/2010/main" val="2523424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B22E20-E14F-B11C-6888-F85F910751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46A590-E204-4C87-59D9-AEC6FD783A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59332D-7A6B-5757-921F-DD701F6307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88D09A-DC66-C046-B541-B54B2CB3EE32}" type="datetimeFigureOut">
              <a:rPr lang="en-US" smtClean="0"/>
              <a:t>11/6/2023</a:t>
            </a:fld>
            <a:endParaRPr lang="en-US"/>
          </a:p>
        </p:txBody>
      </p:sp>
      <p:sp>
        <p:nvSpPr>
          <p:cNvPr id="5" name="Footer Placeholder 4">
            <a:extLst>
              <a:ext uri="{FF2B5EF4-FFF2-40B4-BE49-F238E27FC236}">
                <a16:creationId xmlns:a16="http://schemas.microsoft.com/office/drawing/2014/main" id="{7EE1FE35-1FD8-C356-1663-EDDF0FDDF1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1F4A14-B649-FBAF-E99B-3B10588E4B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07C140-0974-9E4D-A3A3-E8F7ACF73D17}" type="slidenum">
              <a:rPr lang="en-US" smtClean="0"/>
              <a:t>‹#›</a:t>
            </a:fld>
            <a:endParaRPr lang="en-US"/>
          </a:p>
        </p:txBody>
      </p:sp>
    </p:spTree>
    <p:extLst>
      <p:ext uri="{BB962C8B-B14F-4D97-AF65-F5344CB8AC3E}">
        <p14:creationId xmlns:p14="http://schemas.microsoft.com/office/powerpoint/2010/main" val="527776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4"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pngall.com/steering-wheel-png/"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1.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hyperlink" Target="https://us-east-2.protection.sophos.com/?d=bit.ly&amp;u=aHR0cHM6Ly9iaXQubHkvY3djLWJyb25jaGlvbGl0ZQ==&amp;p=m&amp;i=NjE3ODIzODIyMWMwYjMwZTVlNWNiYTlj&amp;t=Nng4NTZOdGR4anVwdzhkczZQL3l0eXpKRXlzZGVjbHZ4V0QrWW5sdTZmVT0=&amp;h=1e228bed1ea14170b7287ea7f85d32ed&amp;s=AVNPUEhUT0NFTkNSWVBUSVZuj3_5xh9c8UFi39rw_A3-lIsfeAdMalF-bcdd4SG-z6S39wah3TNsB7BlHJPKwic"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us-east-2.protection.sophos.com/?d=bit.ly&amp;u=aHR0cHM6Ly9iaXQubHkvY3djLXBjLWJyb25jaGlvbGl0ZQ==&amp;p=m&amp;i=NjE3ODIzODIyMWMwYjMwZTVlNWNiYTlj&amp;t=SFBhOTA4NlZmdEZhZWl4K29KYmkzSldCZTFhZC8wRld5QkphM1l6Wk0raz0=&amp;h=1e228bed1ea14170b7287ea7f85d32ed&amp;s=AVNPUEhUT0NFTkNSWVBUSVZuj3_5xh9c8UFi39rw_A3-lIsfeAdMalF-bcdd4SG-z6S39wah3TNsB7BlHJPKwic" TargetMode="External"/><Relationship Id="rId5" Type="http://schemas.openxmlformats.org/officeDocument/2006/relationships/hyperlink" Target="https://us-east-2.protection.sophos.com/?d=bit.ly&amp;u=aHR0cHM6Ly9iaXQubHkvY3djLWJyb25jaGlvbGl0aXM=&amp;p=m&amp;i=NjE3ODIzODIyMWMwYjMwZTVlNWNiYTlj&amp;t=cGpPTXlzd0F5bThKTjAzbmJBTUpsQ0dOS0k2S1F3M0pveDNBczE4Yk4zOD0=&amp;h=1e228bed1ea14170b7287ea7f85d32ed&amp;s=AVNPUEhUT0NFTkNSWVBUSVZuj3_5xh9c8UFi39rw_A3-lIsfeAdMalF-bcdd4SG-z6S39wah3TNsB7BlHJPKwic" TargetMode="External"/><Relationship Id="rId4" Type="http://schemas.openxmlformats.org/officeDocument/2006/relationships/hyperlink" Target="https://us-east-2.protection.sophos.com/?d=bit.ly&amp;u=aHR0cHM6Ly9iaXQubHkvY3djLXBjLWJyb25jaGlvbGl0aXM=&amp;p=m&amp;i=NjE3ODIzODIyMWMwYjMwZTVlNWNiYTlj&amp;t=cnBPUjgxb1JFVlhRTFpjbVc5bzNiTEE0R1h6NDE0UlljL3l4b01Ea2VPbz0=&amp;h=1e228bed1ea14170b7287ea7f85d32ed&amp;s=AVNPUEhUT0NFTkNSWVBUSVZuj3_5xh9c8UFi39rw_A3-lIsfeAdMalF-bcdd4SG-z6S39wah3TNsB7BlHJPKwic"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mailto:info@ChoosingWiselyCanada.org" TargetMode="External"/><Relationship Id="rId4" Type="http://schemas.openxmlformats.org/officeDocument/2006/relationships/hyperlink" Target="http://www.usingbloodwisely.c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light blue background with white dots&#10;&#10;Description automatically generated">
            <a:extLst>
              <a:ext uri="{FF2B5EF4-FFF2-40B4-BE49-F238E27FC236}">
                <a16:creationId xmlns:a16="http://schemas.microsoft.com/office/drawing/2014/main" id="{25683C34-CDE9-9428-4173-4A3AE17617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691" y="130629"/>
            <a:ext cx="11926389" cy="6596742"/>
          </a:xfrm>
          <a:prstGeom prst="rect">
            <a:avLst/>
          </a:prstGeom>
        </p:spPr>
      </p:pic>
      <p:pic>
        <p:nvPicPr>
          <p:cNvPr id="5" name="Picture 4" descr="A pink box of tissues with bears on it and a thermometer&#10;&#10;Description automatically generated">
            <a:extLst>
              <a:ext uri="{FF2B5EF4-FFF2-40B4-BE49-F238E27FC236}">
                <a16:creationId xmlns:a16="http://schemas.microsoft.com/office/drawing/2014/main" id="{8B1143B0-3C47-3E1F-DF89-4C809A4008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20738" y="1472005"/>
            <a:ext cx="5679042" cy="4969161"/>
          </a:xfrm>
          <a:prstGeom prst="rect">
            <a:avLst/>
          </a:prstGeom>
        </p:spPr>
      </p:pic>
      <p:pic>
        <p:nvPicPr>
          <p:cNvPr id="9" name="Picture 8">
            <a:extLst>
              <a:ext uri="{FF2B5EF4-FFF2-40B4-BE49-F238E27FC236}">
                <a16:creationId xmlns:a16="http://schemas.microsoft.com/office/drawing/2014/main" id="{6B6B5A9E-4709-5CEA-F71E-AFC416EFFBFE}"/>
              </a:ext>
            </a:extLst>
          </p:cNvPr>
          <p:cNvPicPr>
            <a:picLocks noChangeAspect="1"/>
          </p:cNvPicPr>
          <p:nvPr/>
        </p:nvPicPr>
        <p:blipFill>
          <a:blip r:embed="rId5"/>
          <a:stretch>
            <a:fillRect/>
          </a:stretch>
        </p:blipFill>
        <p:spPr>
          <a:xfrm>
            <a:off x="10057291" y="416834"/>
            <a:ext cx="1691100" cy="967466"/>
          </a:xfrm>
          <a:prstGeom prst="rect">
            <a:avLst/>
          </a:prstGeom>
        </p:spPr>
      </p:pic>
      <p:pic>
        <p:nvPicPr>
          <p:cNvPr id="12" name="Picture 11">
            <a:extLst>
              <a:ext uri="{FF2B5EF4-FFF2-40B4-BE49-F238E27FC236}">
                <a16:creationId xmlns:a16="http://schemas.microsoft.com/office/drawing/2014/main" id="{899E1634-9FC1-0C04-CA85-C1AAB706CFD1}"/>
              </a:ext>
            </a:extLst>
          </p:cNvPr>
          <p:cNvPicPr>
            <a:picLocks noChangeAspect="1"/>
          </p:cNvPicPr>
          <p:nvPr/>
        </p:nvPicPr>
        <p:blipFill rotWithShape="1">
          <a:blip r:embed="rId6" cstate="screen">
            <a:extLst>
              <a:ext uri="{28A0092B-C50C-407E-A947-70E740481C1C}">
                <a14:useLocalDpi xmlns:a14="http://schemas.microsoft.com/office/drawing/2010/main"/>
              </a:ext>
            </a:extLst>
          </a:blip>
          <a:stretch/>
        </p:blipFill>
        <p:spPr>
          <a:xfrm>
            <a:off x="669842" y="1175657"/>
            <a:ext cx="3259064" cy="1840858"/>
          </a:xfrm>
          <a:prstGeom prst="rect">
            <a:avLst/>
          </a:prstGeom>
        </p:spPr>
      </p:pic>
      <p:sp>
        <p:nvSpPr>
          <p:cNvPr id="14" name="TextBox 13">
            <a:extLst>
              <a:ext uri="{FF2B5EF4-FFF2-40B4-BE49-F238E27FC236}">
                <a16:creationId xmlns:a16="http://schemas.microsoft.com/office/drawing/2014/main" id="{98DA0E38-5D27-4063-6A4D-54C8A1026DF9}"/>
              </a:ext>
            </a:extLst>
          </p:cNvPr>
          <p:cNvSpPr txBox="1"/>
          <p:nvPr/>
        </p:nvSpPr>
        <p:spPr>
          <a:xfrm>
            <a:off x="660796" y="3130000"/>
            <a:ext cx="5435204" cy="954107"/>
          </a:xfrm>
          <a:prstGeom prst="rect">
            <a:avLst/>
          </a:prstGeom>
          <a:noFill/>
        </p:spPr>
        <p:txBody>
          <a:bodyPr wrap="square">
            <a:spAutoFit/>
          </a:bodyPr>
          <a:lstStyle/>
          <a:p>
            <a:r>
              <a:rPr lang="en-US" sz="2800" b="1" dirty="0">
                <a:latin typeface="Tahoma" panose="020B0604030504040204" pitchFamily="34" charset="0"/>
                <a:ea typeface="Tahoma" panose="020B0604030504040204" pitchFamily="34" charset="0"/>
                <a:cs typeface="Tahoma" panose="020B0604030504040204" pitchFamily="34" charset="0"/>
              </a:rPr>
              <a:t>BRONCHIOLITIS: CREATING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A TOOLKIT FOR CHANGE </a:t>
            </a:r>
          </a:p>
        </p:txBody>
      </p:sp>
      <p:sp>
        <p:nvSpPr>
          <p:cNvPr id="16" name="TextBox 15">
            <a:extLst>
              <a:ext uri="{FF2B5EF4-FFF2-40B4-BE49-F238E27FC236}">
                <a16:creationId xmlns:a16="http://schemas.microsoft.com/office/drawing/2014/main" id="{B50B3FC7-CDFD-C164-97FC-1DC58E2C6CF2}"/>
              </a:ext>
            </a:extLst>
          </p:cNvPr>
          <p:cNvSpPr txBox="1"/>
          <p:nvPr/>
        </p:nvSpPr>
        <p:spPr>
          <a:xfrm>
            <a:off x="660795" y="4717001"/>
            <a:ext cx="6236393" cy="2092881"/>
          </a:xfrm>
          <a:prstGeom prst="rect">
            <a:avLst/>
          </a:prstGeom>
          <a:noFill/>
        </p:spPr>
        <p:txBody>
          <a:bodyPr wrap="square">
            <a:spAutoFit/>
          </a:bodyPr>
          <a:lstStyle/>
          <a:p>
            <a:pPr algn="l"/>
            <a:r>
              <a:rPr lang="en-US" b="1" dirty="0">
                <a:latin typeface="Tahoma" panose="020B0604030504040204" pitchFamily="34" charset="0"/>
                <a:ea typeface="Tahoma" panose="020B0604030504040204" pitchFamily="34" charset="0"/>
                <a:cs typeface="Tahoma" panose="020B0604030504040204" pitchFamily="34" charset="0"/>
              </a:rPr>
              <a:t>Presenter: Dr. Jennifer Young MD CCFP-EM</a:t>
            </a:r>
          </a:p>
          <a:p>
            <a:pPr algn="l"/>
            <a:r>
              <a:rPr lang="en-US" b="1" dirty="0">
                <a:latin typeface="Tahoma" panose="020B0604030504040204" pitchFamily="34" charset="0"/>
                <a:ea typeface="Tahoma" panose="020B0604030504040204" pitchFamily="34" charset="0"/>
                <a:cs typeface="Tahoma" panose="020B0604030504040204" pitchFamily="34" charset="0"/>
              </a:rPr>
              <a:t>Family Medicine Forum</a:t>
            </a:r>
          </a:p>
          <a:p>
            <a:pPr algn="l"/>
            <a:r>
              <a:rPr lang="en-US" b="1" dirty="0">
                <a:latin typeface="Tahoma" panose="020B0604030504040204" pitchFamily="34" charset="0"/>
                <a:ea typeface="Tahoma" panose="020B0604030504040204" pitchFamily="34" charset="0"/>
                <a:cs typeface="Tahoma" panose="020B0604030504040204" pitchFamily="34" charset="0"/>
              </a:rPr>
              <a:t>November 10, 2023 </a:t>
            </a:r>
          </a:p>
          <a:p>
            <a:pPr algn="l"/>
            <a:br>
              <a:rPr lang="en-US" dirty="0">
                <a:latin typeface="+mj-lt"/>
              </a:rPr>
            </a:br>
            <a:r>
              <a:rPr lang="en-US" dirty="0">
                <a:latin typeface="+mj-lt"/>
              </a:rPr>
              <a:t>Comprehensive Family Physician, Collingwood ON</a:t>
            </a:r>
          </a:p>
          <a:p>
            <a:pPr algn="l"/>
            <a:r>
              <a:rPr lang="en-US" dirty="0">
                <a:latin typeface="+mj-lt"/>
              </a:rPr>
              <a:t>Part-time Physician Advisor CFPC</a:t>
            </a:r>
            <a:br>
              <a:rPr lang="en-US" dirty="0">
                <a:latin typeface="+mj-lt"/>
              </a:rPr>
            </a:br>
            <a:r>
              <a:rPr lang="en-US" sz="1100" dirty="0">
                <a:latin typeface="+mj-lt"/>
              </a:rPr>
              <a:t>  </a:t>
            </a:r>
          </a:p>
          <a:p>
            <a:pPr algn="l"/>
            <a:endParaRPr lang="en-US" sz="1100" dirty="0">
              <a:latin typeface="+mj-lt"/>
            </a:endParaRPr>
          </a:p>
        </p:txBody>
      </p:sp>
    </p:spTree>
    <p:extLst>
      <p:ext uri="{BB962C8B-B14F-4D97-AF65-F5344CB8AC3E}">
        <p14:creationId xmlns:p14="http://schemas.microsoft.com/office/powerpoint/2010/main" val="1380620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43D5D29-9475-6823-D822-251D922E1B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21633" y="3800254"/>
            <a:ext cx="3219259" cy="3200968"/>
          </a:xfrm>
          <a:prstGeom prst="rect">
            <a:avLst/>
          </a:prstGeom>
        </p:spPr>
      </p:pic>
      <p:sp>
        <p:nvSpPr>
          <p:cNvPr id="9" name="Title 1">
            <a:extLst>
              <a:ext uri="{FF2B5EF4-FFF2-40B4-BE49-F238E27FC236}">
                <a16:creationId xmlns:a16="http://schemas.microsoft.com/office/drawing/2014/main" id="{F5298A69-CBAA-7C54-A6B0-6CE982E816B3}"/>
              </a:ext>
            </a:extLst>
          </p:cNvPr>
          <p:cNvSpPr>
            <a:spLocks noGrp="1"/>
          </p:cNvSpPr>
          <p:nvPr>
            <p:ph type="title"/>
          </p:nvPr>
        </p:nvSpPr>
        <p:spPr>
          <a:xfrm>
            <a:off x="497266" y="224639"/>
            <a:ext cx="7432728" cy="1325563"/>
          </a:xfrm>
        </p:spPr>
        <p:txBody>
          <a:bodyPr>
            <a:normAutofit/>
          </a:bodyPr>
          <a:lstStyle/>
          <a:p>
            <a:r>
              <a:rPr lang="en-US" sz="4000" b="1" dirty="0"/>
              <a:t>Respiratory Viral Testing</a:t>
            </a:r>
            <a:endParaRPr lang="en-US" sz="4000" dirty="0"/>
          </a:p>
        </p:txBody>
      </p:sp>
      <p:cxnSp>
        <p:nvCxnSpPr>
          <p:cNvPr id="11" name="Straight Connector 10">
            <a:extLst>
              <a:ext uri="{FF2B5EF4-FFF2-40B4-BE49-F238E27FC236}">
                <a16:creationId xmlns:a16="http://schemas.microsoft.com/office/drawing/2014/main" id="{69060EEA-8F92-42EE-80B1-75305E91DF1A}"/>
              </a:ext>
            </a:extLst>
          </p:cNvPr>
          <p:cNvCxnSpPr>
            <a:cxnSpLocks/>
          </p:cNvCxnSpPr>
          <p:nvPr/>
        </p:nvCxnSpPr>
        <p:spPr>
          <a:xfrm>
            <a:off x="598866" y="463686"/>
            <a:ext cx="596900" cy="0"/>
          </a:xfrm>
          <a:prstGeom prst="line">
            <a:avLst/>
          </a:prstGeom>
          <a:ln w="57150">
            <a:solidFill>
              <a:srgbClr val="9CE1CC"/>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00ADD44A-A958-2E55-78C7-21F4467FB587}"/>
              </a:ext>
            </a:extLst>
          </p:cNvPr>
          <p:cNvGrpSpPr/>
          <p:nvPr/>
        </p:nvGrpSpPr>
        <p:grpSpPr>
          <a:xfrm>
            <a:off x="598865" y="1406988"/>
            <a:ext cx="8859749" cy="2658007"/>
            <a:chOff x="588818" y="1380146"/>
            <a:chExt cx="8972806" cy="2691925"/>
          </a:xfrm>
        </p:grpSpPr>
        <p:pic>
          <p:nvPicPr>
            <p:cNvPr id="16" name="Picture 15" descr="A screenshot of a medical test&#10;&#10;Description automatically generated">
              <a:extLst>
                <a:ext uri="{FF2B5EF4-FFF2-40B4-BE49-F238E27FC236}">
                  <a16:creationId xmlns:a16="http://schemas.microsoft.com/office/drawing/2014/main" id="{88DBE19D-0878-9AD4-5126-0D189C4498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8866" y="1431062"/>
              <a:ext cx="8962758" cy="26023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4" name="Straight Connector 13">
              <a:extLst>
                <a:ext uri="{FF2B5EF4-FFF2-40B4-BE49-F238E27FC236}">
                  <a16:creationId xmlns:a16="http://schemas.microsoft.com/office/drawing/2014/main" id="{4011FA4E-BDD7-96A4-D43E-D4AFDA334B6D}"/>
                </a:ext>
              </a:extLst>
            </p:cNvPr>
            <p:cNvCxnSpPr>
              <a:cxnSpLocks/>
            </p:cNvCxnSpPr>
            <p:nvPr/>
          </p:nvCxnSpPr>
          <p:spPr>
            <a:xfrm>
              <a:off x="588818" y="1380146"/>
              <a:ext cx="0" cy="2691925"/>
            </a:xfrm>
            <a:prstGeom prst="line">
              <a:avLst/>
            </a:prstGeom>
            <a:ln w="57150">
              <a:solidFill>
                <a:srgbClr val="9CE1CC"/>
              </a:solidFill>
            </a:ln>
          </p:spPr>
          <p:style>
            <a:lnRef idx="1">
              <a:schemeClr val="accent1"/>
            </a:lnRef>
            <a:fillRef idx="0">
              <a:schemeClr val="accent1"/>
            </a:fillRef>
            <a:effectRef idx="0">
              <a:schemeClr val="accent1"/>
            </a:effectRef>
            <a:fontRef idx="minor">
              <a:schemeClr val="tx1"/>
            </a:fontRef>
          </p:style>
        </p:cxnSp>
      </p:grpSp>
      <p:sp>
        <p:nvSpPr>
          <p:cNvPr id="5" name="Content Placeholder 4">
            <a:extLst>
              <a:ext uri="{FF2B5EF4-FFF2-40B4-BE49-F238E27FC236}">
                <a16:creationId xmlns:a16="http://schemas.microsoft.com/office/drawing/2014/main" id="{8CD4E5A8-FFED-CCD0-DB45-9D02B1929984}"/>
              </a:ext>
            </a:extLst>
          </p:cNvPr>
          <p:cNvSpPr>
            <a:spLocks noGrp="1"/>
          </p:cNvSpPr>
          <p:nvPr>
            <p:ph idx="1"/>
          </p:nvPr>
        </p:nvSpPr>
        <p:spPr>
          <a:xfrm>
            <a:off x="457038" y="4333592"/>
            <a:ext cx="9104586" cy="1951804"/>
          </a:xfrm>
        </p:spPr>
        <p:txBody>
          <a:bodyPr/>
          <a:lstStyle/>
          <a:p>
            <a:r>
              <a:rPr lang="en-US" sz="2800" dirty="0"/>
              <a:t>Expensive </a:t>
            </a:r>
          </a:p>
          <a:p>
            <a:r>
              <a:rPr lang="en-US" sz="2800" dirty="0"/>
              <a:t>Does not alter management </a:t>
            </a:r>
          </a:p>
          <a:p>
            <a:r>
              <a:rPr lang="en-US" sz="2800" dirty="0"/>
              <a:t>Uncomfortable </a:t>
            </a:r>
          </a:p>
        </p:txBody>
      </p:sp>
      <p:pic>
        <p:nvPicPr>
          <p:cNvPr id="28" name="Picture 27">
            <a:extLst>
              <a:ext uri="{FF2B5EF4-FFF2-40B4-BE49-F238E27FC236}">
                <a16:creationId xmlns:a16="http://schemas.microsoft.com/office/drawing/2014/main" id="{92B98AF6-3096-23D4-9609-04FE9A2954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61799" y="4744725"/>
            <a:ext cx="4391849" cy="2130605"/>
          </a:xfrm>
          <a:prstGeom prst="rect">
            <a:avLst/>
          </a:prstGeom>
        </p:spPr>
      </p:pic>
    </p:spTree>
    <p:extLst>
      <p:ext uri="{BB962C8B-B14F-4D97-AF65-F5344CB8AC3E}">
        <p14:creationId xmlns:p14="http://schemas.microsoft.com/office/powerpoint/2010/main" val="2811290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5298A69-CBAA-7C54-A6B0-6CE982E816B3}"/>
              </a:ext>
            </a:extLst>
          </p:cNvPr>
          <p:cNvSpPr>
            <a:spLocks noGrp="1"/>
          </p:cNvSpPr>
          <p:nvPr>
            <p:ph type="title"/>
          </p:nvPr>
        </p:nvSpPr>
        <p:spPr>
          <a:xfrm>
            <a:off x="497266" y="224639"/>
            <a:ext cx="7432728" cy="1325563"/>
          </a:xfrm>
        </p:spPr>
        <p:txBody>
          <a:bodyPr>
            <a:normAutofit/>
          </a:bodyPr>
          <a:lstStyle/>
          <a:p>
            <a:r>
              <a:rPr lang="en-CA" sz="4000" b="1" dirty="0"/>
              <a:t>What About Salbutamol?</a:t>
            </a:r>
            <a:endParaRPr lang="en-US" sz="4000" dirty="0"/>
          </a:p>
        </p:txBody>
      </p:sp>
      <p:cxnSp>
        <p:nvCxnSpPr>
          <p:cNvPr id="11" name="Straight Connector 10">
            <a:extLst>
              <a:ext uri="{FF2B5EF4-FFF2-40B4-BE49-F238E27FC236}">
                <a16:creationId xmlns:a16="http://schemas.microsoft.com/office/drawing/2014/main" id="{69060EEA-8F92-42EE-80B1-75305E91DF1A}"/>
              </a:ext>
            </a:extLst>
          </p:cNvPr>
          <p:cNvCxnSpPr>
            <a:cxnSpLocks/>
          </p:cNvCxnSpPr>
          <p:nvPr/>
        </p:nvCxnSpPr>
        <p:spPr>
          <a:xfrm>
            <a:off x="598866" y="463686"/>
            <a:ext cx="596900" cy="0"/>
          </a:xfrm>
          <a:prstGeom prst="line">
            <a:avLst/>
          </a:prstGeom>
          <a:ln w="57150">
            <a:solidFill>
              <a:srgbClr val="9CE1CC"/>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8CD4E5A8-FFED-CCD0-DB45-9D02B1929984}"/>
              </a:ext>
            </a:extLst>
          </p:cNvPr>
          <p:cNvSpPr>
            <a:spLocks noGrp="1"/>
          </p:cNvSpPr>
          <p:nvPr>
            <p:ph idx="1"/>
          </p:nvPr>
        </p:nvSpPr>
        <p:spPr>
          <a:xfrm>
            <a:off x="598866" y="1477196"/>
            <a:ext cx="9937516" cy="1951804"/>
          </a:xfrm>
        </p:spPr>
        <p:txBody>
          <a:bodyPr>
            <a:noAutofit/>
          </a:bodyPr>
          <a:lstStyle/>
          <a:p>
            <a:pPr marL="457200" indent="-457200">
              <a:buFont typeface="Arial" panose="020B0604020202020204" pitchFamily="34" charset="0"/>
              <a:buChar char="•"/>
            </a:pPr>
            <a:r>
              <a:rPr lang="en-US" sz="2400" dirty="0"/>
              <a:t>Salbutamol is for bronchoconstriction </a:t>
            </a:r>
            <a:r>
              <a:rPr lang="en-US" sz="2400" dirty="0">
                <a:sym typeface="Wingdings" pitchFamily="2" charset="2"/>
              </a:rPr>
              <a:t> doesn’t</a:t>
            </a:r>
            <a:r>
              <a:rPr lang="en-US" sz="2400" dirty="0"/>
              <a:t> work in bronchiolitis (mucous obstruction is cause of wheezing)</a:t>
            </a:r>
          </a:p>
          <a:p>
            <a:pPr marL="457200" indent="-457200">
              <a:buFont typeface="Arial" panose="020B0604020202020204" pitchFamily="34" charset="0"/>
              <a:buChar char="•"/>
            </a:pPr>
            <a:r>
              <a:rPr lang="en-US" sz="2400" dirty="0"/>
              <a:t>Guidelines recommend against it </a:t>
            </a:r>
          </a:p>
          <a:p>
            <a:pPr marL="914400" lvl="1" indent="-457200">
              <a:buFont typeface="Arial" panose="020B0604020202020204" pitchFamily="34" charset="0"/>
              <a:buChar char="•"/>
            </a:pPr>
            <a:r>
              <a:rPr lang="en-US" dirty="0"/>
              <a:t>CPS: not recommended if Dx is clear </a:t>
            </a:r>
          </a:p>
          <a:p>
            <a:pPr marL="914400" lvl="1" indent="-457200">
              <a:buFont typeface="Arial" panose="020B0604020202020204" pitchFamily="34" charset="0"/>
              <a:buChar char="•"/>
            </a:pPr>
            <a:r>
              <a:rPr lang="en-US" dirty="0"/>
              <a:t>NICE: Do not use </a:t>
            </a:r>
          </a:p>
          <a:p>
            <a:pPr marL="914400" lvl="1" indent="-457200">
              <a:buFont typeface="Arial" panose="020B0604020202020204" pitchFamily="34" charset="0"/>
              <a:buChar char="•"/>
            </a:pPr>
            <a:r>
              <a:rPr lang="en-US" dirty="0"/>
              <a:t>AAP: Should not, strong recommendation</a:t>
            </a:r>
          </a:p>
          <a:p>
            <a:pPr marL="914400" lvl="1" indent="-457200">
              <a:buFont typeface="Arial" panose="020B0604020202020204" pitchFamily="34" charset="0"/>
              <a:buChar char="•"/>
            </a:pPr>
            <a:r>
              <a:rPr lang="en-US" dirty="0"/>
              <a:t>Australasian guidelines: Not in &lt; 12 months </a:t>
            </a:r>
            <a:br>
              <a:rPr lang="en-US" dirty="0"/>
            </a:br>
            <a:endParaRPr lang="en-US" dirty="0"/>
          </a:p>
          <a:p>
            <a:pPr marL="457200" indent="-457200">
              <a:buFont typeface="Arial" panose="020B0604020202020204" pitchFamily="34" charset="0"/>
              <a:buChar char="•"/>
            </a:pPr>
            <a:r>
              <a:rPr lang="en-US" sz="2400" dirty="0"/>
              <a:t>Well established evidence recommend against it</a:t>
            </a:r>
          </a:p>
          <a:p>
            <a:pPr marL="914400" lvl="1" indent="-457200">
              <a:buFont typeface="Arial" panose="020B0604020202020204" pitchFamily="34" charset="0"/>
              <a:buChar char="•"/>
            </a:pPr>
            <a:r>
              <a:rPr lang="en-US" dirty="0"/>
              <a:t>Cochrane review 2014 – no reduction in LOS or admission </a:t>
            </a:r>
          </a:p>
          <a:p>
            <a:pPr marL="914400" lvl="1" indent="-457200">
              <a:buFont typeface="Arial" panose="020B0604020202020204" pitchFamily="34" charset="0"/>
              <a:buChar char="•"/>
            </a:pPr>
            <a:r>
              <a:rPr lang="en-US" dirty="0"/>
              <a:t>Meta-analysis 2020 – no benefit in &lt; 24 months </a:t>
            </a:r>
          </a:p>
          <a:p>
            <a:pPr marL="914400" lvl="1" indent="-457200">
              <a:buFont typeface="Arial" panose="020B0604020202020204" pitchFamily="34" charset="0"/>
              <a:buChar char="•"/>
            </a:pPr>
            <a:endParaRPr lang="en-US" dirty="0"/>
          </a:p>
          <a:p>
            <a:r>
              <a:rPr lang="en-US" sz="2400" i="1" dirty="0"/>
              <a:t>May consider if uncertain about diagnosis (</a:t>
            </a:r>
            <a:r>
              <a:rPr lang="en-US" sz="2400" i="1" dirty="0" err="1"/>
              <a:t>eg</a:t>
            </a:r>
            <a:r>
              <a:rPr lang="en-US" sz="2400" i="1" dirty="0"/>
              <a:t> older child, recurrent)</a:t>
            </a:r>
          </a:p>
          <a:p>
            <a:r>
              <a:rPr lang="en-US" sz="2400" i="1" dirty="0"/>
              <a:t> </a:t>
            </a:r>
          </a:p>
        </p:txBody>
      </p:sp>
      <p:pic>
        <p:nvPicPr>
          <p:cNvPr id="3" name="Picture 2" descr="A blue inhaler on a pink background&#10;&#10;Description automatically generated">
            <a:extLst>
              <a:ext uri="{FF2B5EF4-FFF2-40B4-BE49-F238E27FC236}">
                <a16:creationId xmlns:a16="http://schemas.microsoft.com/office/drawing/2014/main" id="{7EFEFED1-7C38-902A-9691-36FC9210CE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811" r="16754"/>
          <a:stretch/>
        </p:blipFill>
        <p:spPr>
          <a:xfrm>
            <a:off x="8899556" y="3717988"/>
            <a:ext cx="3476531" cy="3365500"/>
          </a:xfrm>
          <a:prstGeom prst="rect">
            <a:avLst/>
          </a:prstGeom>
        </p:spPr>
      </p:pic>
    </p:spTree>
    <p:extLst>
      <p:ext uri="{BB962C8B-B14F-4D97-AF65-F5344CB8AC3E}">
        <p14:creationId xmlns:p14="http://schemas.microsoft.com/office/powerpoint/2010/main" val="160450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5298A69-CBAA-7C54-A6B0-6CE982E816B3}"/>
              </a:ext>
            </a:extLst>
          </p:cNvPr>
          <p:cNvSpPr>
            <a:spLocks noGrp="1"/>
          </p:cNvSpPr>
          <p:nvPr>
            <p:ph type="title"/>
          </p:nvPr>
        </p:nvSpPr>
        <p:spPr>
          <a:xfrm>
            <a:off x="497266" y="224639"/>
            <a:ext cx="7432728" cy="1325563"/>
          </a:xfrm>
        </p:spPr>
        <p:txBody>
          <a:bodyPr>
            <a:normAutofit/>
          </a:bodyPr>
          <a:lstStyle/>
          <a:p>
            <a:r>
              <a:rPr lang="en-CA" sz="4000" b="1" dirty="0"/>
              <a:t>What About Steroids?</a:t>
            </a:r>
            <a:endParaRPr lang="en-US" sz="4000" dirty="0"/>
          </a:p>
        </p:txBody>
      </p:sp>
      <p:cxnSp>
        <p:nvCxnSpPr>
          <p:cNvPr id="11" name="Straight Connector 10">
            <a:extLst>
              <a:ext uri="{FF2B5EF4-FFF2-40B4-BE49-F238E27FC236}">
                <a16:creationId xmlns:a16="http://schemas.microsoft.com/office/drawing/2014/main" id="{69060EEA-8F92-42EE-80B1-75305E91DF1A}"/>
              </a:ext>
            </a:extLst>
          </p:cNvPr>
          <p:cNvCxnSpPr>
            <a:cxnSpLocks/>
          </p:cNvCxnSpPr>
          <p:nvPr/>
        </p:nvCxnSpPr>
        <p:spPr>
          <a:xfrm>
            <a:off x="598866" y="463686"/>
            <a:ext cx="596900" cy="0"/>
          </a:xfrm>
          <a:prstGeom prst="line">
            <a:avLst/>
          </a:prstGeom>
          <a:ln w="57150">
            <a:solidFill>
              <a:srgbClr val="9CE1CC"/>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8CD4E5A8-FFED-CCD0-DB45-9D02B1929984}"/>
              </a:ext>
            </a:extLst>
          </p:cNvPr>
          <p:cNvSpPr>
            <a:spLocks noGrp="1"/>
          </p:cNvSpPr>
          <p:nvPr>
            <p:ph idx="1"/>
          </p:nvPr>
        </p:nvSpPr>
        <p:spPr>
          <a:xfrm>
            <a:off x="598866" y="1477196"/>
            <a:ext cx="9937516" cy="1951804"/>
          </a:xfrm>
        </p:spPr>
        <p:txBody>
          <a:bodyPr>
            <a:noAutofit/>
          </a:bodyPr>
          <a:lstStyle/>
          <a:p>
            <a:pPr marL="0" indent="0" algn="l">
              <a:buNone/>
            </a:pPr>
            <a:r>
              <a:rPr lang="en-US" dirty="0">
                <a:latin typeface="+mn-lt"/>
              </a:rPr>
              <a:t>D</a:t>
            </a:r>
            <a:r>
              <a:rPr lang="en-US" b="0" i="0" u="none" strike="noStrike" baseline="0" dirty="0">
                <a:latin typeface="+mn-lt"/>
              </a:rPr>
              <a:t>examethasone, prednisone or inhaled glucocorticoids:  </a:t>
            </a:r>
          </a:p>
          <a:p>
            <a:pPr algn="l"/>
            <a:r>
              <a:rPr lang="en-US" b="0" i="0" u="none" strike="noStrike" baseline="0" dirty="0">
                <a:latin typeface="+mn-lt"/>
              </a:rPr>
              <a:t>not associated with a clinically significant improvement in disease, as measured by reduction in clinical scores, rates of hospitalization and length of hospital stay </a:t>
            </a:r>
          </a:p>
          <a:p>
            <a:pPr algn="l"/>
            <a:endParaRPr lang="en-US" sz="1800" dirty="0">
              <a:latin typeface="Muli-Regular_Light"/>
            </a:endParaRPr>
          </a:p>
          <a:p>
            <a:r>
              <a:rPr lang="en-US" sz="2400" i="1" dirty="0"/>
              <a:t> </a:t>
            </a:r>
          </a:p>
        </p:txBody>
      </p:sp>
      <p:pic>
        <p:nvPicPr>
          <p:cNvPr id="4" name="Picture 3" descr="A light blue background with white dots&#10;&#10;Description automatically generated">
            <a:extLst>
              <a:ext uri="{FF2B5EF4-FFF2-40B4-BE49-F238E27FC236}">
                <a16:creationId xmlns:a16="http://schemas.microsoft.com/office/drawing/2014/main" id="{CD84F1A6-3BB1-31FA-8AFA-2438552FF5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76962"/>
            <a:ext cx="12192000" cy="681038"/>
          </a:xfrm>
          <a:prstGeom prst="rect">
            <a:avLst/>
          </a:prstGeom>
        </p:spPr>
      </p:pic>
      <p:sp>
        <p:nvSpPr>
          <p:cNvPr id="6" name="TextBox 5">
            <a:extLst>
              <a:ext uri="{FF2B5EF4-FFF2-40B4-BE49-F238E27FC236}">
                <a16:creationId xmlns:a16="http://schemas.microsoft.com/office/drawing/2014/main" id="{D0ED87FC-2365-7515-0252-B32F66402C6E}"/>
              </a:ext>
            </a:extLst>
          </p:cNvPr>
          <p:cNvSpPr txBox="1"/>
          <p:nvPr/>
        </p:nvSpPr>
        <p:spPr>
          <a:xfrm>
            <a:off x="4882242" y="6176962"/>
            <a:ext cx="7309758" cy="646331"/>
          </a:xfrm>
          <a:prstGeom prst="rect">
            <a:avLst/>
          </a:prstGeom>
          <a:noFill/>
        </p:spPr>
        <p:txBody>
          <a:bodyPr wrap="none" rtlCol="0">
            <a:spAutoFit/>
          </a:bodyPr>
          <a:lstStyle/>
          <a:p>
            <a:r>
              <a:rPr lang="en-US" sz="1800" b="0" i="1" u="none" strike="noStrike" baseline="0" dirty="0">
                <a:latin typeface="SourceSansPro-It"/>
              </a:rPr>
              <a:t>Cochrane Database of Systematic Reviews </a:t>
            </a:r>
            <a:r>
              <a:rPr lang="en-US" sz="1800" b="0" i="0" u="none" strike="noStrike" baseline="0" dirty="0">
                <a:latin typeface="SourceSansPro-Regular"/>
              </a:rPr>
              <a:t>2013, Issue 6. Art. No.: CD004878</a:t>
            </a:r>
          </a:p>
          <a:p>
            <a:r>
              <a:rPr lang="en-US" sz="1800" b="0" i="0" u="none" strike="noStrike" baseline="0" dirty="0">
                <a:latin typeface="OTNEJMScalaSansLF"/>
              </a:rPr>
              <a:t>N Engl J Med 2007;357:331-9.</a:t>
            </a:r>
            <a:endParaRPr lang="en-US" dirty="0"/>
          </a:p>
        </p:txBody>
      </p:sp>
    </p:spTree>
    <p:extLst>
      <p:ext uri="{BB962C8B-B14F-4D97-AF65-F5344CB8AC3E}">
        <p14:creationId xmlns:p14="http://schemas.microsoft.com/office/powerpoint/2010/main" val="54263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5298A69-CBAA-7C54-A6B0-6CE982E816B3}"/>
              </a:ext>
            </a:extLst>
          </p:cNvPr>
          <p:cNvSpPr>
            <a:spLocks noGrp="1"/>
          </p:cNvSpPr>
          <p:nvPr>
            <p:ph type="title"/>
          </p:nvPr>
        </p:nvSpPr>
        <p:spPr>
          <a:xfrm>
            <a:off x="497265" y="224639"/>
            <a:ext cx="10395323" cy="1325563"/>
          </a:xfrm>
        </p:spPr>
        <p:txBody>
          <a:bodyPr>
            <a:normAutofit/>
          </a:bodyPr>
          <a:lstStyle/>
          <a:p>
            <a:r>
              <a:rPr lang="en-CA" sz="4000" b="1" dirty="0"/>
              <a:t>A word about Immunization: Children</a:t>
            </a:r>
            <a:endParaRPr lang="en-US" sz="4000" dirty="0"/>
          </a:p>
        </p:txBody>
      </p:sp>
      <p:cxnSp>
        <p:nvCxnSpPr>
          <p:cNvPr id="11" name="Straight Connector 10">
            <a:extLst>
              <a:ext uri="{FF2B5EF4-FFF2-40B4-BE49-F238E27FC236}">
                <a16:creationId xmlns:a16="http://schemas.microsoft.com/office/drawing/2014/main" id="{69060EEA-8F92-42EE-80B1-75305E91DF1A}"/>
              </a:ext>
            </a:extLst>
          </p:cNvPr>
          <p:cNvCxnSpPr>
            <a:cxnSpLocks/>
          </p:cNvCxnSpPr>
          <p:nvPr/>
        </p:nvCxnSpPr>
        <p:spPr>
          <a:xfrm>
            <a:off x="598866" y="463686"/>
            <a:ext cx="596900" cy="0"/>
          </a:xfrm>
          <a:prstGeom prst="line">
            <a:avLst/>
          </a:prstGeom>
          <a:ln w="57150">
            <a:solidFill>
              <a:srgbClr val="9CE1CC"/>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8CD4E5A8-FFED-CCD0-DB45-9D02B1929984}"/>
              </a:ext>
            </a:extLst>
          </p:cNvPr>
          <p:cNvSpPr>
            <a:spLocks noGrp="1"/>
          </p:cNvSpPr>
          <p:nvPr>
            <p:ph idx="1"/>
          </p:nvPr>
        </p:nvSpPr>
        <p:spPr>
          <a:xfrm>
            <a:off x="598866" y="1477196"/>
            <a:ext cx="9937516" cy="3945036"/>
          </a:xfrm>
        </p:spPr>
        <p:txBody>
          <a:bodyPr>
            <a:noAutofit/>
          </a:bodyPr>
          <a:lstStyle/>
          <a:p>
            <a:pPr marL="0" indent="0">
              <a:buNone/>
            </a:pPr>
            <a:r>
              <a:rPr lang="en-US" b="1" dirty="0">
                <a:latin typeface="+mn-lt"/>
              </a:rPr>
              <a:t>Palivizumab</a:t>
            </a:r>
            <a:r>
              <a:rPr lang="en-US" dirty="0">
                <a:latin typeface="+mn-lt"/>
              </a:rPr>
              <a:t>: Infants at high risk (&lt;30-33 </a:t>
            </a:r>
            <a:r>
              <a:rPr lang="en-US" dirty="0" err="1">
                <a:latin typeface="+mn-lt"/>
              </a:rPr>
              <a:t>wk</a:t>
            </a:r>
            <a:r>
              <a:rPr lang="en-US" dirty="0">
                <a:latin typeface="+mn-lt"/>
              </a:rPr>
              <a:t>, lung disease of prematurity or any chronic lung disease besides cystic fibrosis, congenital heart disease, severe immunocompromise) or infants &lt;36 weeks in remote communities</a:t>
            </a:r>
          </a:p>
          <a:p>
            <a:pPr lvl="1"/>
            <a:r>
              <a:rPr lang="en-US" dirty="0"/>
              <a:t>4 doses monthly beginning RSV season </a:t>
            </a:r>
            <a:endParaRPr lang="en-US" dirty="0">
              <a:latin typeface="+mn-lt"/>
            </a:endParaRPr>
          </a:p>
          <a:p>
            <a:pPr marL="0" indent="0">
              <a:buNone/>
            </a:pPr>
            <a:r>
              <a:rPr lang="en-US" b="1" dirty="0" err="1">
                <a:latin typeface="+mn-lt"/>
              </a:rPr>
              <a:t>Nirsevimab</a:t>
            </a:r>
            <a:r>
              <a:rPr lang="en-US" dirty="0">
                <a:latin typeface="+mn-lt"/>
              </a:rPr>
              <a:t>: Canadian Agency for Drugs and Technologies in Health recommend tiered approach: (when available!)</a:t>
            </a:r>
          </a:p>
          <a:p>
            <a:pPr marL="457200" lvl="1" indent="0">
              <a:buNone/>
            </a:pPr>
            <a:r>
              <a:rPr lang="en-US" dirty="0">
                <a:latin typeface="+mn-lt"/>
              </a:rPr>
              <a:t>1) remote and &lt;33 weeks OR cardiopulmonary disease</a:t>
            </a:r>
          </a:p>
          <a:p>
            <a:pPr marL="457200" lvl="1" indent="0">
              <a:lnSpc>
                <a:spcPct val="100000"/>
              </a:lnSpc>
              <a:spcBef>
                <a:spcPts val="0"/>
              </a:spcBef>
              <a:buClrTx/>
              <a:buNone/>
              <a:defRPr/>
            </a:pPr>
            <a:r>
              <a:rPr lang="en-US" dirty="0">
                <a:latin typeface="+mn-lt"/>
              </a:rPr>
              <a:t>2) Remote and &lt;37 week, OR &lt;33 </a:t>
            </a:r>
            <a:r>
              <a:rPr lang="en-US" dirty="0" err="1">
                <a:latin typeface="+mn-lt"/>
              </a:rPr>
              <a:t>wk</a:t>
            </a:r>
            <a:r>
              <a:rPr lang="en-US" dirty="0">
                <a:latin typeface="+mn-lt"/>
              </a:rPr>
              <a:t> OR cardiopulmonary </a:t>
            </a:r>
          </a:p>
          <a:p>
            <a:pPr marL="457200" lvl="1" indent="0">
              <a:lnSpc>
                <a:spcPct val="100000"/>
              </a:lnSpc>
              <a:spcBef>
                <a:spcPts val="0"/>
              </a:spcBef>
              <a:buClrTx/>
              <a:buNone/>
              <a:defRPr/>
            </a:pPr>
            <a:r>
              <a:rPr lang="en-US" dirty="0">
                <a:latin typeface="+mn-lt"/>
              </a:rPr>
              <a:t>3) Remote </a:t>
            </a:r>
          </a:p>
          <a:p>
            <a:pPr marL="0" indent="0">
              <a:buNone/>
            </a:pPr>
            <a:endParaRPr lang="en-US" dirty="0">
              <a:latin typeface="+mn-lt"/>
            </a:endParaRPr>
          </a:p>
          <a:p>
            <a:pPr marL="0" indent="0">
              <a:buNone/>
            </a:pPr>
            <a:endParaRPr lang="en-US" dirty="0">
              <a:latin typeface="+mn-lt"/>
            </a:endParaRPr>
          </a:p>
          <a:p>
            <a:pPr marL="0" indent="0">
              <a:buNone/>
            </a:pPr>
            <a:r>
              <a:rPr lang="en-US" dirty="0">
                <a:latin typeface="+mn-lt"/>
              </a:rPr>
              <a:t>Pregnancy: under review Health Canada</a:t>
            </a:r>
          </a:p>
        </p:txBody>
      </p:sp>
      <p:pic>
        <p:nvPicPr>
          <p:cNvPr id="4" name="Picture 3" descr="A light blue background with white dots&#10;&#10;Description automatically generated">
            <a:extLst>
              <a:ext uri="{FF2B5EF4-FFF2-40B4-BE49-F238E27FC236}">
                <a16:creationId xmlns:a16="http://schemas.microsoft.com/office/drawing/2014/main" id="{CD84F1A6-3BB1-31FA-8AFA-2438552FF5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76962"/>
            <a:ext cx="12192000" cy="681038"/>
          </a:xfrm>
          <a:prstGeom prst="rect">
            <a:avLst/>
          </a:prstGeom>
        </p:spPr>
      </p:pic>
    </p:spTree>
    <p:extLst>
      <p:ext uri="{BB962C8B-B14F-4D97-AF65-F5344CB8AC3E}">
        <p14:creationId xmlns:p14="http://schemas.microsoft.com/office/powerpoint/2010/main" val="288922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5298A69-CBAA-7C54-A6B0-6CE982E816B3}"/>
              </a:ext>
            </a:extLst>
          </p:cNvPr>
          <p:cNvSpPr>
            <a:spLocks noGrp="1"/>
          </p:cNvSpPr>
          <p:nvPr>
            <p:ph type="title"/>
          </p:nvPr>
        </p:nvSpPr>
        <p:spPr>
          <a:xfrm>
            <a:off x="497265" y="224639"/>
            <a:ext cx="10395323" cy="1325563"/>
          </a:xfrm>
        </p:spPr>
        <p:txBody>
          <a:bodyPr>
            <a:normAutofit/>
          </a:bodyPr>
          <a:lstStyle/>
          <a:p>
            <a:r>
              <a:rPr lang="en-CA" sz="4000" b="1" dirty="0"/>
              <a:t>A word about Immunization: Adults</a:t>
            </a:r>
            <a:endParaRPr lang="en-US" sz="4000" dirty="0"/>
          </a:p>
        </p:txBody>
      </p:sp>
      <p:cxnSp>
        <p:nvCxnSpPr>
          <p:cNvPr id="11" name="Straight Connector 10">
            <a:extLst>
              <a:ext uri="{FF2B5EF4-FFF2-40B4-BE49-F238E27FC236}">
                <a16:creationId xmlns:a16="http://schemas.microsoft.com/office/drawing/2014/main" id="{69060EEA-8F92-42EE-80B1-75305E91DF1A}"/>
              </a:ext>
            </a:extLst>
          </p:cNvPr>
          <p:cNvCxnSpPr>
            <a:cxnSpLocks/>
          </p:cNvCxnSpPr>
          <p:nvPr/>
        </p:nvCxnSpPr>
        <p:spPr>
          <a:xfrm>
            <a:off x="598866" y="463686"/>
            <a:ext cx="596900" cy="0"/>
          </a:xfrm>
          <a:prstGeom prst="line">
            <a:avLst/>
          </a:prstGeom>
          <a:ln w="57150">
            <a:solidFill>
              <a:srgbClr val="9CE1CC"/>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8CD4E5A8-FFED-CCD0-DB45-9D02B1929984}"/>
              </a:ext>
            </a:extLst>
          </p:cNvPr>
          <p:cNvSpPr>
            <a:spLocks noGrp="1"/>
          </p:cNvSpPr>
          <p:nvPr>
            <p:ph idx="1"/>
          </p:nvPr>
        </p:nvSpPr>
        <p:spPr>
          <a:xfrm>
            <a:off x="598866" y="1477196"/>
            <a:ext cx="9937516" cy="3945036"/>
          </a:xfrm>
        </p:spPr>
        <p:txBody>
          <a:bodyPr>
            <a:noAutofit/>
          </a:bodyPr>
          <a:lstStyle/>
          <a:p>
            <a:pPr marL="0" indent="0">
              <a:buNone/>
            </a:pPr>
            <a:r>
              <a:rPr lang="en-US" dirty="0">
                <a:latin typeface="+mn-lt"/>
              </a:rPr>
              <a:t>RSVPreF3 (</a:t>
            </a:r>
            <a:r>
              <a:rPr lang="en-US" dirty="0" err="1">
                <a:latin typeface="+mn-lt"/>
              </a:rPr>
              <a:t>Arexvy</a:t>
            </a:r>
            <a:r>
              <a:rPr lang="en-US" dirty="0">
                <a:latin typeface="+mn-lt"/>
              </a:rPr>
              <a:t>) : </a:t>
            </a:r>
          </a:p>
          <a:p>
            <a:r>
              <a:rPr lang="en-US" dirty="0">
                <a:latin typeface="+mn-lt"/>
              </a:rPr>
              <a:t>Ontario first province to fund for adults &gt;60 in group care settings</a:t>
            </a:r>
          </a:p>
          <a:p>
            <a:pPr marL="0" indent="0">
              <a:buNone/>
            </a:pPr>
            <a:endParaRPr lang="en-US" dirty="0">
              <a:latin typeface="+mn-lt"/>
            </a:endParaRPr>
          </a:p>
          <a:p>
            <a:pPr marL="0" indent="0">
              <a:buNone/>
            </a:pPr>
            <a:r>
              <a:rPr lang="en-US" dirty="0">
                <a:latin typeface="+mn-lt"/>
              </a:rPr>
              <a:t>RCT of ~25,000 adults age 60+</a:t>
            </a:r>
          </a:p>
          <a:p>
            <a:pPr marL="0" indent="0">
              <a:buNone/>
            </a:pPr>
            <a:r>
              <a:rPr lang="en-US" dirty="0">
                <a:latin typeface="+mn-lt"/>
              </a:rPr>
              <a:t>	lower respiratory infection due to RSV: 0.05% vaccinated versus 0.3% unvaccinated</a:t>
            </a:r>
          </a:p>
          <a:p>
            <a:pPr marL="0" indent="0">
              <a:buNone/>
            </a:pPr>
            <a:r>
              <a:rPr lang="en-US" dirty="0">
                <a:latin typeface="+mn-lt"/>
              </a:rPr>
              <a:t>	high risk group: vaccinated 0.13% vs 0.74% unvaccinated</a:t>
            </a:r>
          </a:p>
          <a:p>
            <a:pPr marL="0" indent="0">
              <a:buNone/>
            </a:pPr>
            <a:endParaRPr lang="en-US" dirty="0">
              <a:latin typeface="+mn-lt"/>
            </a:endParaRPr>
          </a:p>
        </p:txBody>
      </p:sp>
      <p:pic>
        <p:nvPicPr>
          <p:cNvPr id="4" name="Picture 3" descr="A light blue background with white dots&#10;&#10;Description automatically generated">
            <a:extLst>
              <a:ext uri="{FF2B5EF4-FFF2-40B4-BE49-F238E27FC236}">
                <a16:creationId xmlns:a16="http://schemas.microsoft.com/office/drawing/2014/main" id="{CD84F1A6-3BB1-31FA-8AFA-2438552FF5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76962"/>
            <a:ext cx="12192000" cy="681038"/>
          </a:xfrm>
          <a:prstGeom prst="rect">
            <a:avLst/>
          </a:prstGeom>
        </p:spPr>
      </p:pic>
      <p:sp>
        <p:nvSpPr>
          <p:cNvPr id="2" name="TextBox 1">
            <a:extLst>
              <a:ext uri="{FF2B5EF4-FFF2-40B4-BE49-F238E27FC236}">
                <a16:creationId xmlns:a16="http://schemas.microsoft.com/office/drawing/2014/main" id="{A7BD4941-C0E9-71C3-F2FE-3972A0C4EE14}"/>
              </a:ext>
            </a:extLst>
          </p:cNvPr>
          <p:cNvSpPr txBox="1"/>
          <p:nvPr/>
        </p:nvSpPr>
        <p:spPr>
          <a:xfrm>
            <a:off x="8710863" y="5614931"/>
            <a:ext cx="3248005" cy="369332"/>
          </a:xfrm>
          <a:prstGeom prst="rect">
            <a:avLst/>
          </a:prstGeom>
          <a:noFill/>
        </p:spPr>
        <p:txBody>
          <a:bodyPr wrap="none" rtlCol="0">
            <a:spAutoFit/>
          </a:bodyPr>
          <a:lstStyle/>
          <a:p>
            <a:r>
              <a:rPr lang="en-US" sz="1800" b="1" i="0" u="none" strike="noStrike" baseline="0" dirty="0">
                <a:solidFill>
                  <a:srgbClr val="5A5A5A"/>
                </a:solidFill>
                <a:latin typeface="OTNEJMScalaSansLF-Bold"/>
              </a:rPr>
              <a:t>N Engl J Med 2023;388:595-608.</a:t>
            </a:r>
            <a:endParaRPr lang="en-US" dirty="0"/>
          </a:p>
        </p:txBody>
      </p:sp>
    </p:spTree>
    <p:extLst>
      <p:ext uri="{BB962C8B-B14F-4D97-AF65-F5344CB8AC3E}">
        <p14:creationId xmlns:p14="http://schemas.microsoft.com/office/powerpoint/2010/main" val="1953863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5298A69-CBAA-7C54-A6B0-6CE982E816B3}"/>
              </a:ext>
            </a:extLst>
          </p:cNvPr>
          <p:cNvSpPr>
            <a:spLocks noGrp="1"/>
          </p:cNvSpPr>
          <p:nvPr>
            <p:ph type="title"/>
          </p:nvPr>
        </p:nvSpPr>
        <p:spPr>
          <a:xfrm>
            <a:off x="497265" y="224639"/>
            <a:ext cx="10395323" cy="1325563"/>
          </a:xfrm>
        </p:spPr>
        <p:txBody>
          <a:bodyPr>
            <a:normAutofit/>
          </a:bodyPr>
          <a:lstStyle/>
          <a:p>
            <a:r>
              <a:rPr lang="en-CA" sz="4000" b="1" dirty="0"/>
              <a:t>A word about Immunization: Adults</a:t>
            </a:r>
            <a:endParaRPr lang="en-US" sz="4000" dirty="0"/>
          </a:p>
        </p:txBody>
      </p:sp>
      <p:cxnSp>
        <p:nvCxnSpPr>
          <p:cNvPr id="11" name="Straight Connector 10">
            <a:extLst>
              <a:ext uri="{FF2B5EF4-FFF2-40B4-BE49-F238E27FC236}">
                <a16:creationId xmlns:a16="http://schemas.microsoft.com/office/drawing/2014/main" id="{69060EEA-8F92-42EE-80B1-75305E91DF1A}"/>
              </a:ext>
            </a:extLst>
          </p:cNvPr>
          <p:cNvCxnSpPr>
            <a:cxnSpLocks/>
          </p:cNvCxnSpPr>
          <p:nvPr/>
        </p:nvCxnSpPr>
        <p:spPr>
          <a:xfrm>
            <a:off x="598866" y="463686"/>
            <a:ext cx="596900" cy="0"/>
          </a:xfrm>
          <a:prstGeom prst="line">
            <a:avLst/>
          </a:prstGeom>
          <a:ln w="57150">
            <a:solidFill>
              <a:srgbClr val="9CE1CC"/>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8CD4E5A8-FFED-CCD0-DB45-9D02B1929984}"/>
              </a:ext>
            </a:extLst>
          </p:cNvPr>
          <p:cNvSpPr>
            <a:spLocks noGrp="1"/>
          </p:cNvSpPr>
          <p:nvPr>
            <p:ph idx="1"/>
          </p:nvPr>
        </p:nvSpPr>
        <p:spPr>
          <a:xfrm>
            <a:off x="598866" y="1477196"/>
            <a:ext cx="9937516" cy="3945036"/>
          </a:xfrm>
        </p:spPr>
        <p:txBody>
          <a:bodyPr>
            <a:noAutofit/>
          </a:bodyPr>
          <a:lstStyle/>
          <a:p>
            <a:pPr marL="0" indent="0">
              <a:buNone/>
            </a:pPr>
            <a:r>
              <a:rPr lang="en-US" dirty="0">
                <a:latin typeface="+mn-lt"/>
              </a:rPr>
              <a:t>Pregnancy: </a:t>
            </a:r>
            <a:r>
              <a:rPr lang="en-US" b="0" i="0" dirty="0" err="1">
                <a:solidFill>
                  <a:srgbClr val="000000"/>
                </a:solidFill>
                <a:effectLst/>
                <a:latin typeface="Open Sans" panose="020B0606030504020204" pitchFamily="34" charset="0"/>
              </a:rPr>
              <a:t>RSVpreF</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Abrysvo</a:t>
            </a:r>
            <a:r>
              <a:rPr lang="en-US" b="0" i="0" dirty="0">
                <a:solidFill>
                  <a:srgbClr val="000000"/>
                </a:solidFill>
                <a:effectLst/>
                <a:latin typeface="Open Sans" panose="020B0606030504020204" pitchFamily="34" charset="0"/>
              </a:rPr>
              <a:t>)</a:t>
            </a:r>
            <a:endParaRPr lang="en-US" dirty="0">
              <a:latin typeface="+mn-lt"/>
            </a:endParaRPr>
          </a:p>
          <a:p>
            <a:pPr marL="0" indent="0">
              <a:buNone/>
            </a:pPr>
            <a:r>
              <a:rPr lang="en-US" dirty="0">
                <a:latin typeface="+mn-lt"/>
              </a:rPr>
              <a:t>International RCT of 7,358 pregnant patients, immunized from 24-36 weeks’ gestation. </a:t>
            </a:r>
          </a:p>
          <a:p>
            <a:pPr marL="0" indent="0">
              <a:buNone/>
            </a:pPr>
            <a:r>
              <a:rPr lang="en-US" dirty="0">
                <a:latin typeface="+mn-lt"/>
              </a:rPr>
              <a:t>RSV severe lower respiratory tract illness in infants:</a:t>
            </a:r>
          </a:p>
          <a:p>
            <a:r>
              <a:rPr lang="en-US" dirty="0">
                <a:latin typeface="+mn-lt"/>
              </a:rPr>
              <a:t>within 90 days of age: 0.2% vaccinated and 0.9% placebo </a:t>
            </a:r>
          </a:p>
          <a:p>
            <a:r>
              <a:rPr lang="en-US" dirty="0">
                <a:latin typeface="+mn-lt"/>
              </a:rPr>
              <a:t>within 180 </a:t>
            </a:r>
            <a:r>
              <a:rPr lang="en-US" dirty="0" err="1">
                <a:latin typeface="+mn-lt"/>
              </a:rPr>
              <a:t>dayof</a:t>
            </a:r>
            <a:r>
              <a:rPr lang="en-US" dirty="0">
                <a:latin typeface="+mn-lt"/>
              </a:rPr>
              <a:t> age: 0.5% vaccinated vs 1.5% placebo</a:t>
            </a:r>
          </a:p>
          <a:p>
            <a:endParaRPr lang="en-US" dirty="0">
              <a:latin typeface="+mn-lt"/>
            </a:endParaRPr>
          </a:p>
          <a:p>
            <a:r>
              <a:rPr lang="en-US" dirty="0">
                <a:latin typeface="+mn-lt"/>
              </a:rPr>
              <a:t>under review Health Canada, approved by CDC for administration between 32-36 weeks from September –January</a:t>
            </a:r>
          </a:p>
          <a:p>
            <a:pPr marL="0" indent="0">
              <a:buNone/>
            </a:pPr>
            <a:endParaRPr lang="en-US" dirty="0">
              <a:latin typeface="+mn-lt"/>
            </a:endParaRPr>
          </a:p>
        </p:txBody>
      </p:sp>
      <p:pic>
        <p:nvPicPr>
          <p:cNvPr id="4" name="Picture 3" descr="A light blue background with white dots&#10;&#10;Description automatically generated">
            <a:extLst>
              <a:ext uri="{FF2B5EF4-FFF2-40B4-BE49-F238E27FC236}">
                <a16:creationId xmlns:a16="http://schemas.microsoft.com/office/drawing/2014/main" id="{CD84F1A6-3BB1-31FA-8AFA-2438552FF5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76962"/>
            <a:ext cx="12192000" cy="681038"/>
          </a:xfrm>
          <a:prstGeom prst="rect">
            <a:avLst/>
          </a:prstGeom>
        </p:spPr>
      </p:pic>
      <p:sp>
        <p:nvSpPr>
          <p:cNvPr id="2" name="TextBox 1">
            <a:extLst>
              <a:ext uri="{FF2B5EF4-FFF2-40B4-BE49-F238E27FC236}">
                <a16:creationId xmlns:a16="http://schemas.microsoft.com/office/drawing/2014/main" id="{584E876F-68FD-E646-0726-EB98CC0EFC22}"/>
              </a:ext>
            </a:extLst>
          </p:cNvPr>
          <p:cNvSpPr txBox="1"/>
          <p:nvPr/>
        </p:nvSpPr>
        <p:spPr>
          <a:xfrm flipV="1">
            <a:off x="8694821" y="5380804"/>
            <a:ext cx="130744" cy="298101"/>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F98DC493-0F05-5334-920C-E27307C4BF22}"/>
              </a:ext>
            </a:extLst>
          </p:cNvPr>
          <p:cNvSpPr txBox="1"/>
          <p:nvPr/>
        </p:nvSpPr>
        <p:spPr>
          <a:xfrm>
            <a:off x="8825565" y="5678905"/>
            <a:ext cx="3248005" cy="369332"/>
          </a:xfrm>
          <a:prstGeom prst="rect">
            <a:avLst/>
          </a:prstGeom>
          <a:noFill/>
        </p:spPr>
        <p:txBody>
          <a:bodyPr wrap="none" rtlCol="0">
            <a:spAutoFit/>
          </a:bodyPr>
          <a:lstStyle/>
          <a:p>
            <a:r>
              <a:rPr lang="en-US" sz="1800" b="1" i="0" u="none" strike="noStrike" baseline="0" dirty="0">
                <a:solidFill>
                  <a:srgbClr val="5A5A5A"/>
                </a:solidFill>
                <a:latin typeface="OTNEJMScalaSansLF-Bold"/>
              </a:rPr>
              <a:t>N Engl J Med 2023;388:1451-64.</a:t>
            </a:r>
            <a:endParaRPr lang="en-US" dirty="0"/>
          </a:p>
        </p:txBody>
      </p:sp>
    </p:spTree>
    <p:extLst>
      <p:ext uri="{BB962C8B-B14F-4D97-AF65-F5344CB8AC3E}">
        <p14:creationId xmlns:p14="http://schemas.microsoft.com/office/powerpoint/2010/main" val="344282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978087-FD6C-1BCC-F37C-8B1127BBE02F}"/>
              </a:ext>
            </a:extLst>
          </p:cNvPr>
          <p:cNvSpPr/>
          <p:nvPr/>
        </p:nvSpPr>
        <p:spPr>
          <a:xfrm rot="16200000">
            <a:off x="7556511" y="2222509"/>
            <a:ext cx="6858000" cy="2412980"/>
          </a:xfrm>
          <a:prstGeom prst="rect">
            <a:avLst/>
          </a:prstGeom>
          <a:solidFill>
            <a:srgbClr val="D1EB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7DDD9A-5C5B-2442-98A0-0A5B2C14720D}"/>
              </a:ext>
            </a:extLst>
          </p:cNvPr>
          <p:cNvSpPr>
            <a:spLocks noGrp="1"/>
          </p:cNvSpPr>
          <p:nvPr>
            <p:ph type="title"/>
          </p:nvPr>
        </p:nvSpPr>
        <p:spPr>
          <a:xfrm>
            <a:off x="331206" y="668025"/>
            <a:ext cx="10515600" cy="1325563"/>
          </a:xfrm>
        </p:spPr>
        <p:txBody>
          <a:bodyPr>
            <a:normAutofit/>
          </a:bodyPr>
          <a:lstStyle/>
          <a:p>
            <a:r>
              <a:rPr lang="en-US" sz="4000" dirty="0"/>
              <a:t>Heated High Flow Nasal Cannula (HHFNC) in Bronchiolitis</a:t>
            </a:r>
          </a:p>
        </p:txBody>
      </p:sp>
      <p:cxnSp>
        <p:nvCxnSpPr>
          <p:cNvPr id="3" name="Straight Connector 2">
            <a:extLst>
              <a:ext uri="{FF2B5EF4-FFF2-40B4-BE49-F238E27FC236}">
                <a16:creationId xmlns:a16="http://schemas.microsoft.com/office/drawing/2014/main" id="{95145EC9-6780-C3DE-1789-AD3D0EC70F2D}"/>
              </a:ext>
            </a:extLst>
          </p:cNvPr>
          <p:cNvCxnSpPr>
            <a:cxnSpLocks/>
          </p:cNvCxnSpPr>
          <p:nvPr/>
        </p:nvCxnSpPr>
        <p:spPr>
          <a:xfrm>
            <a:off x="435903" y="668025"/>
            <a:ext cx="596900" cy="0"/>
          </a:xfrm>
          <a:prstGeom prst="line">
            <a:avLst/>
          </a:prstGeom>
          <a:ln w="57150">
            <a:solidFill>
              <a:srgbClr val="9CE1CC"/>
            </a:solidFill>
          </a:ln>
        </p:spPr>
        <p:style>
          <a:lnRef idx="1">
            <a:schemeClr val="accent1"/>
          </a:lnRef>
          <a:fillRef idx="0">
            <a:schemeClr val="accent1"/>
          </a:fillRef>
          <a:effectRef idx="0">
            <a:schemeClr val="accent1"/>
          </a:effectRef>
          <a:fontRef idx="minor">
            <a:schemeClr val="tx1"/>
          </a:fontRef>
        </p:style>
      </p:cxnSp>
      <p:graphicFrame>
        <p:nvGraphicFramePr>
          <p:cNvPr id="18" name="Table 17">
            <a:extLst>
              <a:ext uri="{FF2B5EF4-FFF2-40B4-BE49-F238E27FC236}">
                <a16:creationId xmlns:a16="http://schemas.microsoft.com/office/drawing/2014/main" id="{EE5B84F5-765D-608D-5055-55E05EF913C2}"/>
              </a:ext>
            </a:extLst>
          </p:cNvPr>
          <p:cNvGraphicFramePr>
            <a:graphicFrameLocks noGrp="1"/>
          </p:cNvGraphicFramePr>
          <p:nvPr>
            <p:extLst>
              <p:ext uri="{D42A27DB-BD31-4B8C-83A1-F6EECF244321}">
                <p14:modId xmlns:p14="http://schemas.microsoft.com/office/powerpoint/2010/main" val="4051484117"/>
              </p:ext>
            </p:extLst>
          </p:nvPr>
        </p:nvGraphicFramePr>
        <p:xfrm>
          <a:off x="798286" y="2163305"/>
          <a:ext cx="8264233" cy="4151100"/>
        </p:xfrm>
        <a:graphic>
          <a:graphicData uri="http://schemas.openxmlformats.org/drawingml/2006/table">
            <a:tbl>
              <a:tblPr firstRow="1" bandRow="1">
                <a:tableStyleId>{2D5ABB26-0587-4C30-8999-92F81FD0307C}</a:tableStyleId>
              </a:tblPr>
              <a:tblGrid>
                <a:gridCol w="8264233">
                  <a:extLst>
                    <a:ext uri="{9D8B030D-6E8A-4147-A177-3AD203B41FA5}">
                      <a16:colId xmlns:a16="http://schemas.microsoft.com/office/drawing/2014/main" val="3607052523"/>
                    </a:ext>
                  </a:extLst>
                </a:gridCol>
              </a:tblGrid>
              <a:tr h="830220">
                <a:tc>
                  <a:txBody>
                    <a:bodyPr/>
                    <a:lstStyle/>
                    <a:p>
                      <a:pPr lvl="0"/>
                      <a:r>
                        <a:rPr lang="en-US" b="0" i="0" dirty="0">
                          <a:latin typeface="Calibri Light" panose="020F0302020204030204" pitchFamily="34" charset="0"/>
                          <a:cs typeface="Calibri Light" panose="020F0302020204030204" pitchFamily="34" charset="0"/>
                        </a:rPr>
                        <a:t>Early studies showed HHFNC may reduce ICU use, intubations</a:t>
                      </a:r>
                    </a:p>
                  </a:txBody>
                  <a:tcPr anchor="ctr">
                    <a:lnB w="12700" cap="flat" cmpd="sng" algn="ctr">
                      <a:solidFill>
                        <a:srgbClr val="9CE1CC"/>
                      </a:solidFill>
                      <a:prstDash val="solid"/>
                      <a:round/>
                      <a:headEnd type="none" w="med" len="med"/>
                      <a:tailEnd type="none" w="med" len="med"/>
                    </a:lnB>
                  </a:tcPr>
                </a:tc>
                <a:extLst>
                  <a:ext uri="{0D108BD9-81ED-4DB2-BD59-A6C34878D82A}">
                    <a16:rowId xmlns:a16="http://schemas.microsoft.com/office/drawing/2014/main" val="1174189051"/>
                  </a:ext>
                </a:extLst>
              </a:tr>
              <a:tr h="830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latin typeface="Calibri Light" panose="020F0302020204030204" pitchFamily="34" charset="0"/>
                          <a:cs typeface="Calibri Light" panose="020F0302020204030204" pitchFamily="34" charset="0"/>
                        </a:rPr>
                        <a:t>RCTs with ~2900 mild-moderate patients, found no benefit in ICU, oxygen duration, intubation, LOS</a:t>
                      </a:r>
                    </a:p>
                  </a:txBody>
                  <a:tcPr anchor="ctr">
                    <a:lnT w="12700" cap="flat" cmpd="sng" algn="ctr">
                      <a:solidFill>
                        <a:srgbClr val="9CE1CC"/>
                      </a:solidFill>
                      <a:prstDash val="solid"/>
                      <a:round/>
                      <a:headEnd type="none" w="med" len="med"/>
                      <a:tailEnd type="none" w="med" len="med"/>
                    </a:lnT>
                    <a:lnB w="12700" cap="flat" cmpd="sng" algn="ctr">
                      <a:solidFill>
                        <a:srgbClr val="9CE1CC"/>
                      </a:solidFill>
                      <a:prstDash val="solid"/>
                      <a:round/>
                      <a:headEnd type="none" w="med" len="med"/>
                      <a:tailEnd type="none" w="med" len="med"/>
                    </a:lnB>
                  </a:tcPr>
                </a:tc>
                <a:extLst>
                  <a:ext uri="{0D108BD9-81ED-4DB2-BD59-A6C34878D82A}">
                    <a16:rowId xmlns:a16="http://schemas.microsoft.com/office/drawing/2014/main" val="1516710417"/>
                  </a:ext>
                </a:extLst>
              </a:tr>
              <a:tr h="830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latin typeface="Calibri Light" panose="020F0302020204030204" pitchFamily="34" charset="0"/>
                          <a:cs typeface="Calibri Light" panose="020F0302020204030204" pitchFamily="34" charset="0"/>
                        </a:rPr>
                        <a:t>Long-term observational studies found either no change in outcomes or paradoxical increase in ICU use </a:t>
                      </a:r>
                    </a:p>
                  </a:txBody>
                  <a:tcPr anchor="ctr">
                    <a:lnT w="12700" cap="flat" cmpd="sng" algn="ctr">
                      <a:solidFill>
                        <a:srgbClr val="9CE1CC"/>
                      </a:solidFill>
                      <a:prstDash val="solid"/>
                      <a:round/>
                      <a:headEnd type="none" w="med" len="med"/>
                      <a:tailEnd type="none" w="med" len="med"/>
                    </a:lnT>
                    <a:lnB w="12700" cap="flat" cmpd="sng" algn="ctr">
                      <a:solidFill>
                        <a:srgbClr val="9CE1CC"/>
                      </a:solidFill>
                      <a:prstDash val="solid"/>
                      <a:round/>
                      <a:headEnd type="none" w="med" len="med"/>
                      <a:tailEnd type="none" w="med" len="med"/>
                    </a:lnB>
                  </a:tcPr>
                </a:tc>
                <a:extLst>
                  <a:ext uri="{0D108BD9-81ED-4DB2-BD59-A6C34878D82A}">
                    <a16:rowId xmlns:a16="http://schemas.microsoft.com/office/drawing/2014/main" val="894993847"/>
                  </a:ext>
                </a:extLst>
              </a:tr>
              <a:tr h="830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latin typeface="Calibri Light" panose="020F0302020204030204" pitchFamily="34" charset="0"/>
                        <a:cs typeface="Calibri Light" panose="020F0302020204030204" pitchFamily="34" charset="0"/>
                      </a:endParaRPr>
                    </a:p>
                  </a:txBody>
                  <a:tcPr anchor="ctr">
                    <a:lnT w="12700" cap="flat" cmpd="sng" algn="ctr">
                      <a:solidFill>
                        <a:srgbClr val="9CE1CC"/>
                      </a:solidFill>
                      <a:prstDash val="solid"/>
                      <a:round/>
                      <a:headEnd type="none" w="med" len="med"/>
                      <a:tailEnd type="none" w="med" len="med"/>
                    </a:lnT>
                    <a:lnB w="12700" cap="flat" cmpd="sng" algn="ctr">
                      <a:solidFill>
                        <a:srgbClr val="9CE1CC"/>
                      </a:solidFill>
                      <a:prstDash val="solid"/>
                      <a:round/>
                      <a:headEnd type="none" w="med" len="med"/>
                      <a:tailEnd type="none" w="med" len="med"/>
                    </a:lnB>
                  </a:tcPr>
                </a:tc>
                <a:extLst>
                  <a:ext uri="{0D108BD9-81ED-4DB2-BD59-A6C34878D82A}">
                    <a16:rowId xmlns:a16="http://schemas.microsoft.com/office/drawing/2014/main" val="2338910008"/>
                  </a:ext>
                </a:extLst>
              </a:tr>
              <a:tr h="830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latin typeface="Calibri Light" panose="020F0302020204030204" pitchFamily="34" charset="0"/>
                        <a:cs typeface="Calibri Light" panose="020F0302020204030204" pitchFamily="34" charset="0"/>
                      </a:endParaRPr>
                    </a:p>
                  </a:txBody>
                  <a:tcPr anchor="ctr">
                    <a:lnT w="12700" cap="flat" cmpd="sng" algn="ctr">
                      <a:solidFill>
                        <a:srgbClr val="9CE1CC"/>
                      </a:solidFill>
                      <a:prstDash val="solid"/>
                      <a:round/>
                      <a:headEnd type="none" w="med" len="med"/>
                      <a:tailEnd type="none" w="med" len="med"/>
                    </a:lnT>
                    <a:lnB w="12700" cap="flat" cmpd="sng" algn="ctr">
                      <a:solidFill>
                        <a:srgbClr val="9CE1CC"/>
                      </a:solidFill>
                      <a:prstDash val="solid"/>
                      <a:round/>
                      <a:headEnd type="none" w="med" len="med"/>
                      <a:tailEnd type="none" w="med" len="med"/>
                    </a:lnB>
                  </a:tcPr>
                </a:tc>
                <a:extLst>
                  <a:ext uri="{0D108BD9-81ED-4DB2-BD59-A6C34878D82A}">
                    <a16:rowId xmlns:a16="http://schemas.microsoft.com/office/drawing/2014/main" val="265937733"/>
                  </a:ext>
                </a:extLst>
              </a:tr>
            </a:tbl>
          </a:graphicData>
        </a:graphic>
      </p:graphicFrame>
      <p:pic>
        <p:nvPicPr>
          <p:cNvPr id="11" name="Picture 10">
            <a:extLst>
              <a:ext uri="{FF2B5EF4-FFF2-40B4-BE49-F238E27FC236}">
                <a16:creationId xmlns:a16="http://schemas.microsoft.com/office/drawing/2014/main" id="{A0AF0226-71B1-47FA-8C60-B93FE84C44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81401" y="3259248"/>
            <a:ext cx="2412982" cy="3737930"/>
          </a:xfrm>
          <a:prstGeom prst="rect">
            <a:avLst/>
          </a:prstGeom>
        </p:spPr>
      </p:pic>
    </p:spTree>
    <p:extLst>
      <p:ext uri="{BB962C8B-B14F-4D97-AF65-F5344CB8AC3E}">
        <p14:creationId xmlns:p14="http://schemas.microsoft.com/office/powerpoint/2010/main" val="3387604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BF1049-B7E6-83CC-7B00-1B73F4B237AF}"/>
              </a:ext>
            </a:extLst>
          </p:cNvPr>
          <p:cNvSpPr>
            <a:spLocks noGrp="1"/>
          </p:cNvSpPr>
          <p:nvPr>
            <p:ph type="title"/>
          </p:nvPr>
        </p:nvSpPr>
        <p:spPr>
          <a:xfrm>
            <a:off x="251576" y="378159"/>
            <a:ext cx="6658070" cy="1115663"/>
          </a:xfrm>
        </p:spPr>
        <p:txBody>
          <a:bodyPr>
            <a:normAutofit fontScale="90000"/>
          </a:bodyPr>
          <a:lstStyle/>
          <a:p>
            <a:r>
              <a:rPr lang="en-CA" sz="4000" dirty="0"/>
              <a:t>What Should We Aim For? </a:t>
            </a:r>
          </a:p>
        </p:txBody>
      </p:sp>
      <p:sp>
        <p:nvSpPr>
          <p:cNvPr id="6" name="CuadroTexto 5">
            <a:extLst>
              <a:ext uri="{FF2B5EF4-FFF2-40B4-BE49-F238E27FC236}">
                <a16:creationId xmlns:a16="http://schemas.microsoft.com/office/drawing/2014/main" id="{82D644AC-1974-D3C2-B48F-B5642405EEBA}"/>
              </a:ext>
            </a:extLst>
          </p:cNvPr>
          <p:cNvSpPr txBox="1"/>
          <p:nvPr/>
        </p:nvSpPr>
        <p:spPr>
          <a:xfrm>
            <a:off x="1471136" y="6143427"/>
            <a:ext cx="10515600" cy="246221"/>
          </a:xfrm>
          <a:prstGeom prst="rect">
            <a:avLst/>
          </a:prstGeom>
          <a:noFill/>
        </p:spPr>
        <p:txBody>
          <a:bodyPr wrap="square">
            <a:spAutoFit/>
          </a:bodyPr>
          <a:lstStyle/>
          <a:p>
            <a:pPr algn="ctr"/>
            <a:r>
              <a:rPr lang="es-CL" sz="1000" i="1" dirty="0">
                <a:solidFill>
                  <a:srgbClr val="212121"/>
                </a:solidFill>
                <a:effectLst/>
                <a:latin typeface="Calibri Light" panose="020F0302020204030204" pitchFamily="34" charset="0"/>
                <a:cs typeface="Calibri Light" panose="020F0302020204030204" pitchFamily="34" charset="0"/>
              </a:rPr>
              <a:t>Ralston, S., </a:t>
            </a:r>
            <a:r>
              <a:rPr lang="es-CL" sz="1000" i="1" dirty="0" err="1">
                <a:solidFill>
                  <a:srgbClr val="212121"/>
                </a:solidFill>
                <a:effectLst/>
                <a:latin typeface="Calibri Light" panose="020F0302020204030204" pitchFamily="34" charset="0"/>
                <a:cs typeface="Calibri Light" panose="020F0302020204030204" pitchFamily="34" charset="0"/>
              </a:rPr>
              <a:t>Comick</a:t>
            </a:r>
            <a:r>
              <a:rPr lang="es-CL" sz="1000" i="1" dirty="0">
                <a:solidFill>
                  <a:srgbClr val="212121"/>
                </a:solidFill>
                <a:effectLst/>
                <a:latin typeface="Calibri Light" panose="020F0302020204030204" pitchFamily="34" charset="0"/>
                <a:cs typeface="Calibri Light" panose="020F0302020204030204" pitchFamily="34" charset="0"/>
              </a:rPr>
              <a:t>, A., Nichols, E., Parker, D., &amp; </a:t>
            </a:r>
            <a:r>
              <a:rPr lang="es-CL" sz="1000" i="1" dirty="0" err="1">
                <a:solidFill>
                  <a:srgbClr val="212121"/>
                </a:solidFill>
                <a:effectLst/>
                <a:latin typeface="Calibri Light" panose="020F0302020204030204" pitchFamily="34" charset="0"/>
                <a:cs typeface="Calibri Light" panose="020F0302020204030204" pitchFamily="34" charset="0"/>
              </a:rPr>
              <a:t>Lanter</a:t>
            </a:r>
            <a:r>
              <a:rPr lang="es-CL" sz="1000" i="1" dirty="0">
                <a:solidFill>
                  <a:srgbClr val="212121"/>
                </a:solidFill>
                <a:effectLst/>
                <a:latin typeface="Calibri Light" panose="020F0302020204030204" pitchFamily="34" charset="0"/>
                <a:cs typeface="Calibri Light" panose="020F0302020204030204" pitchFamily="34" charset="0"/>
              </a:rPr>
              <a:t>, P. (2014). </a:t>
            </a:r>
            <a:r>
              <a:rPr lang="es-CL" sz="1000" i="1" dirty="0" err="1">
                <a:solidFill>
                  <a:srgbClr val="212121"/>
                </a:solidFill>
                <a:effectLst/>
                <a:latin typeface="Calibri Light" panose="020F0302020204030204" pitchFamily="34" charset="0"/>
                <a:cs typeface="Calibri Light" panose="020F0302020204030204" pitchFamily="34" charset="0"/>
              </a:rPr>
              <a:t>Effectiveness</a:t>
            </a:r>
            <a:r>
              <a:rPr lang="es-CL" sz="1000" i="1" dirty="0">
                <a:solidFill>
                  <a:srgbClr val="212121"/>
                </a:solidFill>
                <a:effectLst/>
                <a:latin typeface="Calibri Light" panose="020F0302020204030204" pitchFamily="34" charset="0"/>
                <a:cs typeface="Calibri Light" panose="020F0302020204030204" pitchFamily="34" charset="0"/>
              </a:rPr>
              <a:t> </a:t>
            </a:r>
            <a:r>
              <a:rPr lang="es-CL" sz="1000" i="1" dirty="0" err="1">
                <a:solidFill>
                  <a:srgbClr val="212121"/>
                </a:solidFill>
                <a:effectLst/>
                <a:latin typeface="Calibri Light" panose="020F0302020204030204" pitchFamily="34" charset="0"/>
                <a:cs typeface="Calibri Light" panose="020F0302020204030204" pitchFamily="34" charset="0"/>
              </a:rPr>
              <a:t>of</a:t>
            </a:r>
            <a:r>
              <a:rPr lang="es-CL" sz="1000" i="1" dirty="0">
                <a:solidFill>
                  <a:srgbClr val="212121"/>
                </a:solidFill>
                <a:effectLst/>
                <a:latin typeface="Calibri Light" panose="020F0302020204030204" pitchFamily="34" charset="0"/>
                <a:cs typeface="Calibri Light" panose="020F0302020204030204" pitchFamily="34" charset="0"/>
              </a:rPr>
              <a:t> </a:t>
            </a:r>
            <a:r>
              <a:rPr lang="es-CL" sz="1000" i="1" dirty="0" err="1">
                <a:solidFill>
                  <a:srgbClr val="212121"/>
                </a:solidFill>
                <a:effectLst/>
                <a:latin typeface="Calibri Light" panose="020F0302020204030204" pitchFamily="34" charset="0"/>
                <a:cs typeface="Calibri Light" panose="020F0302020204030204" pitchFamily="34" charset="0"/>
              </a:rPr>
              <a:t>quality</a:t>
            </a:r>
            <a:r>
              <a:rPr lang="es-CL" sz="1000" i="1" dirty="0">
                <a:solidFill>
                  <a:srgbClr val="212121"/>
                </a:solidFill>
                <a:effectLst/>
                <a:latin typeface="Calibri Light" panose="020F0302020204030204" pitchFamily="34" charset="0"/>
                <a:cs typeface="Calibri Light" panose="020F0302020204030204" pitchFamily="34" charset="0"/>
              </a:rPr>
              <a:t> </a:t>
            </a:r>
            <a:r>
              <a:rPr lang="es-CL" sz="1000" i="1" dirty="0" err="1">
                <a:solidFill>
                  <a:srgbClr val="212121"/>
                </a:solidFill>
                <a:effectLst/>
                <a:latin typeface="Calibri Light" panose="020F0302020204030204" pitchFamily="34" charset="0"/>
                <a:cs typeface="Calibri Light" panose="020F0302020204030204" pitchFamily="34" charset="0"/>
              </a:rPr>
              <a:t>improvement</a:t>
            </a:r>
            <a:r>
              <a:rPr lang="es-CL" sz="1000" i="1" dirty="0">
                <a:solidFill>
                  <a:srgbClr val="212121"/>
                </a:solidFill>
                <a:effectLst/>
                <a:latin typeface="Calibri Light" panose="020F0302020204030204" pitchFamily="34" charset="0"/>
                <a:cs typeface="Calibri Light" panose="020F0302020204030204" pitchFamily="34" charset="0"/>
              </a:rPr>
              <a:t> in </a:t>
            </a:r>
            <a:r>
              <a:rPr lang="es-CL" sz="1000" i="1" dirty="0" err="1">
                <a:solidFill>
                  <a:srgbClr val="212121"/>
                </a:solidFill>
                <a:effectLst/>
                <a:latin typeface="Calibri Light" panose="020F0302020204030204" pitchFamily="34" charset="0"/>
                <a:cs typeface="Calibri Light" panose="020F0302020204030204" pitchFamily="34" charset="0"/>
              </a:rPr>
              <a:t>hospitalization</a:t>
            </a:r>
            <a:r>
              <a:rPr lang="es-CL" sz="1000" i="1" dirty="0">
                <a:solidFill>
                  <a:srgbClr val="212121"/>
                </a:solidFill>
                <a:effectLst/>
                <a:latin typeface="Calibri Light" panose="020F0302020204030204" pitchFamily="34" charset="0"/>
                <a:cs typeface="Calibri Light" panose="020F0302020204030204" pitchFamily="34" charset="0"/>
              </a:rPr>
              <a:t> </a:t>
            </a:r>
            <a:r>
              <a:rPr lang="es-CL" sz="1000" i="1" dirty="0" err="1">
                <a:solidFill>
                  <a:srgbClr val="212121"/>
                </a:solidFill>
                <a:effectLst/>
                <a:latin typeface="Calibri Light" panose="020F0302020204030204" pitchFamily="34" charset="0"/>
                <a:cs typeface="Calibri Light" panose="020F0302020204030204" pitchFamily="34" charset="0"/>
              </a:rPr>
              <a:t>for</a:t>
            </a:r>
            <a:r>
              <a:rPr lang="es-CL" sz="1000" i="1" dirty="0">
                <a:solidFill>
                  <a:srgbClr val="212121"/>
                </a:solidFill>
                <a:effectLst/>
                <a:latin typeface="Calibri Light" panose="020F0302020204030204" pitchFamily="34" charset="0"/>
                <a:cs typeface="Calibri Light" panose="020F0302020204030204" pitchFamily="34" charset="0"/>
              </a:rPr>
              <a:t> </a:t>
            </a:r>
            <a:r>
              <a:rPr lang="es-CL" sz="1000" i="1" dirty="0" err="1">
                <a:solidFill>
                  <a:srgbClr val="212121"/>
                </a:solidFill>
                <a:effectLst/>
                <a:latin typeface="Calibri Light" panose="020F0302020204030204" pitchFamily="34" charset="0"/>
                <a:cs typeface="Calibri Light" panose="020F0302020204030204" pitchFamily="34" charset="0"/>
              </a:rPr>
              <a:t>bronchiolitis</a:t>
            </a:r>
            <a:r>
              <a:rPr lang="es-CL" sz="1000" i="1" dirty="0">
                <a:solidFill>
                  <a:srgbClr val="212121"/>
                </a:solidFill>
                <a:effectLst/>
                <a:latin typeface="Calibri Light" panose="020F0302020204030204" pitchFamily="34" charset="0"/>
                <a:cs typeface="Calibri Light" panose="020F0302020204030204" pitchFamily="34" charset="0"/>
              </a:rPr>
              <a:t>: a </a:t>
            </a:r>
            <a:r>
              <a:rPr lang="es-CL" sz="1000" i="1" dirty="0" err="1">
                <a:solidFill>
                  <a:srgbClr val="212121"/>
                </a:solidFill>
                <a:effectLst/>
                <a:latin typeface="Calibri Light" panose="020F0302020204030204" pitchFamily="34" charset="0"/>
                <a:cs typeface="Calibri Light" panose="020F0302020204030204" pitchFamily="34" charset="0"/>
              </a:rPr>
              <a:t>systematic</a:t>
            </a:r>
            <a:r>
              <a:rPr lang="es-CL" sz="1000" i="1" dirty="0">
                <a:solidFill>
                  <a:srgbClr val="212121"/>
                </a:solidFill>
                <a:effectLst/>
                <a:latin typeface="Calibri Light" panose="020F0302020204030204" pitchFamily="34" charset="0"/>
                <a:cs typeface="Calibri Light" panose="020F0302020204030204" pitchFamily="34" charset="0"/>
              </a:rPr>
              <a:t> </a:t>
            </a:r>
            <a:r>
              <a:rPr lang="es-CL" sz="1000" i="1" dirty="0" err="1">
                <a:solidFill>
                  <a:srgbClr val="212121"/>
                </a:solidFill>
                <a:effectLst/>
                <a:latin typeface="Calibri Light" panose="020F0302020204030204" pitchFamily="34" charset="0"/>
                <a:cs typeface="Calibri Light" panose="020F0302020204030204" pitchFamily="34" charset="0"/>
              </a:rPr>
              <a:t>review</a:t>
            </a:r>
            <a:r>
              <a:rPr lang="es-CL" sz="1000" i="1" dirty="0">
                <a:solidFill>
                  <a:srgbClr val="212121"/>
                </a:solidFill>
                <a:effectLst/>
                <a:latin typeface="Calibri Light" panose="020F0302020204030204" pitchFamily="34" charset="0"/>
                <a:cs typeface="Calibri Light" panose="020F0302020204030204" pitchFamily="34" charset="0"/>
              </a:rPr>
              <a:t>. </a:t>
            </a:r>
            <a:r>
              <a:rPr lang="es-CL" sz="1000" i="1" dirty="0" err="1">
                <a:solidFill>
                  <a:srgbClr val="212121"/>
                </a:solidFill>
                <a:effectLst/>
                <a:latin typeface="Calibri Light" panose="020F0302020204030204" pitchFamily="34" charset="0"/>
                <a:cs typeface="Calibri Light" panose="020F0302020204030204" pitchFamily="34" charset="0"/>
              </a:rPr>
              <a:t>Pediatrics</a:t>
            </a:r>
            <a:r>
              <a:rPr lang="es-CL" sz="1000" i="1" dirty="0">
                <a:solidFill>
                  <a:srgbClr val="212121"/>
                </a:solidFill>
                <a:effectLst/>
                <a:latin typeface="Calibri Light" panose="020F0302020204030204" pitchFamily="34" charset="0"/>
                <a:cs typeface="Calibri Light" panose="020F0302020204030204" pitchFamily="34" charset="0"/>
              </a:rPr>
              <a:t>, 134(3), 571–581.</a:t>
            </a:r>
            <a:endParaRPr lang="en-CA" sz="1000" i="1" dirty="0">
              <a:latin typeface="Calibri Light" panose="020F0302020204030204" pitchFamily="34" charset="0"/>
              <a:cs typeface="Calibri Light" panose="020F0302020204030204" pitchFamily="34" charset="0"/>
            </a:endParaRPr>
          </a:p>
        </p:txBody>
      </p:sp>
      <p:grpSp>
        <p:nvGrpSpPr>
          <p:cNvPr id="8" name="Group 7">
            <a:extLst>
              <a:ext uri="{FF2B5EF4-FFF2-40B4-BE49-F238E27FC236}">
                <a16:creationId xmlns:a16="http://schemas.microsoft.com/office/drawing/2014/main" id="{41082F43-29F1-A9EF-1B74-166FC99E5A23}"/>
              </a:ext>
            </a:extLst>
          </p:cNvPr>
          <p:cNvGrpSpPr/>
          <p:nvPr/>
        </p:nvGrpSpPr>
        <p:grpSpPr>
          <a:xfrm>
            <a:off x="331753" y="1794412"/>
            <a:ext cx="11521747" cy="3492812"/>
            <a:chOff x="331753" y="1794412"/>
            <a:chExt cx="11521747" cy="3492812"/>
          </a:xfrm>
        </p:grpSpPr>
        <p:pic>
          <p:nvPicPr>
            <p:cNvPr id="4" name="Imagen 3">
              <a:extLst>
                <a:ext uri="{FF2B5EF4-FFF2-40B4-BE49-F238E27FC236}">
                  <a16:creationId xmlns:a16="http://schemas.microsoft.com/office/drawing/2014/main" id="{12B1BBA2-A590-E896-4FEE-0383C2E22556}"/>
                </a:ext>
              </a:extLst>
            </p:cNvPr>
            <p:cNvPicPr>
              <a:picLocks noChangeAspect="1"/>
            </p:cNvPicPr>
            <p:nvPr/>
          </p:nvPicPr>
          <p:blipFill>
            <a:blip r:embed="rId3"/>
            <a:stretch>
              <a:fillRect/>
            </a:stretch>
          </p:blipFill>
          <p:spPr>
            <a:xfrm>
              <a:off x="331753" y="1794412"/>
              <a:ext cx="11521747" cy="34928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6">
              <a:extLst>
                <a:ext uri="{FF2B5EF4-FFF2-40B4-BE49-F238E27FC236}">
                  <a16:creationId xmlns:a16="http://schemas.microsoft.com/office/drawing/2014/main" id="{A202DF4F-6CC2-5452-DD13-EFFC225A08B9}"/>
                </a:ext>
              </a:extLst>
            </p:cNvPr>
            <p:cNvSpPr/>
            <p:nvPr/>
          </p:nvSpPr>
          <p:spPr>
            <a:xfrm>
              <a:off x="394579" y="5006564"/>
              <a:ext cx="10985627" cy="246221"/>
            </a:xfrm>
            <a:prstGeom prst="rect">
              <a:avLst/>
            </a:prstGeom>
            <a:noFill/>
            <a:ln w="28575">
              <a:solidFill>
                <a:srgbClr val="F890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cxnSp>
        <p:nvCxnSpPr>
          <p:cNvPr id="5" name="Straight Connector 4">
            <a:extLst>
              <a:ext uri="{FF2B5EF4-FFF2-40B4-BE49-F238E27FC236}">
                <a16:creationId xmlns:a16="http://schemas.microsoft.com/office/drawing/2014/main" id="{80FF1799-9E58-DEE6-1225-D6AB67F0EC5D}"/>
              </a:ext>
            </a:extLst>
          </p:cNvPr>
          <p:cNvCxnSpPr>
            <a:cxnSpLocks/>
          </p:cNvCxnSpPr>
          <p:nvPr/>
        </p:nvCxnSpPr>
        <p:spPr>
          <a:xfrm>
            <a:off x="331753" y="604993"/>
            <a:ext cx="596900" cy="0"/>
          </a:xfrm>
          <a:prstGeom prst="line">
            <a:avLst/>
          </a:prstGeom>
          <a:ln w="57150">
            <a:solidFill>
              <a:srgbClr val="9CE1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9923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05AC90-F4E1-7EE0-0734-987D8AB7433D}"/>
              </a:ext>
            </a:extLst>
          </p:cNvPr>
          <p:cNvSpPr/>
          <p:nvPr/>
        </p:nvSpPr>
        <p:spPr>
          <a:xfrm rot="16200000">
            <a:off x="5381325" y="47322"/>
            <a:ext cx="6858000" cy="6763353"/>
          </a:xfrm>
          <a:prstGeom prst="rect">
            <a:avLst/>
          </a:prstGeom>
          <a:solidFill>
            <a:srgbClr val="D1EB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47052463-AFAF-CBFA-5986-3067FE66C631}"/>
              </a:ext>
            </a:extLst>
          </p:cNvPr>
          <p:cNvSpPr txBox="1">
            <a:spLocks/>
          </p:cNvSpPr>
          <p:nvPr/>
        </p:nvSpPr>
        <p:spPr>
          <a:xfrm>
            <a:off x="759709" y="1271692"/>
            <a:ext cx="3734014" cy="356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5400" dirty="0"/>
              <a:t>What Drives Overuse?</a:t>
            </a:r>
          </a:p>
        </p:txBody>
      </p:sp>
      <p:pic>
        <p:nvPicPr>
          <p:cNvPr id="5" name="Picture 4" descr="A black steering wheel with white buttons&#10;&#10;Description automatically generated">
            <a:extLst>
              <a:ext uri="{FF2B5EF4-FFF2-40B4-BE49-F238E27FC236}">
                <a16:creationId xmlns:a16="http://schemas.microsoft.com/office/drawing/2014/main" id="{92909FBA-3C7D-1343-F9FF-C72093D18443}"/>
              </a:ext>
            </a:extLst>
          </p:cNvPr>
          <p:cNvPicPr>
            <a:picLocks noChangeAspect="1"/>
          </p:cNvPicPr>
          <p:nvPr/>
        </p:nvPicPr>
        <p:blipFill rotWithShape="1">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t="302"/>
          <a:stretch/>
        </p:blipFill>
        <p:spPr>
          <a:xfrm>
            <a:off x="6291379" y="790537"/>
            <a:ext cx="5292920" cy="527692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cxnSp>
        <p:nvCxnSpPr>
          <p:cNvPr id="7" name="Straight Connector 6">
            <a:extLst>
              <a:ext uri="{FF2B5EF4-FFF2-40B4-BE49-F238E27FC236}">
                <a16:creationId xmlns:a16="http://schemas.microsoft.com/office/drawing/2014/main" id="{58C8CA63-44C4-792F-7E6A-186A5FCD5FE2}"/>
              </a:ext>
            </a:extLst>
          </p:cNvPr>
          <p:cNvCxnSpPr>
            <a:cxnSpLocks/>
          </p:cNvCxnSpPr>
          <p:nvPr/>
        </p:nvCxnSpPr>
        <p:spPr>
          <a:xfrm>
            <a:off x="847886" y="2436535"/>
            <a:ext cx="596900" cy="0"/>
          </a:xfrm>
          <a:prstGeom prst="line">
            <a:avLst/>
          </a:prstGeom>
          <a:ln w="57150">
            <a:solidFill>
              <a:srgbClr val="9CE1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4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A8763-8909-F924-7486-BA839D9F9A49}"/>
              </a:ext>
            </a:extLst>
          </p:cNvPr>
          <p:cNvSpPr>
            <a:spLocks noGrp="1"/>
          </p:cNvSpPr>
          <p:nvPr>
            <p:ph type="title"/>
          </p:nvPr>
        </p:nvSpPr>
        <p:spPr>
          <a:xfrm>
            <a:off x="1168637" y="2488850"/>
            <a:ext cx="3402204" cy="1325563"/>
          </a:xfrm>
        </p:spPr>
        <p:txBody>
          <a:bodyPr>
            <a:normAutofit fontScale="90000"/>
          </a:bodyPr>
          <a:lstStyle/>
          <a:p>
            <a:pPr>
              <a:spcBef>
                <a:spcPts val="600"/>
              </a:spcBef>
            </a:pPr>
            <a:r>
              <a:rPr lang="en-US" b="1" dirty="0"/>
              <a:t>Drivers </a:t>
            </a:r>
            <a:br>
              <a:rPr lang="en-US" b="1" dirty="0"/>
            </a:br>
            <a:r>
              <a:rPr lang="en-US" b="1" dirty="0"/>
              <a:t>of </a:t>
            </a:r>
            <a:r>
              <a:rPr lang="en-US" dirty="0"/>
              <a:t>O</a:t>
            </a:r>
            <a:r>
              <a:rPr lang="en-US" b="1" dirty="0"/>
              <a:t>veruse</a:t>
            </a:r>
            <a:br>
              <a:rPr lang="en-US" b="1" dirty="0"/>
            </a:br>
            <a:r>
              <a:rPr lang="en-US" sz="2200" b="1" dirty="0"/>
              <a:t>  </a:t>
            </a:r>
            <a:br>
              <a:rPr lang="en-US" b="1" dirty="0"/>
            </a:br>
            <a:r>
              <a:rPr lang="en-US" sz="2800" b="0" dirty="0"/>
              <a:t>Providers Survey</a:t>
            </a:r>
            <a:endParaRPr lang="en-US" b="0" dirty="0"/>
          </a:p>
        </p:txBody>
      </p:sp>
      <p:sp>
        <p:nvSpPr>
          <p:cNvPr id="6" name="TextBox 5">
            <a:extLst>
              <a:ext uri="{FF2B5EF4-FFF2-40B4-BE49-F238E27FC236}">
                <a16:creationId xmlns:a16="http://schemas.microsoft.com/office/drawing/2014/main" id="{75B6C1B4-2E08-BD43-5D9C-28C3B29E0623}"/>
              </a:ext>
            </a:extLst>
          </p:cNvPr>
          <p:cNvSpPr txBox="1"/>
          <p:nvPr/>
        </p:nvSpPr>
        <p:spPr>
          <a:xfrm>
            <a:off x="2029106" y="4217095"/>
            <a:ext cx="3817844" cy="523220"/>
          </a:xfrm>
          <a:prstGeom prst="rect">
            <a:avLst/>
          </a:prstGeom>
          <a:noFill/>
        </p:spPr>
        <p:txBody>
          <a:bodyPr wrap="square" rtlCol="0">
            <a:spAutoFit/>
          </a:bodyPr>
          <a:lstStyle/>
          <a:p>
            <a:r>
              <a:rPr lang="en-CA" sz="1400" i="1" dirty="0">
                <a:effectLst/>
                <a:latin typeface="+mj-lt"/>
              </a:rPr>
              <a:t>J Hosp Med. 2021 Jan;16(1):23–30.</a:t>
            </a:r>
          </a:p>
          <a:p>
            <a:endParaRPr lang="en-US" sz="1400" i="1" dirty="0">
              <a:latin typeface="+mj-lt"/>
            </a:endParaRPr>
          </a:p>
        </p:txBody>
      </p:sp>
      <p:grpSp>
        <p:nvGrpSpPr>
          <p:cNvPr id="61" name="Group 60">
            <a:extLst>
              <a:ext uri="{FF2B5EF4-FFF2-40B4-BE49-F238E27FC236}">
                <a16:creationId xmlns:a16="http://schemas.microsoft.com/office/drawing/2014/main" id="{FE8CA50A-C703-E0C2-21AC-48D8BA1156E3}"/>
              </a:ext>
            </a:extLst>
          </p:cNvPr>
          <p:cNvGrpSpPr/>
          <p:nvPr/>
        </p:nvGrpSpPr>
        <p:grpSpPr>
          <a:xfrm>
            <a:off x="6717438" y="483692"/>
            <a:ext cx="4607147" cy="1053402"/>
            <a:chOff x="4620078" y="572756"/>
            <a:chExt cx="5918481" cy="1305323"/>
          </a:xfrm>
        </p:grpSpPr>
        <p:grpSp>
          <p:nvGrpSpPr>
            <p:cNvPr id="62" name="Group 61">
              <a:extLst>
                <a:ext uri="{FF2B5EF4-FFF2-40B4-BE49-F238E27FC236}">
                  <a16:creationId xmlns:a16="http://schemas.microsoft.com/office/drawing/2014/main" id="{05D1FED6-2001-608D-5D17-293AFEE73E5C}"/>
                </a:ext>
              </a:extLst>
            </p:cNvPr>
            <p:cNvGrpSpPr/>
            <p:nvPr/>
          </p:nvGrpSpPr>
          <p:grpSpPr>
            <a:xfrm>
              <a:off x="4620078" y="572756"/>
              <a:ext cx="5918481" cy="1305323"/>
              <a:chOff x="4620078" y="572756"/>
              <a:chExt cx="5918481" cy="1305323"/>
            </a:xfrm>
          </p:grpSpPr>
          <p:sp>
            <p:nvSpPr>
              <p:cNvPr id="64" name="Rounded Rectangle 63">
                <a:extLst>
                  <a:ext uri="{FF2B5EF4-FFF2-40B4-BE49-F238E27FC236}">
                    <a16:creationId xmlns:a16="http://schemas.microsoft.com/office/drawing/2014/main" id="{4208DD06-B200-AF66-2F2D-BE7285E58152}"/>
                  </a:ext>
                </a:extLst>
              </p:cNvPr>
              <p:cNvSpPr/>
              <p:nvPr/>
            </p:nvSpPr>
            <p:spPr>
              <a:xfrm>
                <a:off x="5192836" y="642451"/>
                <a:ext cx="5345723" cy="1232743"/>
              </a:xfrm>
              <a:prstGeom prst="roundRect">
                <a:avLst/>
              </a:prstGeom>
              <a:solidFill>
                <a:schemeClr val="tx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ounded Rectangle 64">
                <a:extLst>
                  <a:ext uri="{FF2B5EF4-FFF2-40B4-BE49-F238E27FC236}">
                    <a16:creationId xmlns:a16="http://schemas.microsoft.com/office/drawing/2014/main" id="{CA33E412-0BC2-7B7A-E294-676D68692806}"/>
                  </a:ext>
                </a:extLst>
              </p:cNvPr>
              <p:cNvSpPr/>
              <p:nvPr/>
            </p:nvSpPr>
            <p:spPr>
              <a:xfrm>
                <a:off x="5134708" y="572756"/>
                <a:ext cx="5345723" cy="1232743"/>
              </a:xfrm>
              <a:prstGeom prst="roundRect">
                <a:avLst/>
              </a:prstGeom>
              <a:solidFill>
                <a:srgbClr val="FFF6C5"/>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a:extLst>
                  <a:ext uri="{FF2B5EF4-FFF2-40B4-BE49-F238E27FC236}">
                    <a16:creationId xmlns:a16="http://schemas.microsoft.com/office/drawing/2014/main" id="{CC25176F-4C29-704D-32C8-8D8D16D8475D}"/>
                  </a:ext>
                </a:extLst>
              </p:cNvPr>
              <p:cNvSpPr/>
              <p:nvPr/>
            </p:nvSpPr>
            <p:spPr>
              <a:xfrm>
                <a:off x="4620078" y="572756"/>
                <a:ext cx="1319356" cy="130532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a:extLst>
                <a:ext uri="{FF2B5EF4-FFF2-40B4-BE49-F238E27FC236}">
                  <a16:creationId xmlns:a16="http://schemas.microsoft.com/office/drawing/2014/main" id="{C4987A0F-E6D7-D882-F827-BBBE0CF2B1C8}"/>
                </a:ext>
              </a:extLst>
            </p:cNvPr>
            <p:cNvSpPr txBox="1"/>
            <p:nvPr/>
          </p:nvSpPr>
          <p:spPr>
            <a:xfrm>
              <a:off x="6195238" y="799112"/>
              <a:ext cx="4029389" cy="743019"/>
            </a:xfrm>
            <a:prstGeom prst="rect">
              <a:avLst/>
            </a:prstGeom>
            <a:noFill/>
          </p:spPr>
          <p:txBody>
            <a:bodyPr wrap="square"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Desire to do something and help symptoms</a:t>
              </a:r>
            </a:p>
          </p:txBody>
        </p:sp>
      </p:grpSp>
      <p:grpSp>
        <p:nvGrpSpPr>
          <p:cNvPr id="95" name="Group 94">
            <a:extLst>
              <a:ext uri="{FF2B5EF4-FFF2-40B4-BE49-F238E27FC236}">
                <a16:creationId xmlns:a16="http://schemas.microsoft.com/office/drawing/2014/main" id="{198E5048-D47F-2B35-C6BB-1F541DA19F9F}"/>
              </a:ext>
            </a:extLst>
          </p:cNvPr>
          <p:cNvGrpSpPr/>
          <p:nvPr/>
        </p:nvGrpSpPr>
        <p:grpSpPr>
          <a:xfrm>
            <a:off x="6712035" y="4162491"/>
            <a:ext cx="4607147" cy="1062140"/>
            <a:chOff x="6671843" y="4112938"/>
            <a:chExt cx="4607147" cy="1062140"/>
          </a:xfrm>
        </p:grpSpPr>
        <p:grpSp>
          <p:nvGrpSpPr>
            <p:cNvPr id="33" name="Group 32">
              <a:extLst>
                <a:ext uri="{FF2B5EF4-FFF2-40B4-BE49-F238E27FC236}">
                  <a16:creationId xmlns:a16="http://schemas.microsoft.com/office/drawing/2014/main" id="{6A4685B6-E787-C3B9-8DCD-BCC994D63C68}"/>
                </a:ext>
              </a:extLst>
            </p:cNvPr>
            <p:cNvGrpSpPr/>
            <p:nvPr/>
          </p:nvGrpSpPr>
          <p:grpSpPr>
            <a:xfrm>
              <a:off x="6671843" y="4112938"/>
              <a:ext cx="4607147" cy="1053402"/>
              <a:chOff x="4620078" y="572756"/>
              <a:chExt cx="5918481" cy="1305323"/>
            </a:xfrm>
          </p:grpSpPr>
          <p:grpSp>
            <p:nvGrpSpPr>
              <p:cNvPr id="34" name="Group 33">
                <a:extLst>
                  <a:ext uri="{FF2B5EF4-FFF2-40B4-BE49-F238E27FC236}">
                    <a16:creationId xmlns:a16="http://schemas.microsoft.com/office/drawing/2014/main" id="{65022BC6-281F-975F-C81B-2890904D096C}"/>
                  </a:ext>
                </a:extLst>
              </p:cNvPr>
              <p:cNvGrpSpPr/>
              <p:nvPr/>
            </p:nvGrpSpPr>
            <p:grpSpPr>
              <a:xfrm>
                <a:off x="4620078" y="572756"/>
                <a:ext cx="5918481" cy="1305323"/>
                <a:chOff x="4620078" y="572756"/>
                <a:chExt cx="5918481" cy="1305323"/>
              </a:xfrm>
            </p:grpSpPr>
            <p:sp>
              <p:nvSpPr>
                <p:cNvPr id="36" name="Rounded Rectangle 35">
                  <a:extLst>
                    <a:ext uri="{FF2B5EF4-FFF2-40B4-BE49-F238E27FC236}">
                      <a16:creationId xmlns:a16="http://schemas.microsoft.com/office/drawing/2014/main" id="{D06BC1B5-39DD-5A72-5D26-0B32601B2D3D}"/>
                    </a:ext>
                  </a:extLst>
                </p:cNvPr>
                <p:cNvSpPr/>
                <p:nvPr/>
              </p:nvSpPr>
              <p:spPr>
                <a:xfrm>
                  <a:off x="5192836" y="642451"/>
                  <a:ext cx="5345723" cy="1232743"/>
                </a:xfrm>
                <a:prstGeom prst="roundRect">
                  <a:avLst/>
                </a:prstGeom>
                <a:solidFill>
                  <a:schemeClr val="tx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ounded Rectangle 36">
                  <a:extLst>
                    <a:ext uri="{FF2B5EF4-FFF2-40B4-BE49-F238E27FC236}">
                      <a16:creationId xmlns:a16="http://schemas.microsoft.com/office/drawing/2014/main" id="{8CA44676-D0A5-1781-4BF8-7E3B17F2AEBF}"/>
                    </a:ext>
                  </a:extLst>
                </p:cNvPr>
                <p:cNvSpPr/>
                <p:nvPr/>
              </p:nvSpPr>
              <p:spPr>
                <a:xfrm>
                  <a:off x="5134708" y="572756"/>
                  <a:ext cx="5345723" cy="1232743"/>
                </a:xfrm>
                <a:prstGeom prst="roundRect">
                  <a:avLst/>
                </a:prstGeom>
                <a:solidFill>
                  <a:srgbClr val="EEF4E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9C8307AC-3929-1B48-E37D-7FE62FBE2548}"/>
                    </a:ext>
                  </a:extLst>
                </p:cNvPr>
                <p:cNvSpPr/>
                <p:nvPr/>
              </p:nvSpPr>
              <p:spPr>
                <a:xfrm>
                  <a:off x="4620078" y="572756"/>
                  <a:ext cx="1319356" cy="130532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a16="http://schemas.microsoft.com/office/drawing/2014/main" id="{71B42C59-FD25-2DE8-77C6-6D57F5E1F3E9}"/>
                  </a:ext>
                </a:extLst>
              </p:cNvPr>
              <p:cNvSpPr txBox="1"/>
              <p:nvPr/>
            </p:nvSpPr>
            <p:spPr>
              <a:xfrm>
                <a:off x="6195238" y="799112"/>
                <a:ext cx="4029390" cy="800901"/>
              </a:xfrm>
              <a:prstGeom prst="rect">
                <a:avLst/>
              </a:prstGeom>
              <a:noFill/>
            </p:spPr>
            <p:txBody>
              <a:bodyPr wrap="square"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Perception of parental discomfort</a:t>
                </a:r>
              </a:p>
            </p:txBody>
          </p:sp>
        </p:grpSp>
        <p:pic>
          <p:nvPicPr>
            <p:cNvPr id="92" name="Picture 91">
              <a:extLst>
                <a:ext uri="{FF2B5EF4-FFF2-40B4-BE49-F238E27FC236}">
                  <a16:creationId xmlns:a16="http://schemas.microsoft.com/office/drawing/2014/main" id="{29EE0D0B-8E0F-5ACC-7441-087DCC9979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78820" y="4120278"/>
              <a:ext cx="1053664" cy="1054800"/>
            </a:xfrm>
            <a:prstGeom prst="rect">
              <a:avLst/>
            </a:prstGeom>
          </p:spPr>
        </p:pic>
      </p:grpSp>
      <p:grpSp>
        <p:nvGrpSpPr>
          <p:cNvPr id="94" name="Group 93">
            <a:extLst>
              <a:ext uri="{FF2B5EF4-FFF2-40B4-BE49-F238E27FC236}">
                <a16:creationId xmlns:a16="http://schemas.microsoft.com/office/drawing/2014/main" id="{B5970FC9-0D23-F70B-92BC-B0C2F3221437}"/>
              </a:ext>
            </a:extLst>
          </p:cNvPr>
          <p:cNvGrpSpPr/>
          <p:nvPr/>
        </p:nvGrpSpPr>
        <p:grpSpPr>
          <a:xfrm>
            <a:off x="6717029" y="5420657"/>
            <a:ext cx="4607147" cy="1062845"/>
            <a:chOff x="6626595" y="5280714"/>
            <a:chExt cx="4607147" cy="1062845"/>
          </a:xfrm>
        </p:grpSpPr>
        <p:grpSp>
          <p:nvGrpSpPr>
            <p:cNvPr id="82" name="Group 81">
              <a:extLst>
                <a:ext uri="{FF2B5EF4-FFF2-40B4-BE49-F238E27FC236}">
                  <a16:creationId xmlns:a16="http://schemas.microsoft.com/office/drawing/2014/main" id="{BF5B3EFC-D6AC-462C-20CE-C380560E11B4}"/>
                </a:ext>
              </a:extLst>
            </p:cNvPr>
            <p:cNvGrpSpPr/>
            <p:nvPr/>
          </p:nvGrpSpPr>
          <p:grpSpPr>
            <a:xfrm>
              <a:off x="6626595" y="5280714"/>
              <a:ext cx="4607147" cy="1053402"/>
              <a:chOff x="4620078" y="572756"/>
              <a:chExt cx="5918481" cy="1305323"/>
            </a:xfrm>
          </p:grpSpPr>
          <p:grpSp>
            <p:nvGrpSpPr>
              <p:cNvPr id="83" name="Group 82">
                <a:extLst>
                  <a:ext uri="{FF2B5EF4-FFF2-40B4-BE49-F238E27FC236}">
                    <a16:creationId xmlns:a16="http://schemas.microsoft.com/office/drawing/2014/main" id="{B060D68F-3A41-A638-4A5A-3FB1215A2FF2}"/>
                  </a:ext>
                </a:extLst>
              </p:cNvPr>
              <p:cNvGrpSpPr/>
              <p:nvPr/>
            </p:nvGrpSpPr>
            <p:grpSpPr>
              <a:xfrm>
                <a:off x="4620078" y="572756"/>
                <a:ext cx="5918481" cy="1305323"/>
                <a:chOff x="4620078" y="572756"/>
                <a:chExt cx="5918481" cy="1305323"/>
              </a:xfrm>
            </p:grpSpPr>
            <p:sp>
              <p:nvSpPr>
                <p:cNvPr id="85" name="Rounded Rectangle 84">
                  <a:extLst>
                    <a:ext uri="{FF2B5EF4-FFF2-40B4-BE49-F238E27FC236}">
                      <a16:creationId xmlns:a16="http://schemas.microsoft.com/office/drawing/2014/main" id="{60A44B54-1F5F-87B6-5732-EF8E6E95CE48}"/>
                    </a:ext>
                  </a:extLst>
                </p:cNvPr>
                <p:cNvSpPr/>
                <p:nvPr/>
              </p:nvSpPr>
              <p:spPr>
                <a:xfrm>
                  <a:off x="5192836" y="642451"/>
                  <a:ext cx="5345723" cy="1232743"/>
                </a:xfrm>
                <a:prstGeom prst="roundRect">
                  <a:avLst/>
                </a:prstGeom>
                <a:solidFill>
                  <a:schemeClr val="tx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ounded Rectangle 85">
                  <a:extLst>
                    <a:ext uri="{FF2B5EF4-FFF2-40B4-BE49-F238E27FC236}">
                      <a16:creationId xmlns:a16="http://schemas.microsoft.com/office/drawing/2014/main" id="{AE5DF3FC-85C4-E3B0-6EB6-113E25EAE391}"/>
                    </a:ext>
                  </a:extLst>
                </p:cNvPr>
                <p:cNvSpPr/>
                <p:nvPr/>
              </p:nvSpPr>
              <p:spPr>
                <a:xfrm>
                  <a:off x="5134708" y="572756"/>
                  <a:ext cx="5345723" cy="1232743"/>
                </a:xfrm>
                <a:prstGeom prst="roundRect">
                  <a:avLst/>
                </a:prstGeom>
                <a:solidFill>
                  <a:srgbClr val="DFF1F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Oval 86">
                  <a:extLst>
                    <a:ext uri="{FF2B5EF4-FFF2-40B4-BE49-F238E27FC236}">
                      <a16:creationId xmlns:a16="http://schemas.microsoft.com/office/drawing/2014/main" id="{C41DF7E4-7681-267C-E947-9D66BBB991C4}"/>
                    </a:ext>
                  </a:extLst>
                </p:cNvPr>
                <p:cNvSpPr/>
                <p:nvPr/>
              </p:nvSpPr>
              <p:spPr>
                <a:xfrm>
                  <a:off x="4620078" y="572756"/>
                  <a:ext cx="1319356" cy="130532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TextBox 83">
                <a:extLst>
                  <a:ext uri="{FF2B5EF4-FFF2-40B4-BE49-F238E27FC236}">
                    <a16:creationId xmlns:a16="http://schemas.microsoft.com/office/drawing/2014/main" id="{3FE592A1-415B-0AB6-58AF-949FFD4D2DBE}"/>
                  </a:ext>
                </a:extLst>
              </p:cNvPr>
              <p:cNvSpPr txBox="1"/>
              <p:nvPr/>
            </p:nvSpPr>
            <p:spPr>
              <a:xfrm>
                <a:off x="6195238" y="960299"/>
                <a:ext cx="4029390" cy="457658"/>
              </a:xfrm>
              <a:prstGeom prst="rect">
                <a:avLst/>
              </a:prstGeom>
              <a:noFill/>
            </p:spPr>
            <p:txBody>
              <a:bodyPr wrap="square"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Unclear local policies </a:t>
                </a:r>
              </a:p>
            </p:txBody>
          </p:sp>
        </p:grpSp>
        <p:pic>
          <p:nvPicPr>
            <p:cNvPr id="93" name="Picture 92">
              <a:extLst>
                <a:ext uri="{FF2B5EF4-FFF2-40B4-BE49-F238E27FC236}">
                  <a16:creationId xmlns:a16="http://schemas.microsoft.com/office/drawing/2014/main" id="{5C1EE1C4-4078-97C8-E13B-780400CE75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71843" y="5287621"/>
              <a:ext cx="1054800" cy="1055938"/>
            </a:xfrm>
            <a:prstGeom prst="rect">
              <a:avLst/>
            </a:prstGeom>
          </p:spPr>
        </p:pic>
      </p:grpSp>
      <p:cxnSp>
        <p:nvCxnSpPr>
          <p:cNvPr id="98" name="Straight Connector 97">
            <a:extLst>
              <a:ext uri="{FF2B5EF4-FFF2-40B4-BE49-F238E27FC236}">
                <a16:creationId xmlns:a16="http://schemas.microsoft.com/office/drawing/2014/main" id="{BBB16122-60C8-2F79-F9DD-AEFFAD7ABA64}"/>
              </a:ext>
            </a:extLst>
          </p:cNvPr>
          <p:cNvCxnSpPr>
            <a:cxnSpLocks/>
          </p:cNvCxnSpPr>
          <p:nvPr/>
        </p:nvCxnSpPr>
        <p:spPr>
          <a:xfrm>
            <a:off x="1292073" y="2185326"/>
            <a:ext cx="596900" cy="0"/>
          </a:xfrm>
          <a:prstGeom prst="line">
            <a:avLst/>
          </a:prstGeom>
          <a:ln w="57150">
            <a:solidFill>
              <a:srgbClr val="9CE1CC"/>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3E660552-78D7-BB6B-3EB1-D30E198E980B}"/>
              </a:ext>
            </a:extLst>
          </p:cNvPr>
          <p:cNvGrpSpPr/>
          <p:nvPr/>
        </p:nvGrpSpPr>
        <p:grpSpPr>
          <a:xfrm>
            <a:off x="6715349" y="2901872"/>
            <a:ext cx="4607147" cy="1053402"/>
            <a:chOff x="4620078" y="572756"/>
            <a:chExt cx="5918481" cy="1305323"/>
          </a:xfrm>
        </p:grpSpPr>
        <p:grpSp>
          <p:nvGrpSpPr>
            <p:cNvPr id="69" name="Group 68">
              <a:extLst>
                <a:ext uri="{FF2B5EF4-FFF2-40B4-BE49-F238E27FC236}">
                  <a16:creationId xmlns:a16="http://schemas.microsoft.com/office/drawing/2014/main" id="{414F59F5-5749-E3AA-9C9B-22ACD3D0FF3A}"/>
                </a:ext>
              </a:extLst>
            </p:cNvPr>
            <p:cNvGrpSpPr/>
            <p:nvPr/>
          </p:nvGrpSpPr>
          <p:grpSpPr>
            <a:xfrm>
              <a:off x="4620078" y="572756"/>
              <a:ext cx="5918481" cy="1305323"/>
              <a:chOff x="4620078" y="572756"/>
              <a:chExt cx="5918481" cy="1305323"/>
            </a:xfrm>
          </p:grpSpPr>
          <p:sp>
            <p:nvSpPr>
              <p:cNvPr id="71" name="Rounded Rectangle 70">
                <a:extLst>
                  <a:ext uri="{FF2B5EF4-FFF2-40B4-BE49-F238E27FC236}">
                    <a16:creationId xmlns:a16="http://schemas.microsoft.com/office/drawing/2014/main" id="{8D692393-3CA0-CC3C-C6E0-7A6F3E6965E1}"/>
                  </a:ext>
                </a:extLst>
              </p:cNvPr>
              <p:cNvSpPr/>
              <p:nvPr/>
            </p:nvSpPr>
            <p:spPr>
              <a:xfrm>
                <a:off x="5192836" y="642451"/>
                <a:ext cx="5345723" cy="1232743"/>
              </a:xfrm>
              <a:prstGeom prst="roundRect">
                <a:avLst/>
              </a:prstGeom>
              <a:solidFill>
                <a:schemeClr val="tx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ounded Rectangle 71">
                <a:extLst>
                  <a:ext uri="{FF2B5EF4-FFF2-40B4-BE49-F238E27FC236}">
                    <a16:creationId xmlns:a16="http://schemas.microsoft.com/office/drawing/2014/main" id="{9E74642F-EC52-A666-CA16-23B93A74054F}"/>
                  </a:ext>
                </a:extLst>
              </p:cNvPr>
              <p:cNvSpPr/>
              <p:nvPr/>
            </p:nvSpPr>
            <p:spPr>
              <a:xfrm>
                <a:off x="5134708" y="572756"/>
                <a:ext cx="5345723" cy="1232743"/>
              </a:xfrm>
              <a:prstGeom prst="roundRect">
                <a:avLst/>
              </a:prstGeom>
              <a:solidFill>
                <a:srgbClr val="FFE9EA"/>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2F884B37-23E2-413D-3D46-BAC6B8C49DCD}"/>
                  </a:ext>
                </a:extLst>
              </p:cNvPr>
              <p:cNvSpPr/>
              <p:nvPr/>
            </p:nvSpPr>
            <p:spPr>
              <a:xfrm>
                <a:off x="4620078" y="572756"/>
                <a:ext cx="1319356" cy="130532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TextBox 69">
              <a:extLst>
                <a:ext uri="{FF2B5EF4-FFF2-40B4-BE49-F238E27FC236}">
                  <a16:creationId xmlns:a16="http://schemas.microsoft.com/office/drawing/2014/main" id="{4C0C2D02-71DA-897B-1D8D-40E2178D343C}"/>
                </a:ext>
              </a:extLst>
            </p:cNvPr>
            <p:cNvSpPr txBox="1"/>
            <p:nvPr/>
          </p:nvSpPr>
          <p:spPr>
            <a:xfrm>
              <a:off x="6195238" y="799112"/>
              <a:ext cx="4029390" cy="800901"/>
            </a:xfrm>
            <a:prstGeom prst="rect">
              <a:avLst/>
            </a:prstGeom>
            <a:noFill/>
          </p:spPr>
          <p:txBody>
            <a:bodyPr wrap="square"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Therapeutic illusion </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”Just in case” </a:t>
              </a:r>
            </a:p>
          </p:txBody>
        </p:sp>
      </p:grpSp>
      <p:grpSp>
        <p:nvGrpSpPr>
          <p:cNvPr id="102" name="Group 101">
            <a:extLst>
              <a:ext uri="{FF2B5EF4-FFF2-40B4-BE49-F238E27FC236}">
                <a16:creationId xmlns:a16="http://schemas.microsoft.com/office/drawing/2014/main" id="{75626BFD-3A19-954D-9FFB-9B050EE3982C}"/>
              </a:ext>
            </a:extLst>
          </p:cNvPr>
          <p:cNvGrpSpPr/>
          <p:nvPr/>
        </p:nvGrpSpPr>
        <p:grpSpPr>
          <a:xfrm>
            <a:off x="6718393" y="1689382"/>
            <a:ext cx="4607147" cy="1059959"/>
            <a:chOff x="6718393" y="1689382"/>
            <a:chExt cx="4607147" cy="1059959"/>
          </a:xfrm>
        </p:grpSpPr>
        <p:grpSp>
          <p:nvGrpSpPr>
            <p:cNvPr id="75" name="Group 74">
              <a:extLst>
                <a:ext uri="{FF2B5EF4-FFF2-40B4-BE49-F238E27FC236}">
                  <a16:creationId xmlns:a16="http://schemas.microsoft.com/office/drawing/2014/main" id="{8E949BAB-EA53-D7A2-BAB5-BEB420EBCEA5}"/>
                </a:ext>
              </a:extLst>
            </p:cNvPr>
            <p:cNvGrpSpPr/>
            <p:nvPr/>
          </p:nvGrpSpPr>
          <p:grpSpPr>
            <a:xfrm>
              <a:off x="6718393" y="1695939"/>
              <a:ext cx="4607147" cy="1053402"/>
              <a:chOff x="4620078" y="572756"/>
              <a:chExt cx="5918481" cy="1305323"/>
            </a:xfrm>
          </p:grpSpPr>
          <p:grpSp>
            <p:nvGrpSpPr>
              <p:cNvPr id="76" name="Group 75">
                <a:extLst>
                  <a:ext uri="{FF2B5EF4-FFF2-40B4-BE49-F238E27FC236}">
                    <a16:creationId xmlns:a16="http://schemas.microsoft.com/office/drawing/2014/main" id="{AC4C9CA5-DA07-ADBE-A2E0-9AEE3DBC400C}"/>
                  </a:ext>
                </a:extLst>
              </p:cNvPr>
              <p:cNvGrpSpPr/>
              <p:nvPr/>
            </p:nvGrpSpPr>
            <p:grpSpPr>
              <a:xfrm>
                <a:off x="4620078" y="572756"/>
                <a:ext cx="5918481" cy="1305323"/>
                <a:chOff x="4620078" y="572756"/>
                <a:chExt cx="5918481" cy="1305323"/>
              </a:xfrm>
            </p:grpSpPr>
            <p:sp>
              <p:nvSpPr>
                <p:cNvPr id="78" name="Rounded Rectangle 77">
                  <a:extLst>
                    <a:ext uri="{FF2B5EF4-FFF2-40B4-BE49-F238E27FC236}">
                      <a16:creationId xmlns:a16="http://schemas.microsoft.com/office/drawing/2014/main" id="{7126C02A-2F9D-CCF9-DD00-472E574CB3D5}"/>
                    </a:ext>
                  </a:extLst>
                </p:cNvPr>
                <p:cNvSpPr/>
                <p:nvPr/>
              </p:nvSpPr>
              <p:spPr>
                <a:xfrm>
                  <a:off x="5192836" y="642451"/>
                  <a:ext cx="5345723" cy="1232743"/>
                </a:xfrm>
                <a:prstGeom prst="roundRect">
                  <a:avLst/>
                </a:prstGeom>
                <a:solidFill>
                  <a:schemeClr val="tx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ounded Rectangle 78">
                  <a:extLst>
                    <a:ext uri="{FF2B5EF4-FFF2-40B4-BE49-F238E27FC236}">
                      <a16:creationId xmlns:a16="http://schemas.microsoft.com/office/drawing/2014/main" id="{4DAAA266-28BD-8039-3A5A-9E3CC0BD388C}"/>
                    </a:ext>
                  </a:extLst>
                </p:cNvPr>
                <p:cNvSpPr/>
                <p:nvPr/>
              </p:nvSpPr>
              <p:spPr>
                <a:xfrm>
                  <a:off x="5134708" y="572756"/>
                  <a:ext cx="5345723" cy="1232743"/>
                </a:xfrm>
                <a:prstGeom prst="roundRect">
                  <a:avLst/>
                </a:prstGeom>
                <a:solidFill>
                  <a:srgbClr val="E5F9F3"/>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5F9F3"/>
                    </a:solidFill>
                  </a:endParaRPr>
                </a:p>
              </p:txBody>
            </p:sp>
            <p:sp>
              <p:nvSpPr>
                <p:cNvPr id="80" name="Oval 79">
                  <a:extLst>
                    <a:ext uri="{FF2B5EF4-FFF2-40B4-BE49-F238E27FC236}">
                      <a16:creationId xmlns:a16="http://schemas.microsoft.com/office/drawing/2014/main" id="{196D706A-D43C-40CF-85DB-D60776CDDB83}"/>
                    </a:ext>
                  </a:extLst>
                </p:cNvPr>
                <p:cNvSpPr/>
                <p:nvPr/>
              </p:nvSpPr>
              <p:spPr>
                <a:xfrm>
                  <a:off x="4620078" y="572756"/>
                  <a:ext cx="1319356" cy="130532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TextBox 76">
                <a:extLst>
                  <a:ext uri="{FF2B5EF4-FFF2-40B4-BE49-F238E27FC236}">
                    <a16:creationId xmlns:a16="http://schemas.microsoft.com/office/drawing/2014/main" id="{E13BA006-CA2B-E888-786B-CA8595534F89}"/>
                  </a:ext>
                </a:extLst>
              </p:cNvPr>
              <p:cNvSpPr txBox="1"/>
              <p:nvPr/>
            </p:nvSpPr>
            <p:spPr>
              <a:xfrm>
                <a:off x="6195238" y="922946"/>
                <a:ext cx="4029390" cy="457658"/>
              </a:xfrm>
              <a:prstGeom prst="rect">
                <a:avLst/>
              </a:prstGeom>
              <a:noFill/>
            </p:spPr>
            <p:txBody>
              <a:bodyPr wrap="square"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Knowledge gaps</a:t>
                </a:r>
              </a:p>
            </p:txBody>
          </p:sp>
        </p:grpSp>
        <p:pic>
          <p:nvPicPr>
            <p:cNvPr id="101" name="Picture 100">
              <a:extLst>
                <a:ext uri="{FF2B5EF4-FFF2-40B4-BE49-F238E27FC236}">
                  <a16:creationId xmlns:a16="http://schemas.microsoft.com/office/drawing/2014/main" id="{0F7D64EF-BDF4-CDF7-378C-E6B305D30A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91325" y="1689382"/>
              <a:ext cx="1053663" cy="1054800"/>
            </a:xfrm>
            <a:prstGeom prst="rect">
              <a:avLst/>
            </a:prstGeom>
          </p:spPr>
        </p:pic>
      </p:grpSp>
      <p:pic>
        <p:nvPicPr>
          <p:cNvPr id="4" name="Picture 3">
            <a:extLst>
              <a:ext uri="{FF2B5EF4-FFF2-40B4-BE49-F238E27FC236}">
                <a16:creationId xmlns:a16="http://schemas.microsoft.com/office/drawing/2014/main" id="{98C9C01B-0F0F-6E7D-3F65-E9AE9EDD1C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32063" y="486523"/>
            <a:ext cx="1051200" cy="1051200"/>
          </a:xfrm>
          <a:prstGeom prst="rect">
            <a:avLst/>
          </a:prstGeom>
        </p:spPr>
      </p:pic>
      <p:pic>
        <p:nvPicPr>
          <p:cNvPr id="5" name="Picture 4">
            <a:extLst>
              <a:ext uri="{FF2B5EF4-FFF2-40B4-BE49-F238E27FC236}">
                <a16:creationId xmlns:a16="http://schemas.microsoft.com/office/drawing/2014/main" id="{3C434B02-6AF3-6EF9-A281-E802C8093AF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74538" y="2912960"/>
            <a:ext cx="1051200" cy="1051200"/>
          </a:xfrm>
          <a:prstGeom prst="rect">
            <a:avLst/>
          </a:prstGeom>
        </p:spPr>
      </p:pic>
    </p:spTree>
    <p:extLst>
      <p:ext uri="{BB962C8B-B14F-4D97-AF65-F5344CB8AC3E}">
        <p14:creationId xmlns:p14="http://schemas.microsoft.com/office/powerpoint/2010/main" val="347075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B4F4FC-075A-CDB4-15B4-8177DE8CC386}"/>
              </a:ext>
            </a:extLst>
          </p:cNvPr>
          <p:cNvSpPr/>
          <p:nvPr/>
        </p:nvSpPr>
        <p:spPr>
          <a:xfrm>
            <a:off x="2784" y="-1"/>
            <a:ext cx="12192000" cy="1247313"/>
          </a:xfrm>
          <a:prstGeom prst="rect">
            <a:avLst/>
          </a:prstGeom>
          <a:solidFill>
            <a:srgbClr val="E6F9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15ABB8F0-3DF3-0872-89F7-6B1722C07B5A}"/>
              </a:ext>
            </a:extLst>
          </p:cNvPr>
          <p:cNvSpPr txBox="1"/>
          <p:nvPr/>
        </p:nvSpPr>
        <p:spPr>
          <a:xfrm>
            <a:off x="0" y="227350"/>
            <a:ext cx="12192000" cy="761875"/>
          </a:xfrm>
          <a:prstGeom prst="rect">
            <a:avLst/>
          </a:prstGeom>
          <a:noFill/>
        </p:spPr>
        <p:txBody>
          <a:bodyPr wrap="square" rtlCol="0">
            <a:spAutoFit/>
          </a:bodyPr>
          <a:lstStyle/>
          <a:p>
            <a:pPr algn="ctr">
              <a:lnSpc>
                <a:spcPct val="110000"/>
              </a:lnSpc>
            </a:pPr>
            <a:r>
              <a:rPr lang="en-CA" altLang="x-none" sz="4267" dirty="0">
                <a:latin typeface="Rockwell" panose="02060603020205020403" pitchFamily="18" charset="77"/>
                <a:ea typeface="Open Sans" panose="020B0606030504020204" pitchFamily="34" charset="0"/>
                <a:cs typeface="Calibri" panose="020F0502020204030204" pitchFamily="34" charset="0"/>
              </a:rPr>
              <a:t>Presenter Disclosure</a:t>
            </a:r>
          </a:p>
        </p:txBody>
      </p:sp>
      <p:sp>
        <p:nvSpPr>
          <p:cNvPr id="12" name="Slide Number Placeholder 5">
            <a:extLst>
              <a:ext uri="{FF2B5EF4-FFF2-40B4-BE49-F238E27FC236}">
                <a16:creationId xmlns:a16="http://schemas.microsoft.com/office/drawing/2014/main" id="{5681E9D7-79FB-FA95-19A6-D1B3DB08256D}"/>
              </a:ext>
            </a:extLst>
          </p:cNvPr>
          <p:cNvSpPr txBox="1">
            <a:spLocks/>
          </p:cNvSpPr>
          <p:nvPr/>
        </p:nvSpPr>
        <p:spPr>
          <a:xfrm>
            <a:off x="11595100" y="6479749"/>
            <a:ext cx="490875" cy="30691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247813A-C21C-43D8-9FEA-AA8D18067A7A}" type="slidenum">
              <a:rPr lang="en-US" sz="1067" b="1">
                <a:solidFill>
                  <a:schemeClr val="bg1">
                    <a:lumMod val="75000"/>
                  </a:schemeClr>
                </a:solidFill>
                <a:latin typeface="Archer Semibold" pitchFamily="2" charset="0"/>
                <a:ea typeface="Roboto" pitchFamily="2" charset="0"/>
                <a:cs typeface="Roboto" pitchFamily="2" charset="0"/>
              </a:rPr>
              <a:pPr algn="ctr"/>
              <a:t>2</a:t>
            </a:fld>
            <a:endParaRPr lang="en-US" sz="1067" b="1">
              <a:solidFill>
                <a:schemeClr val="bg1">
                  <a:lumMod val="75000"/>
                </a:schemeClr>
              </a:solidFill>
              <a:latin typeface="Archer Semibold" pitchFamily="2" charset="0"/>
              <a:ea typeface="Roboto" pitchFamily="2" charset="0"/>
              <a:cs typeface="Roboto" pitchFamily="2" charset="0"/>
            </a:endParaRPr>
          </a:p>
        </p:txBody>
      </p:sp>
      <p:sp>
        <p:nvSpPr>
          <p:cNvPr id="7" name="Content Placeholder 2">
            <a:extLst>
              <a:ext uri="{FF2B5EF4-FFF2-40B4-BE49-F238E27FC236}">
                <a16:creationId xmlns:a16="http://schemas.microsoft.com/office/drawing/2014/main" id="{02FDECC3-94A9-8C1B-29DD-BC966D2D9164}"/>
              </a:ext>
            </a:extLst>
          </p:cNvPr>
          <p:cNvSpPr txBox="1">
            <a:spLocks/>
          </p:cNvSpPr>
          <p:nvPr/>
        </p:nvSpPr>
        <p:spPr>
          <a:xfrm>
            <a:off x="711200" y="1676202"/>
            <a:ext cx="10769600" cy="449599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CA" sz="2667" b="1" dirty="0">
                <a:solidFill>
                  <a:srgbClr val="5AB6B2"/>
                </a:solidFill>
              </a:rPr>
              <a:t>JENNIFER YOUNG, CCFP</a:t>
            </a:r>
          </a:p>
          <a:p>
            <a:pPr marL="0" indent="0">
              <a:buNone/>
            </a:pPr>
            <a:r>
              <a:rPr lang="en-CA" sz="2667" dirty="0">
                <a:solidFill>
                  <a:srgbClr val="5AB6B2"/>
                </a:solidFill>
              </a:rPr>
              <a:t>CFPC Physician Advisor to Knowledge Expert and Tools Team</a:t>
            </a:r>
          </a:p>
          <a:p>
            <a:r>
              <a:rPr lang="en-CA" sz="2667" dirty="0"/>
              <a:t>Relationships with Financial Sponsors: </a:t>
            </a:r>
            <a:r>
              <a:rPr lang="en-CA" sz="2667" dirty="0">
                <a:solidFill>
                  <a:srgbClr val="5AB6B2"/>
                </a:solidFill>
              </a:rPr>
              <a:t>none</a:t>
            </a:r>
          </a:p>
          <a:p>
            <a:r>
              <a:rPr lang="en-CA" sz="2667" dirty="0"/>
              <a:t>Any direct financial relationships including receipt of honoraria: </a:t>
            </a:r>
          </a:p>
          <a:p>
            <a:pPr lvl="1">
              <a:defRPr/>
            </a:pPr>
            <a:r>
              <a:rPr lang="en-CA" sz="2133" dirty="0">
                <a:solidFill>
                  <a:srgbClr val="FF0000"/>
                </a:solidFill>
                <a:latin typeface="Gadugi" panose="020B0502040204020203" pitchFamily="34" charset="0"/>
                <a:ea typeface="Gadugi" panose="020B0502040204020203" pitchFamily="34" charset="0"/>
              </a:rPr>
              <a:t>Ontario College of Family Physicians honoraria as speaker </a:t>
            </a:r>
          </a:p>
          <a:p>
            <a:pPr>
              <a:defRPr/>
            </a:pPr>
            <a:r>
              <a:rPr lang="en-CA" sz="3067" dirty="0"/>
              <a:t>Membership on advisory boards or speakers’ bureau: </a:t>
            </a:r>
            <a:r>
              <a:rPr lang="en-CA" sz="3067" dirty="0">
                <a:solidFill>
                  <a:srgbClr val="5AB6B2"/>
                </a:solidFill>
              </a:rPr>
              <a:t>none</a:t>
            </a:r>
          </a:p>
          <a:p>
            <a:r>
              <a:rPr lang="en-CA" sz="2667" dirty="0"/>
              <a:t>Patents for drugs or devices: </a:t>
            </a:r>
            <a:r>
              <a:rPr lang="en-CA" sz="2667" dirty="0">
                <a:solidFill>
                  <a:srgbClr val="5AB6B2"/>
                </a:solidFill>
              </a:rPr>
              <a:t>none</a:t>
            </a:r>
          </a:p>
          <a:p>
            <a:r>
              <a:rPr lang="en-CA" sz="2667" dirty="0"/>
              <a:t>Other financial relationships or investments: </a:t>
            </a:r>
            <a:r>
              <a:rPr lang="en-CA" sz="2667" dirty="0">
                <a:solidFill>
                  <a:srgbClr val="C00000"/>
                </a:solidFill>
              </a:rPr>
              <a:t>Part-time physician advisor for CFPC</a:t>
            </a:r>
            <a:endParaRPr lang="en-US" sz="2667" dirty="0">
              <a:solidFill>
                <a:srgbClr val="C00000"/>
              </a:solidFill>
            </a:endParaRPr>
          </a:p>
        </p:txBody>
      </p:sp>
      <p:pic>
        <p:nvPicPr>
          <p:cNvPr id="3" name="Picture 2" descr="A person wearing a hat and jacket in the snow&#10;&#10;Description automatically generated">
            <a:extLst>
              <a:ext uri="{FF2B5EF4-FFF2-40B4-BE49-F238E27FC236}">
                <a16:creationId xmlns:a16="http://schemas.microsoft.com/office/drawing/2014/main" id="{B5D80A3B-F600-A23A-7232-AF8E7A8892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3811" y="782954"/>
            <a:ext cx="2006726" cy="2473593"/>
          </a:xfrm>
          <a:prstGeom prst="rect">
            <a:avLst/>
          </a:prstGeom>
        </p:spPr>
      </p:pic>
    </p:spTree>
    <p:custDataLst>
      <p:tags r:id="rId1"/>
    </p:custDataLst>
    <p:extLst>
      <p:ext uri="{BB962C8B-B14F-4D97-AF65-F5344CB8AC3E}">
        <p14:creationId xmlns:p14="http://schemas.microsoft.com/office/powerpoint/2010/main" val="353640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EA0CF35-9F60-72B8-1E1D-2E1036E5DDF7}"/>
              </a:ext>
            </a:extLst>
          </p:cNvPr>
          <p:cNvSpPr/>
          <p:nvPr/>
        </p:nvSpPr>
        <p:spPr>
          <a:xfrm>
            <a:off x="10487060" y="230188"/>
            <a:ext cx="1781977" cy="1370634"/>
          </a:xfrm>
          <a:prstGeom prst="roundRect">
            <a:avLst/>
          </a:prstGeom>
          <a:solidFill>
            <a:srgbClr val="E6F9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720856-C179-7EA2-F794-02DDC6867989}"/>
              </a:ext>
            </a:extLst>
          </p:cNvPr>
          <p:cNvSpPr>
            <a:spLocks noGrp="1"/>
          </p:cNvSpPr>
          <p:nvPr>
            <p:ph type="title"/>
          </p:nvPr>
        </p:nvSpPr>
        <p:spPr/>
        <p:txBody>
          <a:bodyPr/>
          <a:lstStyle/>
          <a:p>
            <a:r>
              <a:rPr lang="en-US" b="1" dirty="0"/>
              <a:t>Knowledge Gaps</a:t>
            </a:r>
          </a:p>
        </p:txBody>
      </p:sp>
      <p:sp>
        <p:nvSpPr>
          <p:cNvPr id="3" name="Content Placeholder 2">
            <a:extLst>
              <a:ext uri="{FF2B5EF4-FFF2-40B4-BE49-F238E27FC236}">
                <a16:creationId xmlns:a16="http://schemas.microsoft.com/office/drawing/2014/main" id="{A53C5EFB-CBE9-0526-6F00-3FA9BF6FD22B}"/>
              </a:ext>
            </a:extLst>
          </p:cNvPr>
          <p:cNvSpPr>
            <a:spLocks noGrp="1"/>
          </p:cNvSpPr>
          <p:nvPr>
            <p:ph idx="1"/>
          </p:nvPr>
        </p:nvSpPr>
        <p:spPr>
          <a:xfrm>
            <a:off x="838200" y="1686514"/>
            <a:ext cx="8999136" cy="4351338"/>
          </a:xfrm>
        </p:spPr>
        <p:txBody>
          <a:bodyPr/>
          <a:lstStyle/>
          <a:p>
            <a:r>
              <a:rPr lang="en-US" b="1" dirty="0">
                <a:solidFill>
                  <a:srgbClr val="5AB6B2"/>
                </a:solidFill>
                <a:latin typeface="Tahoma" panose="020B0604030504040204" pitchFamily="34" charset="0"/>
                <a:ea typeface="Tahoma" panose="020B0604030504040204" pitchFamily="34" charset="0"/>
                <a:cs typeface="Tahoma" panose="020B0604030504040204" pitchFamily="34" charset="0"/>
              </a:rPr>
              <a:t>50% </a:t>
            </a:r>
            <a:r>
              <a:rPr lang="en-US" dirty="0"/>
              <a:t>of RT &amp; RNs believed SABA and steroids would improve WOB </a:t>
            </a:r>
          </a:p>
          <a:p>
            <a:pPr lvl="1"/>
            <a:r>
              <a:rPr lang="en-US" dirty="0"/>
              <a:t>Compared to </a:t>
            </a:r>
            <a:r>
              <a:rPr lang="en-US" dirty="0" err="1"/>
              <a:t>approx</a:t>
            </a:r>
            <a:r>
              <a:rPr lang="en-US" dirty="0"/>
              <a:t> 1% of physicians </a:t>
            </a:r>
          </a:p>
          <a:p>
            <a:pPr marL="457200" lvl="1" indent="0">
              <a:buNone/>
            </a:pPr>
            <a:endParaRPr lang="en-US" sz="1600" dirty="0"/>
          </a:p>
          <a:p>
            <a:r>
              <a:rPr lang="en-US" b="1" dirty="0">
                <a:solidFill>
                  <a:srgbClr val="5AB6B2"/>
                </a:solidFill>
                <a:latin typeface="Tahoma" panose="020B0604030504040204" pitchFamily="34" charset="0"/>
                <a:ea typeface="Tahoma" panose="020B0604030504040204" pitchFamily="34" charset="0"/>
                <a:cs typeface="Tahoma" panose="020B0604030504040204" pitchFamily="34" charset="0"/>
              </a:rPr>
              <a:t>50% </a:t>
            </a:r>
            <a:r>
              <a:rPr lang="en-US" dirty="0"/>
              <a:t>of RNs &amp; </a:t>
            </a:r>
            <a:r>
              <a:rPr lang="en-US" b="1" dirty="0">
                <a:solidFill>
                  <a:srgbClr val="5AB6B2"/>
                </a:solidFill>
                <a:latin typeface="Tahoma" panose="020B0604030504040204" pitchFamily="34" charset="0"/>
                <a:ea typeface="Tahoma" panose="020B0604030504040204" pitchFamily="34" charset="0"/>
                <a:cs typeface="Tahoma" panose="020B0604030504040204" pitchFamily="34" charset="0"/>
              </a:rPr>
              <a:t>25% </a:t>
            </a:r>
            <a:r>
              <a:rPr lang="en-US" dirty="0"/>
              <a:t>of MD felt that increasing O2 despite </a:t>
            </a:r>
            <a:br>
              <a:rPr lang="en-US" dirty="0"/>
            </a:br>
            <a:r>
              <a:rPr lang="en-US" dirty="0"/>
              <a:t>no hypoxemia would improve WOB </a:t>
            </a:r>
          </a:p>
          <a:p>
            <a:pPr marL="0" indent="0">
              <a:buNone/>
            </a:pPr>
            <a:endParaRPr lang="en-US" sz="1800" dirty="0"/>
          </a:p>
          <a:p>
            <a:r>
              <a:rPr lang="en-US" b="1" dirty="0">
                <a:solidFill>
                  <a:srgbClr val="5AB6B2"/>
                </a:solidFill>
                <a:latin typeface="Tahoma" panose="020B0604030504040204" pitchFamily="34" charset="0"/>
                <a:ea typeface="Tahoma" panose="020B0604030504040204" pitchFamily="34" charset="0"/>
                <a:cs typeface="Tahoma" panose="020B0604030504040204" pitchFamily="34" charset="0"/>
              </a:rPr>
              <a:t>Close to 70% </a:t>
            </a:r>
            <a:r>
              <a:rPr lang="en-US" dirty="0"/>
              <a:t>of RNs who had infant already on O2 </a:t>
            </a:r>
            <a:br>
              <a:rPr lang="en-US" dirty="0"/>
            </a:br>
            <a:r>
              <a:rPr lang="en-US" dirty="0"/>
              <a:t>felt need to escalate to improve WOB compared to 36% if received infant not on O2</a:t>
            </a:r>
          </a:p>
        </p:txBody>
      </p:sp>
      <p:sp>
        <p:nvSpPr>
          <p:cNvPr id="4" name="TextBox 3">
            <a:extLst>
              <a:ext uri="{FF2B5EF4-FFF2-40B4-BE49-F238E27FC236}">
                <a16:creationId xmlns:a16="http://schemas.microsoft.com/office/drawing/2014/main" id="{C894A0DC-E65B-44E2-D74B-B6FFD7DDFF4B}"/>
              </a:ext>
            </a:extLst>
          </p:cNvPr>
          <p:cNvSpPr txBox="1"/>
          <p:nvPr/>
        </p:nvSpPr>
        <p:spPr>
          <a:xfrm>
            <a:off x="7828782" y="6291146"/>
            <a:ext cx="7548894" cy="523220"/>
          </a:xfrm>
          <a:prstGeom prst="rect">
            <a:avLst/>
          </a:prstGeom>
          <a:noFill/>
        </p:spPr>
        <p:txBody>
          <a:bodyPr wrap="square" rtlCol="0">
            <a:spAutoFit/>
          </a:bodyPr>
          <a:lstStyle/>
          <a:p>
            <a:r>
              <a:rPr lang="en-CA" sz="1400" i="1" dirty="0">
                <a:effectLst/>
                <a:latin typeface="+mj-lt"/>
              </a:rPr>
              <a:t>. Pediatrics. 2023 May 15;151(6):e2022059939.</a:t>
            </a:r>
          </a:p>
          <a:p>
            <a:endParaRPr lang="en-US" sz="1400" i="1" dirty="0">
              <a:latin typeface="+mj-lt"/>
            </a:endParaRPr>
          </a:p>
        </p:txBody>
      </p:sp>
      <p:pic>
        <p:nvPicPr>
          <p:cNvPr id="6" name="Picture 5">
            <a:extLst>
              <a:ext uri="{FF2B5EF4-FFF2-40B4-BE49-F238E27FC236}">
                <a16:creationId xmlns:a16="http://schemas.microsoft.com/office/drawing/2014/main" id="{0717AF26-E250-E99E-415B-8EF533BC77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4643" y="230188"/>
            <a:ext cx="1369157" cy="1370634"/>
          </a:xfrm>
          <a:prstGeom prst="rect">
            <a:avLst/>
          </a:prstGeom>
        </p:spPr>
      </p:pic>
      <p:cxnSp>
        <p:nvCxnSpPr>
          <p:cNvPr id="8" name="Straight Connector 7">
            <a:extLst>
              <a:ext uri="{FF2B5EF4-FFF2-40B4-BE49-F238E27FC236}">
                <a16:creationId xmlns:a16="http://schemas.microsoft.com/office/drawing/2014/main" id="{FE6A1494-6D00-95D5-5361-2D09C1524C8C}"/>
              </a:ext>
            </a:extLst>
          </p:cNvPr>
          <p:cNvCxnSpPr>
            <a:cxnSpLocks/>
          </p:cNvCxnSpPr>
          <p:nvPr/>
        </p:nvCxnSpPr>
        <p:spPr>
          <a:xfrm>
            <a:off x="970525" y="688122"/>
            <a:ext cx="596900" cy="0"/>
          </a:xfrm>
          <a:prstGeom prst="line">
            <a:avLst/>
          </a:prstGeom>
          <a:ln w="57150">
            <a:solidFill>
              <a:srgbClr val="9CE1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1172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0856-C179-7EA2-F794-02DDC6867989}"/>
              </a:ext>
            </a:extLst>
          </p:cNvPr>
          <p:cNvSpPr>
            <a:spLocks noGrp="1"/>
          </p:cNvSpPr>
          <p:nvPr>
            <p:ph type="title"/>
          </p:nvPr>
        </p:nvSpPr>
        <p:spPr>
          <a:xfrm>
            <a:off x="838200" y="820148"/>
            <a:ext cx="10515600" cy="1325563"/>
          </a:xfrm>
        </p:spPr>
        <p:txBody>
          <a:bodyPr/>
          <a:lstStyle/>
          <a:p>
            <a:r>
              <a:rPr lang="en-CA" sz="4400" dirty="0"/>
              <a:t>Therapeutic Illusion </a:t>
            </a:r>
            <a:endParaRPr lang="en-US" dirty="0"/>
          </a:p>
        </p:txBody>
      </p:sp>
      <p:sp>
        <p:nvSpPr>
          <p:cNvPr id="4" name="TextBox 3">
            <a:extLst>
              <a:ext uri="{FF2B5EF4-FFF2-40B4-BE49-F238E27FC236}">
                <a16:creationId xmlns:a16="http://schemas.microsoft.com/office/drawing/2014/main" id="{C894A0DC-E65B-44E2-D74B-B6FFD7DDFF4B}"/>
              </a:ext>
            </a:extLst>
          </p:cNvPr>
          <p:cNvSpPr txBox="1"/>
          <p:nvPr/>
        </p:nvSpPr>
        <p:spPr>
          <a:xfrm>
            <a:off x="4643106" y="5978494"/>
            <a:ext cx="7548894" cy="738664"/>
          </a:xfrm>
          <a:prstGeom prst="rect">
            <a:avLst/>
          </a:prstGeom>
          <a:noFill/>
        </p:spPr>
        <p:txBody>
          <a:bodyPr wrap="square" rtlCol="0">
            <a:spAutoFit/>
          </a:bodyPr>
          <a:lstStyle/>
          <a:p>
            <a:endParaRPr lang="en-CA" sz="1400" i="1" dirty="0">
              <a:effectLst/>
              <a:latin typeface="+mj-lt"/>
            </a:endParaRPr>
          </a:p>
          <a:p>
            <a:r>
              <a:rPr lang="en-CA" sz="1400" i="1" dirty="0">
                <a:effectLst/>
                <a:latin typeface="+mj-lt"/>
              </a:rPr>
              <a:t>Hoffman TC. Clinicians’ expectations of benefits &amp; harms of Rx, screening and tests: systematic review JAMA Intern Med 2017</a:t>
            </a:r>
          </a:p>
        </p:txBody>
      </p:sp>
      <p:cxnSp>
        <p:nvCxnSpPr>
          <p:cNvPr id="8" name="Straight Connector 7">
            <a:extLst>
              <a:ext uri="{FF2B5EF4-FFF2-40B4-BE49-F238E27FC236}">
                <a16:creationId xmlns:a16="http://schemas.microsoft.com/office/drawing/2014/main" id="{FE6A1494-6D00-95D5-5361-2D09C1524C8C}"/>
              </a:ext>
            </a:extLst>
          </p:cNvPr>
          <p:cNvCxnSpPr>
            <a:cxnSpLocks/>
          </p:cNvCxnSpPr>
          <p:nvPr/>
        </p:nvCxnSpPr>
        <p:spPr>
          <a:xfrm>
            <a:off x="920283" y="1092904"/>
            <a:ext cx="596900" cy="0"/>
          </a:xfrm>
          <a:prstGeom prst="line">
            <a:avLst/>
          </a:prstGeom>
          <a:ln w="57150">
            <a:solidFill>
              <a:srgbClr val="9CE1CC"/>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4F764BAF-245A-CD62-77D2-3386945965F9}"/>
              </a:ext>
            </a:extLst>
          </p:cNvPr>
          <p:cNvSpPr/>
          <p:nvPr/>
        </p:nvSpPr>
        <p:spPr>
          <a:xfrm>
            <a:off x="10487060" y="365125"/>
            <a:ext cx="1781977" cy="1370634"/>
          </a:xfrm>
          <a:prstGeom prst="roundRect">
            <a:avLst/>
          </a:prstGeom>
          <a:solidFill>
            <a:srgbClr val="FFE9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E9EA"/>
              </a:solidFill>
            </a:endParaRPr>
          </a:p>
        </p:txBody>
      </p:sp>
      <p:sp>
        <p:nvSpPr>
          <p:cNvPr id="12" name="Content Placeholder 2">
            <a:extLst>
              <a:ext uri="{FF2B5EF4-FFF2-40B4-BE49-F238E27FC236}">
                <a16:creationId xmlns:a16="http://schemas.microsoft.com/office/drawing/2014/main" id="{B7FAA332-ADE6-DAA2-94C4-6E6D5701CBFC}"/>
              </a:ext>
            </a:extLst>
          </p:cNvPr>
          <p:cNvSpPr txBox="1">
            <a:spLocks/>
          </p:cNvSpPr>
          <p:nvPr/>
        </p:nvSpPr>
        <p:spPr>
          <a:xfrm>
            <a:off x="920282" y="2035050"/>
            <a:ext cx="9566777" cy="19708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5AB6B2"/>
              </a:buClr>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rgbClr val="5AB6B2"/>
              </a:buClr>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rgbClr val="5AB6B2"/>
              </a:buClr>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rgbClr val="5AB6B2"/>
              </a:buClr>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5AB6B2"/>
              </a:buClr>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377">
              <a:buFont typeface="Arial" panose="020B0604020202020204" pitchFamily="34" charset="0"/>
              <a:buChar char="•"/>
              <a:defRPr/>
            </a:pPr>
            <a:r>
              <a:rPr lang="en-CA" sz="2800" kern="0" dirty="0">
                <a:solidFill>
                  <a:srgbClr val="000000"/>
                </a:solidFill>
                <a:latin typeface="+mn-lt"/>
                <a:cs typeface="Calibri Light" panose="020F0302020204030204" pitchFamily="34" charset="0"/>
                <a:sym typeface="Arial"/>
              </a:rPr>
              <a:t>Tendency amongst pts &amp; physicians to overestimate benefits of medical interventions and underestimate harms</a:t>
            </a:r>
          </a:p>
          <a:p>
            <a:pPr marL="457200" indent="-457200" defTabSz="914377">
              <a:buFont typeface="Arial" panose="020B0604020202020204" pitchFamily="34" charset="0"/>
              <a:buChar char="•"/>
              <a:defRPr/>
            </a:pPr>
            <a:r>
              <a:rPr lang="en-CA" kern="0" dirty="0">
                <a:solidFill>
                  <a:srgbClr val="000000"/>
                </a:solidFill>
                <a:latin typeface="+mn-lt"/>
                <a:cs typeface="Calibri Light" panose="020F0302020204030204" pitchFamily="34" charset="0"/>
                <a:sym typeface="Arial"/>
              </a:rPr>
              <a:t>Confirmation bias – cherry picking evidence to confirm what we hope/believe</a:t>
            </a:r>
            <a:endParaRPr lang="en-CA" sz="2800" kern="0" dirty="0">
              <a:solidFill>
                <a:srgbClr val="000000"/>
              </a:solidFill>
              <a:latin typeface="+mn-lt"/>
              <a:cs typeface="Calibri Light" panose="020F0302020204030204" pitchFamily="34" charset="0"/>
              <a:sym typeface="Arial"/>
            </a:endParaRPr>
          </a:p>
        </p:txBody>
      </p:sp>
      <p:pic>
        <p:nvPicPr>
          <p:cNvPr id="3" name="Picture 2">
            <a:extLst>
              <a:ext uri="{FF2B5EF4-FFF2-40B4-BE49-F238E27FC236}">
                <a16:creationId xmlns:a16="http://schemas.microsoft.com/office/drawing/2014/main" id="{77A5AA6E-9D19-96F7-F486-CA70394D4D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54019" y="364159"/>
            <a:ext cx="1371600" cy="1371600"/>
          </a:xfrm>
          <a:prstGeom prst="rect">
            <a:avLst/>
          </a:prstGeom>
        </p:spPr>
      </p:pic>
    </p:spTree>
    <p:extLst>
      <p:ext uri="{BB962C8B-B14F-4D97-AF65-F5344CB8AC3E}">
        <p14:creationId xmlns:p14="http://schemas.microsoft.com/office/powerpoint/2010/main" val="3056689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36805-7D61-4E56-B155-ECE5B554270D}"/>
              </a:ext>
            </a:extLst>
          </p:cNvPr>
          <p:cNvSpPr>
            <a:spLocks noGrp="1"/>
          </p:cNvSpPr>
          <p:nvPr>
            <p:ph type="title"/>
          </p:nvPr>
        </p:nvSpPr>
        <p:spPr>
          <a:xfrm>
            <a:off x="838200" y="701314"/>
            <a:ext cx="9648860" cy="1325563"/>
          </a:xfrm>
        </p:spPr>
        <p:txBody>
          <a:bodyPr/>
          <a:lstStyle/>
          <a:p>
            <a:r>
              <a:rPr lang="en-CA" dirty="0"/>
              <a:t>What Are Caregiver Expectations?</a:t>
            </a:r>
          </a:p>
        </p:txBody>
      </p:sp>
      <p:sp>
        <p:nvSpPr>
          <p:cNvPr id="3" name="Content Placeholder 2">
            <a:extLst>
              <a:ext uri="{FF2B5EF4-FFF2-40B4-BE49-F238E27FC236}">
                <a16:creationId xmlns:a16="http://schemas.microsoft.com/office/drawing/2014/main" id="{8C47F74B-E7E4-471B-8083-EE202F58B925}"/>
              </a:ext>
            </a:extLst>
          </p:cNvPr>
          <p:cNvSpPr>
            <a:spLocks noGrp="1"/>
          </p:cNvSpPr>
          <p:nvPr>
            <p:ph idx="1"/>
          </p:nvPr>
        </p:nvSpPr>
        <p:spPr>
          <a:xfrm>
            <a:off x="802791" y="2317995"/>
            <a:ext cx="10515600" cy="4351338"/>
          </a:xfrm>
        </p:spPr>
        <p:txBody>
          <a:bodyPr>
            <a:normAutofit/>
          </a:bodyPr>
          <a:lstStyle/>
          <a:p>
            <a:pPr marL="319088" indent="-319088"/>
            <a:r>
              <a:rPr lang="en-CA" dirty="0"/>
              <a:t>No surprise – we are influenced by them:</a:t>
            </a:r>
          </a:p>
          <a:p>
            <a:pPr marL="776288" lvl="1" indent="-319088"/>
            <a:r>
              <a:rPr lang="en-US" dirty="0"/>
              <a:t>Study with viral diagnosis-  if physicians thought the parent wanted antimicrobials, they were prescribed 52% of the time compared with 9% when they did not think the parent wanted an antimicrobial</a:t>
            </a:r>
            <a:endParaRPr lang="en-CA" dirty="0"/>
          </a:p>
          <a:p>
            <a:pPr marL="319088" indent="-319088"/>
            <a:r>
              <a:rPr lang="en-CA" dirty="0"/>
              <a:t>Clear information about diagnosis</a:t>
            </a:r>
          </a:p>
          <a:p>
            <a:pPr marL="319088" indent="-319088"/>
            <a:r>
              <a:rPr lang="en-CA" dirty="0"/>
              <a:t>Advice on symptom relief</a:t>
            </a:r>
          </a:p>
          <a:p>
            <a:pPr marL="319088" indent="-319088"/>
            <a:r>
              <a:rPr lang="en-CA" dirty="0"/>
              <a:t>Safety net advice</a:t>
            </a:r>
          </a:p>
          <a:p>
            <a:pPr marL="319088" indent="-319088"/>
            <a:r>
              <a:rPr lang="en-CA" dirty="0"/>
              <a:t>Planned follow-up</a:t>
            </a:r>
          </a:p>
        </p:txBody>
      </p:sp>
      <p:sp>
        <p:nvSpPr>
          <p:cNvPr id="5" name="TextBox 4">
            <a:extLst>
              <a:ext uri="{FF2B5EF4-FFF2-40B4-BE49-F238E27FC236}">
                <a16:creationId xmlns:a16="http://schemas.microsoft.com/office/drawing/2014/main" id="{4638F714-7EAD-4815-B0E6-245F5E79A88A}"/>
              </a:ext>
            </a:extLst>
          </p:cNvPr>
          <p:cNvSpPr txBox="1"/>
          <p:nvPr/>
        </p:nvSpPr>
        <p:spPr>
          <a:xfrm>
            <a:off x="7264441" y="6338986"/>
            <a:ext cx="4513860"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CA" sz="1400" i="1"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Mangione-Smith et al. Pediatrics. 1999; 103 (4) 711-718.</a:t>
            </a:r>
          </a:p>
        </p:txBody>
      </p:sp>
      <p:sp>
        <p:nvSpPr>
          <p:cNvPr id="6" name="Rounded Rectangle 5">
            <a:extLst>
              <a:ext uri="{FF2B5EF4-FFF2-40B4-BE49-F238E27FC236}">
                <a16:creationId xmlns:a16="http://schemas.microsoft.com/office/drawing/2014/main" id="{1EC2F33E-ACA4-0CFC-1013-21A074E9BAC8}"/>
              </a:ext>
            </a:extLst>
          </p:cNvPr>
          <p:cNvSpPr/>
          <p:nvPr/>
        </p:nvSpPr>
        <p:spPr>
          <a:xfrm>
            <a:off x="10487060" y="365125"/>
            <a:ext cx="1781977" cy="1370634"/>
          </a:xfrm>
          <a:prstGeom prst="roundRect">
            <a:avLst/>
          </a:prstGeom>
          <a:solidFill>
            <a:srgbClr val="ED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E9EA"/>
              </a:solidFill>
            </a:endParaRPr>
          </a:p>
        </p:txBody>
      </p:sp>
      <p:pic>
        <p:nvPicPr>
          <p:cNvPr id="10" name="Picture 9">
            <a:extLst>
              <a:ext uri="{FF2B5EF4-FFF2-40B4-BE49-F238E27FC236}">
                <a16:creationId xmlns:a16="http://schemas.microsoft.com/office/drawing/2014/main" id="{4AAB3568-9A05-5CA6-C4B3-95D14394EE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50433" y="311151"/>
            <a:ext cx="1467958" cy="1469541"/>
          </a:xfrm>
          <a:prstGeom prst="rect">
            <a:avLst/>
          </a:prstGeom>
        </p:spPr>
      </p:pic>
      <p:cxnSp>
        <p:nvCxnSpPr>
          <p:cNvPr id="11" name="Straight Connector 10">
            <a:extLst>
              <a:ext uri="{FF2B5EF4-FFF2-40B4-BE49-F238E27FC236}">
                <a16:creationId xmlns:a16="http://schemas.microsoft.com/office/drawing/2014/main" id="{2FEA753C-36C5-FE24-4767-BDB1391DAB01}"/>
              </a:ext>
            </a:extLst>
          </p:cNvPr>
          <p:cNvCxnSpPr>
            <a:cxnSpLocks/>
          </p:cNvCxnSpPr>
          <p:nvPr/>
        </p:nvCxnSpPr>
        <p:spPr>
          <a:xfrm>
            <a:off x="920283" y="671169"/>
            <a:ext cx="596900" cy="0"/>
          </a:xfrm>
          <a:prstGeom prst="line">
            <a:avLst/>
          </a:prstGeom>
          <a:ln w="57150">
            <a:solidFill>
              <a:srgbClr val="9CE1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6396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994787" y="190821"/>
            <a:ext cx="1015353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en-US" sz="1800" b="1" dirty="0">
                <a:latin typeface="Arial" panose="020B0604020202020204" pitchFamily="34" charset="0"/>
              </a:rPr>
              <a:t>The hierarchy of intervention effectiveness (Adapted from the Institute for Safe Medication Practices25 and Patient safe Implementing effective safety solutions.43. </a:t>
            </a:r>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48317" y="6235611"/>
            <a:ext cx="816565" cy="5227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64166" y="1133979"/>
            <a:ext cx="7706249"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2064166" y="6218272"/>
            <a:ext cx="3918651"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n-US" sz="1089" b="1" dirty="0">
                <a:latin typeface="Arial" panose="020B0604020202020204" pitchFamily="34" charset="0"/>
              </a:rPr>
              <a:t>Christine Soong, and Kaveh G </a:t>
            </a:r>
            <a:r>
              <a:rPr lang="en-GB" altLang="en-US" sz="1089" b="1" dirty="0" err="1">
                <a:latin typeface="Arial" panose="020B0604020202020204" pitchFamily="34" charset="0"/>
              </a:rPr>
              <a:t>Shojania</a:t>
            </a:r>
            <a:r>
              <a:rPr lang="en-GB" altLang="en-US" sz="1089" b="1" dirty="0">
                <a:latin typeface="Arial" panose="020B0604020202020204" pitchFamily="34" charset="0"/>
              </a:rPr>
              <a:t> BMJ Qual </a:t>
            </a:r>
            <a:r>
              <a:rPr lang="en-GB" altLang="en-US" sz="1089" b="1" dirty="0" err="1">
                <a:latin typeface="Arial" panose="020B0604020202020204" pitchFamily="34" charset="0"/>
              </a:rPr>
              <a:t>Saf</a:t>
            </a:r>
            <a:r>
              <a:rPr lang="en-GB" altLang="en-US" sz="1089" b="1" dirty="0">
                <a:latin typeface="Arial" panose="020B0604020202020204" pitchFamily="34" charset="0"/>
              </a:rPr>
              <a:t> 2020;29:353-357</a:t>
            </a:r>
          </a:p>
        </p:txBody>
      </p:sp>
      <p:sp>
        <p:nvSpPr>
          <p:cNvPr id="3077" name="Text Box 5"/>
          <p:cNvSpPr txBox="1">
            <a:spLocks noChangeArrowheads="1"/>
          </p:cNvSpPr>
          <p:nvPr/>
        </p:nvSpPr>
        <p:spPr bwMode="auto">
          <a:xfrm>
            <a:off x="6675772" y="6600779"/>
            <a:ext cx="6858000" cy="1565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Times New Roman" panose="02020603050405020304" pitchFamily="18" charset="0"/>
                <a:cs typeface="msgothic" charset="0"/>
              </a:defRPr>
            </a:lvl9pPr>
          </a:lstStyle>
          <a:p>
            <a:r>
              <a:rPr lang="en-GB" altLang="en-US" sz="907" dirty="0">
                <a:latin typeface="Arial" panose="020B0604020202020204" pitchFamily="34" charset="0"/>
              </a:rPr>
              <a:t>Copyright © BMJ Publishing Group Ltd and the Health Foundation. All rights reserved.</a:t>
            </a:r>
          </a:p>
        </p:txBody>
      </p:sp>
      <p:sp>
        <p:nvSpPr>
          <p:cNvPr id="2" name="5-Point Star 1">
            <a:extLst>
              <a:ext uri="{FF2B5EF4-FFF2-40B4-BE49-F238E27FC236}">
                <a16:creationId xmlns:a16="http://schemas.microsoft.com/office/drawing/2014/main" id="{23BA3D3D-BB4C-4DA3-0E8A-F97E3BAB6E9D}"/>
              </a:ext>
            </a:extLst>
          </p:cNvPr>
          <p:cNvSpPr/>
          <p:nvPr/>
        </p:nvSpPr>
        <p:spPr>
          <a:xfrm>
            <a:off x="10030209" y="1644673"/>
            <a:ext cx="625596" cy="561202"/>
          </a:xfrm>
          <a:prstGeom prst="star5">
            <a:avLst/>
          </a:prstGeom>
          <a:solidFill>
            <a:srgbClr val="5AB6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5-Point Star 2">
            <a:extLst>
              <a:ext uri="{FF2B5EF4-FFF2-40B4-BE49-F238E27FC236}">
                <a16:creationId xmlns:a16="http://schemas.microsoft.com/office/drawing/2014/main" id="{FC656295-662F-8DA2-68C2-32AAFA8921D6}"/>
              </a:ext>
            </a:extLst>
          </p:cNvPr>
          <p:cNvSpPr/>
          <p:nvPr/>
        </p:nvSpPr>
        <p:spPr>
          <a:xfrm>
            <a:off x="10023216" y="2888401"/>
            <a:ext cx="625597" cy="561201"/>
          </a:xfrm>
          <a:prstGeom prst="star5">
            <a:avLst/>
          </a:prstGeom>
          <a:solidFill>
            <a:srgbClr val="5AB6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58862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715" y="893213"/>
            <a:ext cx="11311167" cy="1325563"/>
          </a:xfrm>
        </p:spPr>
        <p:txBody>
          <a:bodyPr>
            <a:noAutofit/>
          </a:bodyPr>
          <a:lstStyle/>
          <a:p>
            <a:r>
              <a:rPr lang="en-US" sz="3600" dirty="0"/>
              <a:t>Reducing Chest Radiographs in Bronchiolitis Through High-Reliability Interventions</a:t>
            </a:r>
          </a:p>
        </p:txBody>
      </p:sp>
      <p:sp>
        <p:nvSpPr>
          <p:cNvPr id="3" name="TextBox 2">
            <a:extLst>
              <a:ext uri="{FF2B5EF4-FFF2-40B4-BE49-F238E27FC236}">
                <a16:creationId xmlns:a16="http://schemas.microsoft.com/office/drawing/2014/main" id="{9E8B26F5-B675-008E-4D8B-60918528530D}"/>
              </a:ext>
            </a:extLst>
          </p:cNvPr>
          <p:cNvSpPr txBox="1"/>
          <p:nvPr/>
        </p:nvSpPr>
        <p:spPr>
          <a:xfrm>
            <a:off x="492714" y="2774731"/>
            <a:ext cx="11051585" cy="2246769"/>
          </a:xfrm>
          <a:prstGeom prst="rect">
            <a:avLst/>
          </a:prstGeom>
          <a:noFill/>
        </p:spPr>
        <p:txBody>
          <a:bodyPr wrap="square" rtlCol="0">
            <a:spAutoFit/>
          </a:bodyPr>
          <a:lstStyle/>
          <a:p>
            <a:pPr marL="285750" indent="-285750">
              <a:buClr>
                <a:srgbClr val="5AB6B2"/>
              </a:buClr>
              <a:buFont typeface="Arial" panose="020B0604020202020204" pitchFamily="34" charset="0"/>
              <a:buChar char="•"/>
            </a:pPr>
            <a:r>
              <a:rPr lang="en-US" sz="2800" dirty="0">
                <a:latin typeface="+mj-lt"/>
              </a:rPr>
              <a:t>High reliability most helpful in sustained change – </a:t>
            </a:r>
            <a:r>
              <a:rPr lang="en-US" sz="2800" dirty="0">
                <a:solidFill>
                  <a:srgbClr val="5AB6B2"/>
                </a:solidFill>
                <a:latin typeface="+mj-lt"/>
              </a:rPr>
              <a:t>Forcing Functions &amp; </a:t>
            </a:r>
            <a:r>
              <a:rPr lang="en-US" sz="2800" dirty="0" err="1">
                <a:solidFill>
                  <a:srgbClr val="5AB6B2"/>
                </a:solidFill>
                <a:latin typeface="+mj-lt"/>
              </a:rPr>
              <a:t>automatisation</a:t>
            </a:r>
            <a:endParaRPr lang="en-US" sz="2800" dirty="0">
              <a:solidFill>
                <a:srgbClr val="5AB6B2"/>
              </a:solidFill>
              <a:latin typeface="+mj-lt"/>
            </a:endParaRPr>
          </a:p>
          <a:p>
            <a:pPr marL="285750" indent="-285750">
              <a:buClr>
                <a:srgbClr val="5AB6B2"/>
              </a:buClr>
              <a:buFont typeface="Arial" panose="020B0604020202020204" pitchFamily="34" charset="0"/>
              <a:buChar char="•"/>
            </a:pPr>
            <a:endParaRPr lang="en-US" sz="2800" dirty="0">
              <a:latin typeface="+mj-lt"/>
            </a:endParaRPr>
          </a:p>
          <a:p>
            <a:pPr marL="285750" indent="-285750">
              <a:buClr>
                <a:srgbClr val="5AB6B2"/>
              </a:buClr>
              <a:buFont typeface="Arial" panose="020B0604020202020204" pitchFamily="34" charset="0"/>
              <a:buChar char="•"/>
            </a:pPr>
            <a:r>
              <a:rPr lang="en-US" sz="2800" dirty="0">
                <a:latin typeface="+mj-lt"/>
              </a:rPr>
              <a:t>Lower reliability interventions (i.e. education) is needed but not enough for sustained change </a:t>
            </a:r>
          </a:p>
        </p:txBody>
      </p:sp>
      <p:cxnSp>
        <p:nvCxnSpPr>
          <p:cNvPr id="4" name="Straight Connector 3">
            <a:extLst>
              <a:ext uri="{FF2B5EF4-FFF2-40B4-BE49-F238E27FC236}">
                <a16:creationId xmlns:a16="http://schemas.microsoft.com/office/drawing/2014/main" id="{ED9EB43D-2F83-6453-67CB-15C4F18609B9}"/>
              </a:ext>
            </a:extLst>
          </p:cNvPr>
          <p:cNvCxnSpPr>
            <a:cxnSpLocks/>
          </p:cNvCxnSpPr>
          <p:nvPr/>
        </p:nvCxnSpPr>
        <p:spPr>
          <a:xfrm>
            <a:off x="608783" y="881093"/>
            <a:ext cx="596900" cy="0"/>
          </a:xfrm>
          <a:prstGeom prst="line">
            <a:avLst/>
          </a:prstGeom>
          <a:ln w="57150">
            <a:solidFill>
              <a:srgbClr val="9CE1CC"/>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554342-96AE-69AA-2AB4-AB6A2E0AD6A0}"/>
              </a:ext>
            </a:extLst>
          </p:cNvPr>
          <p:cNvSpPr/>
          <p:nvPr/>
        </p:nvSpPr>
        <p:spPr>
          <a:xfrm>
            <a:off x="0" y="6252786"/>
            <a:ext cx="12201625" cy="614839"/>
          </a:xfrm>
          <a:prstGeom prst="rect">
            <a:avLst/>
          </a:prstGeom>
          <a:solidFill>
            <a:srgbClr val="D1EB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009630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key drivers&#10;&#10;Description automatically generated">
            <a:extLst>
              <a:ext uri="{FF2B5EF4-FFF2-40B4-BE49-F238E27FC236}">
                <a16:creationId xmlns:a16="http://schemas.microsoft.com/office/drawing/2014/main" id="{235A9A15-63DA-906A-A5E5-9C91220A53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0692" y="728916"/>
            <a:ext cx="10226260" cy="5692775"/>
          </a:xfrm>
          <a:prstGeom prst="rect">
            <a:avLst/>
          </a:prstGeom>
        </p:spPr>
      </p:pic>
    </p:spTree>
    <p:extLst>
      <p:ext uri="{BB962C8B-B14F-4D97-AF65-F5344CB8AC3E}">
        <p14:creationId xmlns:p14="http://schemas.microsoft.com/office/powerpoint/2010/main" val="503774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flowchart of a child&#10;&#10;Description automatically generated">
            <a:extLst>
              <a:ext uri="{FF2B5EF4-FFF2-40B4-BE49-F238E27FC236}">
                <a16:creationId xmlns:a16="http://schemas.microsoft.com/office/drawing/2014/main" id="{E0913AFA-D86C-4737-1CDD-02543F41A2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221757"/>
            <a:ext cx="10515600" cy="5034741"/>
          </a:xfrm>
          <a:prstGeom prst="rect">
            <a:avLst/>
          </a:prstGeom>
        </p:spPr>
      </p:pic>
      <p:sp>
        <p:nvSpPr>
          <p:cNvPr id="2" name="Title 1"/>
          <p:cNvSpPr>
            <a:spLocks noGrp="1"/>
          </p:cNvSpPr>
          <p:nvPr>
            <p:ph type="title"/>
          </p:nvPr>
        </p:nvSpPr>
        <p:spPr>
          <a:xfrm>
            <a:off x="637233" y="0"/>
            <a:ext cx="10515600" cy="1325563"/>
          </a:xfrm>
        </p:spPr>
        <p:txBody>
          <a:bodyPr>
            <a:normAutofit/>
          </a:bodyPr>
          <a:lstStyle/>
          <a:p>
            <a:r>
              <a:rPr lang="en-US" sz="4000" dirty="0"/>
              <a:t>Simplification and Standardization </a:t>
            </a:r>
          </a:p>
        </p:txBody>
      </p:sp>
      <p:sp>
        <p:nvSpPr>
          <p:cNvPr id="5" name="TextBox 4">
            <a:extLst>
              <a:ext uri="{FF2B5EF4-FFF2-40B4-BE49-F238E27FC236}">
                <a16:creationId xmlns:a16="http://schemas.microsoft.com/office/drawing/2014/main" id="{8CAC6644-5E49-1DE6-2302-B70033F8FE7B}"/>
              </a:ext>
            </a:extLst>
          </p:cNvPr>
          <p:cNvSpPr txBox="1"/>
          <p:nvPr/>
        </p:nvSpPr>
        <p:spPr>
          <a:xfrm>
            <a:off x="2615752" y="6455670"/>
            <a:ext cx="1014515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kern="1200" dirty="0">
                <a:solidFill>
                  <a:schemeClr val="tx1"/>
                </a:solidFill>
                <a:effectLst/>
                <a:latin typeface="Calibri Light" panose="020F0302020204030204" pitchFamily="34" charset="0"/>
                <a:cs typeface="Calibri Light" panose="020F0302020204030204" pitchFamily="34" charset="0"/>
              </a:rPr>
              <a:t>Dalziel SR, Haskell L, O'Brien S, Borland ML, </a:t>
            </a:r>
            <a:r>
              <a:rPr lang="en-US" sz="1400" i="1" kern="1200" dirty="0" err="1">
                <a:solidFill>
                  <a:schemeClr val="tx1"/>
                </a:solidFill>
                <a:effectLst/>
                <a:latin typeface="Calibri Light" panose="020F0302020204030204" pitchFamily="34" charset="0"/>
                <a:cs typeface="Calibri Light" panose="020F0302020204030204" pitchFamily="34" charset="0"/>
              </a:rPr>
              <a:t>Plint</a:t>
            </a:r>
            <a:r>
              <a:rPr lang="en-US" sz="1400" i="1" kern="1200" dirty="0">
                <a:solidFill>
                  <a:schemeClr val="tx1"/>
                </a:solidFill>
                <a:effectLst/>
                <a:latin typeface="Calibri Light" panose="020F0302020204030204" pitchFamily="34" charset="0"/>
                <a:cs typeface="Calibri Light" panose="020F0302020204030204" pitchFamily="34" charset="0"/>
              </a:rPr>
              <a:t> AC, </a:t>
            </a:r>
            <a:r>
              <a:rPr lang="en-US" sz="1400" i="1" kern="1200" dirty="0" err="1">
                <a:solidFill>
                  <a:schemeClr val="tx1"/>
                </a:solidFill>
                <a:effectLst/>
                <a:latin typeface="Calibri Light" panose="020F0302020204030204" pitchFamily="34" charset="0"/>
                <a:cs typeface="Calibri Light" panose="020F0302020204030204" pitchFamily="34" charset="0"/>
              </a:rPr>
              <a:t>Babl</a:t>
            </a:r>
            <a:r>
              <a:rPr lang="en-US" sz="1400" i="1" kern="1200" dirty="0">
                <a:solidFill>
                  <a:schemeClr val="tx1"/>
                </a:solidFill>
                <a:effectLst/>
                <a:latin typeface="Calibri Light" panose="020F0302020204030204" pitchFamily="34" charset="0"/>
                <a:cs typeface="Calibri Light" panose="020F0302020204030204" pitchFamily="34" charset="0"/>
              </a:rPr>
              <a:t> FE, Oakley E. Bronchiolitis. Lancet. 2022 Jul 30;400(10349):392-406</a:t>
            </a:r>
          </a:p>
        </p:txBody>
      </p:sp>
      <p:sp>
        <p:nvSpPr>
          <p:cNvPr id="3" name="TextBox 2">
            <a:extLst>
              <a:ext uri="{FF2B5EF4-FFF2-40B4-BE49-F238E27FC236}">
                <a16:creationId xmlns:a16="http://schemas.microsoft.com/office/drawing/2014/main" id="{6D4D8F9E-4199-E42D-7D82-928A2F6025BC}"/>
              </a:ext>
            </a:extLst>
          </p:cNvPr>
          <p:cNvSpPr txBox="1"/>
          <p:nvPr/>
        </p:nvSpPr>
        <p:spPr>
          <a:xfrm>
            <a:off x="1074780" y="1826563"/>
            <a:ext cx="2947190" cy="646331"/>
          </a:xfrm>
          <a:prstGeom prst="rect">
            <a:avLst/>
          </a:prstGeom>
          <a:noFill/>
        </p:spPr>
        <p:txBody>
          <a:bodyPr wrap="square" rtlCol="0">
            <a:spAutoFit/>
          </a:bodyPr>
          <a:lstStyle/>
          <a:p>
            <a:r>
              <a:rPr lang="en-US" dirty="0"/>
              <a:t>Evidenced based flow chart on HHFNC initiation</a:t>
            </a:r>
          </a:p>
        </p:txBody>
      </p:sp>
    </p:spTree>
    <p:extLst>
      <p:ext uri="{BB962C8B-B14F-4D97-AF65-F5344CB8AC3E}">
        <p14:creationId xmlns:p14="http://schemas.microsoft.com/office/powerpoint/2010/main" val="3288940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159D2-705E-31B1-AF51-C750E54B6663}"/>
              </a:ext>
            </a:extLst>
          </p:cNvPr>
          <p:cNvSpPr>
            <a:spLocks noGrp="1"/>
          </p:cNvSpPr>
          <p:nvPr>
            <p:ph type="title"/>
          </p:nvPr>
        </p:nvSpPr>
        <p:spPr>
          <a:xfrm>
            <a:off x="281076" y="863397"/>
            <a:ext cx="6024823" cy="1325563"/>
          </a:xfrm>
        </p:spPr>
        <p:txBody>
          <a:bodyPr>
            <a:normAutofit fontScale="90000"/>
          </a:bodyPr>
          <a:lstStyle/>
          <a:p>
            <a:r>
              <a:rPr lang="en-US" dirty="0"/>
              <a:t>Resources to Address Barriers to Overuse</a:t>
            </a:r>
          </a:p>
        </p:txBody>
      </p:sp>
      <p:pic>
        <p:nvPicPr>
          <p:cNvPr id="7" name="Picture 6">
            <a:extLst>
              <a:ext uri="{FF2B5EF4-FFF2-40B4-BE49-F238E27FC236}">
                <a16:creationId xmlns:a16="http://schemas.microsoft.com/office/drawing/2014/main" id="{5C15639C-3531-D88D-6681-9F805E41F1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94137" y="364254"/>
            <a:ext cx="4676257" cy="6089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8" name="Straight Connector 7">
            <a:extLst>
              <a:ext uri="{FF2B5EF4-FFF2-40B4-BE49-F238E27FC236}">
                <a16:creationId xmlns:a16="http://schemas.microsoft.com/office/drawing/2014/main" id="{B754C131-014D-8F89-4B5F-676166E2B7AF}"/>
              </a:ext>
            </a:extLst>
          </p:cNvPr>
          <p:cNvCxnSpPr>
            <a:cxnSpLocks/>
          </p:cNvCxnSpPr>
          <p:nvPr/>
        </p:nvCxnSpPr>
        <p:spPr>
          <a:xfrm>
            <a:off x="787596" y="2946645"/>
            <a:ext cx="596900" cy="0"/>
          </a:xfrm>
          <a:prstGeom prst="line">
            <a:avLst/>
          </a:prstGeom>
          <a:ln w="57150">
            <a:solidFill>
              <a:srgbClr val="9CE1CC"/>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E92119A-4873-C16C-2C2C-7579140E50C7}"/>
              </a:ext>
            </a:extLst>
          </p:cNvPr>
          <p:cNvSpPr txBox="1"/>
          <p:nvPr/>
        </p:nvSpPr>
        <p:spPr>
          <a:xfrm>
            <a:off x="0" y="3345602"/>
            <a:ext cx="7286097" cy="2646878"/>
          </a:xfrm>
          <a:prstGeom prst="rect">
            <a:avLst/>
          </a:prstGeom>
          <a:noFill/>
        </p:spPr>
        <p:txBody>
          <a:bodyPr wrap="none" rtlCol="0">
            <a:spAutoFit/>
          </a:bodyPr>
          <a:lstStyle/>
          <a:p>
            <a:pPr marR="0" lvl="0">
              <a:spcBef>
                <a:spcPts val="0"/>
              </a:spcBef>
              <a:spcAft>
                <a:spcPts val="0"/>
              </a:spcAft>
              <a:buSzPts val="1000"/>
              <a:tabLst>
                <a:tab pos="457200" algn="l"/>
              </a:tabLst>
            </a:pPr>
            <a:r>
              <a:rPr lang="en-US" sz="2800" b="1" dirty="0">
                <a:latin typeface="Tahoma" panose="020B0604030504040204" pitchFamily="34" charset="0"/>
                <a:ea typeface="Tahoma" panose="020B0604030504040204" pitchFamily="34" charset="0"/>
                <a:cs typeface="Tahoma" panose="020B0604030504040204" pitchFamily="34" charset="0"/>
              </a:rPr>
              <a:t>JUST LAUNCHED!</a:t>
            </a: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a:solidFill>
                  <a:srgbClr val="000000"/>
                </a:solidFill>
                <a:effectLst/>
                <a:latin typeface="Calibri" panose="020F0502020204030204" pitchFamily="34" charset="0"/>
                <a:ea typeface="Times New Roman" panose="02020603050405020304" pitchFamily="18" charset="0"/>
              </a:rPr>
              <a:t>Website (Main) EN: </a:t>
            </a:r>
            <a:r>
              <a:rPr lang="en-US" sz="2400" u="sng" dirty="0">
                <a:solidFill>
                  <a:srgbClr val="000000"/>
                </a:solidFill>
                <a:effectLst/>
                <a:latin typeface="Calibri" panose="020F0502020204030204" pitchFamily="34" charset="0"/>
                <a:ea typeface="Times New Roman" panose="02020603050405020304" pitchFamily="18" charset="0"/>
                <a:hlinkClick r:id="rId4"/>
              </a:rPr>
              <a:t>https://bit.ly/cwc-pc-bronchiolitis</a:t>
            </a:r>
            <a:r>
              <a:rPr lang="en-US" sz="2400" dirty="0">
                <a:solidFill>
                  <a:srgbClr val="000000"/>
                </a:solidFill>
                <a:effectLst/>
                <a:latin typeface="Calibri" panose="020F0502020204030204" pitchFamily="34" charset="0"/>
                <a:ea typeface="Times New Roman" panose="02020603050405020304" pitchFamily="18" charset="0"/>
              </a:rPr>
              <a:t> </a:t>
            </a:r>
            <a:endParaRPr lang="en-US" sz="24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a:solidFill>
                  <a:srgbClr val="000000"/>
                </a:solidFill>
                <a:effectLst/>
                <a:latin typeface="Calibri" panose="020F0502020204030204" pitchFamily="34" charset="0"/>
                <a:ea typeface="Times New Roman" panose="02020603050405020304" pitchFamily="18" charset="0"/>
              </a:rPr>
              <a:t>Toolkit EN: </a:t>
            </a:r>
            <a:r>
              <a:rPr lang="en-US" sz="2400" u="sng" dirty="0">
                <a:solidFill>
                  <a:srgbClr val="000000"/>
                </a:solidFill>
                <a:effectLst/>
                <a:latin typeface="Calibri" panose="020F0502020204030204" pitchFamily="34" charset="0"/>
                <a:ea typeface="Times New Roman" panose="02020603050405020304" pitchFamily="18" charset="0"/>
                <a:hlinkClick r:id="rId5"/>
              </a:rPr>
              <a:t>https://bit.ly/cwc-bronchiolitis</a:t>
            </a:r>
            <a:r>
              <a:rPr lang="en-US" sz="2400" dirty="0">
                <a:solidFill>
                  <a:srgbClr val="000000"/>
                </a:solidFill>
                <a:effectLst/>
                <a:latin typeface="Calibri" panose="020F0502020204030204" pitchFamily="34" charset="0"/>
                <a:ea typeface="Times New Roman" panose="02020603050405020304" pitchFamily="18" charset="0"/>
              </a:rPr>
              <a:t> </a:t>
            </a:r>
            <a:endParaRPr lang="en-US" sz="2400"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2400" dirty="0">
                <a:solidFill>
                  <a:srgbClr val="000000"/>
                </a:solidFill>
                <a:effectLst/>
                <a:latin typeface="Calibri" panose="020F0502020204030204" pitchFamily="34" charset="0"/>
                <a:ea typeface="Times New Roman" panose="02020603050405020304" pitchFamily="18" charset="0"/>
              </a:rPr>
              <a:t> </a:t>
            </a:r>
            <a:endParaRPr lang="en-US" sz="2400" dirty="0">
              <a:effectLst/>
              <a:latin typeface="Calibri" panose="020F0502020204030204" pitchFamily="34" charset="0"/>
              <a:ea typeface="Calibri" panose="020F0502020204030204" pitchFamily="34" charset="0"/>
            </a:endParaRPr>
          </a:p>
          <a:p>
            <a:pPr marL="285750" marR="0" lvl="0" indent="-285750">
              <a:spcBef>
                <a:spcPts val="0"/>
              </a:spcBef>
              <a:spcAft>
                <a:spcPts val="0"/>
              </a:spcAft>
              <a:buSzPts val="1000"/>
              <a:buFont typeface="Arial" panose="020B0604020202020204" pitchFamily="34" charset="0"/>
              <a:buChar char="•"/>
              <a:tabLst>
                <a:tab pos="457200" algn="l"/>
              </a:tabLst>
            </a:pPr>
            <a:r>
              <a:rPr lang="en-US" sz="2400" dirty="0">
                <a:solidFill>
                  <a:srgbClr val="000000"/>
                </a:solidFill>
                <a:effectLst/>
                <a:latin typeface="Calibri" panose="020F0502020204030204" pitchFamily="34" charset="0"/>
                <a:ea typeface="Calibri" panose="020F0502020204030204" pitchFamily="34" charset="0"/>
              </a:rPr>
              <a:t>Website (Main) FR: </a:t>
            </a:r>
            <a:r>
              <a:rPr lang="en-US" sz="2400" u="sng" dirty="0">
                <a:solidFill>
                  <a:srgbClr val="000000"/>
                </a:solidFill>
                <a:effectLst/>
                <a:latin typeface="Calibri" panose="020F0502020204030204" pitchFamily="34" charset="0"/>
                <a:ea typeface="Calibri" panose="020F0502020204030204" pitchFamily="34" charset="0"/>
                <a:hlinkClick r:id="rId6"/>
              </a:rPr>
              <a:t>https://bit.ly/cwc-pc-bronchiolite</a:t>
            </a:r>
            <a:r>
              <a:rPr lang="en-US" sz="2400" dirty="0">
                <a:solidFill>
                  <a:srgbClr val="000000"/>
                </a:solidFill>
                <a:effectLst/>
                <a:latin typeface="Calibri" panose="020F0502020204030204" pitchFamily="34" charset="0"/>
                <a:ea typeface="Calibri" panose="020F0502020204030204" pitchFamily="34" charset="0"/>
              </a:rPr>
              <a:t>   </a:t>
            </a:r>
          </a:p>
          <a:p>
            <a:pPr marL="285750" indent="-285750">
              <a:buFont typeface="Arial" panose="020B0604020202020204" pitchFamily="34" charset="0"/>
              <a:buChar char="•"/>
            </a:pPr>
            <a:r>
              <a:rPr lang="en-US" sz="2400" dirty="0">
                <a:solidFill>
                  <a:srgbClr val="000000"/>
                </a:solidFill>
                <a:effectLst/>
                <a:latin typeface="Calibri" panose="020F0502020204030204" pitchFamily="34" charset="0"/>
                <a:ea typeface="Times New Roman" panose="02020603050405020304" pitchFamily="18" charset="0"/>
              </a:rPr>
              <a:t>Toolkit FR: </a:t>
            </a:r>
            <a:r>
              <a:rPr lang="en-US" sz="2400" u="sng" dirty="0">
                <a:solidFill>
                  <a:srgbClr val="000000"/>
                </a:solidFill>
                <a:effectLst/>
                <a:latin typeface="Calibri" panose="020F0502020204030204" pitchFamily="34" charset="0"/>
                <a:ea typeface="Times New Roman" panose="02020603050405020304" pitchFamily="18" charset="0"/>
                <a:hlinkClick r:id="rId7"/>
              </a:rPr>
              <a:t>https://bit.ly/cwc-bronchiolite</a:t>
            </a:r>
            <a:endParaRPr lang="en-US" sz="2400" dirty="0"/>
          </a:p>
          <a:p>
            <a:endParaRPr lang="en-US" dirty="0"/>
          </a:p>
        </p:txBody>
      </p:sp>
    </p:spTree>
    <p:extLst>
      <p:ext uri="{BB962C8B-B14F-4D97-AF65-F5344CB8AC3E}">
        <p14:creationId xmlns:p14="http://schemas.microsoft.com/office/powerpoint/2010/main" val="666589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66557A5-8292-B051-EB6F-43B0F65EBA09}"/>
              </a:ext>
            </a:extLst>
          </p:cNvPr>
          <p:cNvSpPr/>
          <p:nvPr/>
        </p:nvSpPr>
        <p:spPr>
          <a:xfrm>
            <a:off x="121920" y="111760"/>
            <a:ext cx="11948160" cy="6624320"/>
          </a:xfrm>
          <a:prstGeom prst="rect">
            <a:avLst/>
          </a:prstGeom>
          <a:solidFill>
            <a:srgbClr val="D1EB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F7609DC-B885-09F0-B045-7E124E7E0E18}"/>
              </a:ext>
            </a:extLst>
          </p:cNvPr>
          <p:cNvSpPr txBox="1">
            <a:spLocks/>
          </p:cNvSpPr>
          <p:nvPr/>
        </p:nvSpPr>
        <p:spPr>
          <a:xfrm>
            <a:off x="601623" y="1817691"/>
            <a:ext cx="589061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600" b="1" dirty="0">
                <a:solidFill>
                  <a:srgbClr val="221F20"/>
                </a:solidFill>
                <a:effectLst/>
                <a:latin typeface="Tahoma" panose="020B0604030504040204" pitchFamily="34" charset="0"/>
                <a:ea typeface="Tahoma" panose="020B0604030504040204" pitchFamily="34" charset="0"/>
                <a:cs typeface="Tahoma" panose="020B0604030504040204" pitchFamily="34" charset="0"/>
              </a:rPr>
              <a:t>Olivia Ostrow, MD, FAAP</a:t>
            </a:r>
            <a:br>
              <a:rPr lang="en-CA" sz="1600" b="1" dirty="0">
                <a:solidFill>
                  <a:srgbClr val="221F20"/>
                </a:solidFill>
                <a:latin typeface="Tahoma" panose="020B0604030504040204" pitchFamily="34" charset="0"/>
                <a:ea typeface="Tahoma" panose="020B0604030504040204" pitchFamily="34" charset="0"/>
                <a:cs typeface="Tahoma" panose="020B0604030504040204" pitchFamily="34" charset="0"/>
              </a:rPr>
            </a:br>
            <a:r>
              <a:rPr lang="en-CA" sz="1600" dirty="0">
                <a:solidFill>
                  <a:srgbClr val="221F20"/>
                </a:solidFill>
                <a:effectLst/>
                <a:latin typeface="Tahoma" panose="020B0604030504040204" pitchFamily="34" charset="0"/>
                <a:ea typeface="Tahoma" panose="020B0604030504040204" pitchFamily="34" charset="0"/>
                <a:cs typeface="Tahoma" panose="020B0604030504040204" pitchFamily="34" charset="0"/>
              </a:rPr>
              <a:t>Pediatrics Lead, Choosing Wisely Canada</a:t>
            </a:r>
            <a:br>
              <a:rPr lang="en-CA" sz="1600" dirty="0">
                <a:solidFill>
                  <a:srgbClr val="221F20"/>
                </a:solidFill>
                <a:effectLst/>
                <a:latin typeface="Tahoma" panose="020B0604030504040204" pitchFamily="34" charset="0"/>
                <a:ea typeface="Tahoma" panose="020B0604030504040204" pitchFamily="34" charset="0"/>
                <a:cs typeface="Tahoma" panose="020B0604030504040204" pitchFamily="34" charset="0"/>
              </a:rPr>
            </a:br>
            <a:r>
              <a:rPr lang="en-CA" sz="1600" dirty="0">
                <a:solidFill>
                  <a:srgbClr val="221F20"/>
                </a:solidFill>
                <a:effectLst/>
                <a:latin typeface="Tahoma" panose="020B0604030504040204" pitchFamily="34" charset="0"/>
                <a:ea typeface="Tahoma" panose="020B0604030504040204" pitchFamily="34" charset="0"/>
                <a:cs typeface="Tahoma" panose="020B0604030504040204" pitchFamily="34" charset="0"/>
              </a:rPr>
              <a:t>Pediatric Emergency Medicine, The Hospital for Sick Children</a:t>
            </a:r>
          </a:p>
          <a:p>
            <a:r>
              <a:rPr lang="en-CA" sz="1600" b="1" dirty="0" err="1">
                <a:solidFill>
                  <a:srgbClr val="221F20"/>
                </a:solidFill>
                <a:effectLst/>
                <a:latin typeface="Tahoma" panose="020B0604030504040204" pitchFamily="34" charset="0"/>
                <a:ea typeface="Tahoma" panose="020B0604030504040204" pitchFamily="34" charset="0"/>
                <a:cs typeface="Tahoma" panose="020B0604030504040204" pitchFamily="34" charset="0"/>
              </a:rPr>
              <a:t>Guylène</a:t>
            </a:r>
            <a:r>
              <a:rPr lang="en-CA" sz="1600" b="1" dirty="0">
                <a:solidFill>
                  <a:srgbClr val="221F20"/>
                </a:solidFill>
                <a:effectLst/>
                <a:latin typeface="Tahoma" panose="020B0604030504040204" pitchFamily="34" charset="0"/>
                <a:ea typeface="Tahoma" panose="020B0604030504040204" pitchFamily="34" charset="0"/>
                <a:cs typeface="Tahoma" panose="020B0604030504040204" pitchFamily="34" charset="0"/>
              </a:rPr>
              <a:t> </a:t>
            </a:r>
            <a:r>
              <a:rPr lang="en-CA" sz="1600" b="1" dirty="0" err="1">
                <a:solidFill>
                  <a:srgbClr val="221F20"/>
                </a:solidFill>
                <a:effectLst/>
                <a:latin typeface="Tahoma" panose="020B0604030504040204" pitchFamily="34" charset="0"/>
                <a:ea typeface="Tahoma" panose="020B0604030504040204" pitchFamily="34" charset="0"/>
                <a:cs typeface="Tahoma" panose="020B0604030504040204" pitchFamily="34" charset="0"/>
              </a:rPr>
              <a:t>Thériault</a:t>
            </a:r>
            <a:r>
              <a:rPr lang="en-CA" sz="1600" b="1" dirty="0">
                <a:solidFill>
                  <a:srgbClr val="221F20"/>
                </a:solidFill>
                <a:effectLst/>
                <a:latin typeface="Tahoma" panose="020B0604030504040204" pitchFamily="34" charset="0"/>
                <a:ea typeface="Tahoma" panose="020B0604030504040204" pitchFamily="34" charset="0"/>
                <a:cs typeface="Tahoma" panose="020B0604030504040204" pitchFamily="34" charset="0"/>
              </a:rPr>
              <a:t>, MD, CCFP  </a:t>
            </a:r>
            <a:br>
              <a:rPr lang="en-CA" sz="1600" b="1" dirty="0">
                <a:solidFill>
                  <a:srgbClr val="221F20"/>
                </a:solidFill>
                <a:latin typeface="Tahoma" panose="020B0604030504040204" pitchFamily="34" charset="0"/>
                <a:ea typeface="Tahoma" panose="020B0604030504040204" pitchFamily="34" charset="0"/>
                <a:cs typeface="Tahoma" panose="020B0604030504040204" pitchFamily="34" charset="0"/>
              </a:rPr>
            </a:br>
            <a:r>
              <a:rPr lang="en-CA" sz="1600" dirty="0">
                <a:solidFill>
                  <a:srgbClr val="221F20"/>
                </a:solidFill>
                <a:effectLst/>
                <a:latin typeface="Tahoma" panose="020B0604030504040204" pitchFamily="34" charset="0"/>
                <a:ea typeface="Tahoma" panose="020B0604030504040204" pitchFamily="34" charset="0"/>
                <a:cs typeface="Tahoma" panose="020B0604030504040204" pitchFamily="34" charset="0"/>
              </a:rPr>
              <a:t>Primary Care Co-Lead, Choosing Wisely Canada</a:t>
            </a:r>
          </a:p>
          <a:p>
            <a:r>
              <a:rPr lang="en-CA" sz="1600" b="1" dirty="0">
                <a:solidFill>
                  <a:srgbClr val="221F20"/>
                </a:solidFill>
                <a:effectLst/>
                <a:latin typeface="Tahoma" panose="020B0604030504040204" pitchFamily="34" charset="0"/>
                <a:ea typeface="Tahoma" panose="020B0604030504040204" pitchFamily="34" charset="0"/>
                <a:cs typeface="Tahoma" panose="020B0604030504040204" pitchFamily="34" charset="0"/>
              </a:rPr>
              <a:t>J. A. Michelle Bailey, MSc., MD</a:t>
            </a:r>
            <a:br>
              <a:rPr lang="en-CA" sz="1600" b="1" dirty="0">
                <a:solidFill>
                  <a:srgbClr val="221F20"/>
                </a:solidFill>
                <a:latin typeface="Tahoma" panose="020B0604030504040204" pitchFamily="34" charset="0"/>
                <a:ea typeface="Tahoma" panose="020B0604030504040204" pitchFamily="34" charset="0"/>
                <a:cs typeface="Tahoma" panose="020B0604030504040204" pitchFamily="34" charset="0"/>
              </a:rPr>
            </a:br>
            <a:r>
              <a:rPr lang="en-CA" sz="1600" dirty="0">
                <a:solidFill>
                  <a:srgbClr val="221F20"/>
                </a:solidFill>
                <a:effectLst/>
                <a:latin typeface="Tahoma" panose="020B0604030504040204" pitchFamily="34" charset="0"/>
                <a:ea typeface="Tahoma" panose="020B0604030504040204" pitchFamily="34" charset="0"/>
                <a:cs typeface="Tahoma" panose="020B0604030504040204" pitchFamily="34" charset="0"/>
              </a:rPr>
              <a:t>Medical Director, Virtual Health, Alberta Health Services</a:t>
            </a:r>
          </a:p>
          <a:p>
            <a:r>
              <a:rPr lang="en-CA" sz="1600" b="1" dirty="0">
                <a:solidFill>
                  <a:srgbClr val="221F20"/>
                </a:solidFill>
                <a:effectLst/>
                <a:latin typeface="Tahoma" panose="020B0604030504040204" pitchFamily="34" charset="0"/>
                <a:ea typeface="Tahoma" panose="020B0604030504040204" pitchFamily="34" charset="0"/>
                <a:cs typeface="Tahoma" panose="020B0604030504040204" pitchFamily="34" charset="0"/>
              </a:rPr>
              <a:t>Maria Jose </a:t>
            </a:r>
            <a:r>
              <a:rPr lang="en-CA" sz="1600" b="1" dirty="0" err="1">
                <a:solidFill>
                  <a:srgbClr val="221F20"/>
                </a:solidFill>
                <a:effectLst/>
                <a:latin typeface="Tahoma" panose="020B0604030504040204" pitchFamily="34" charset="0"/>
                <a:ea typeface="Tahoma" panose="020B0604030504040204" pitchFamily="34" charset="0"/>
                <a:cs typeface="Tahoma" panose="020B0604030504040204" pitchFamily="34" charset="0"/>
              </a:rPr>
              <a:t>Conejero</a:t>
            </a:r>
            <a:r>
              <a:rPr lang="en-CA" sz="1600" b="1" dirty="0">
                <a:solidFill>
                  <a:srgbClr val="221F20"/>
                </a:solidFill>
                <a:effectLst/>
                <a:latin typeface="Tahoma" panose="020B0604030504040204" pitchFamily="34" charset="0"/>
                <a:ea typeface="Tahoma" panose="020B0604030504040204" pitchFamily="34" charset="0"/>
                <a:cs typeface="Tahoma" panose="020B0604030504040204" pitchFamily="34" charset="0"/>
              </a:rPr>
              <a:t>, MD</a:t>
            </a:r>
            <a:br>
              <a:rPr lang="en-CA" sz="1600" b="1" dirty="0">
                <a:solidFill>
                  <a:srgbClr val="221F20"/>
                </a:solidFill>
                <a:latin typeface="Tahoma" panose="020B0604030504040204" pitchFamily="34" charset="0"/>
                <a:ea typeface="Tahoma" panose="020B0604030504040204" pitchFamily="34" charset="0"/>
                <a:cs typeface="Tahoma" panose="020B0604030504040204" pitchFamily="34" charset="0"/>
              </a:rPr>
            </a:br>
            <a:r>
              <a:rPr lang="en-CA" sz="1600" dirty="0">
                <a:solidFill>
                  <a:srgbClr val="221F20"/>
                </a:solidFill>
                <a:effectLst/>
                <a:latin typeface="Tahoma" panose="020B0604030504040204" pitchFamily="34" charset="0"/>
                <a:ea typeface="Tahoma" panose="020B0604030504040204" pitchFamily="34" charset="0"/>
                <a:cs typeface="Tahoma" panose="020B0604030504040204" pitchFamily="34" charset="0"/>
              </a:rPr>
              <a:t>Paediatric Hospitalist, Pontificia Universidad </a:t>
            </a:r>
            <a:r>
              <a:rPr lang="en-CA" sz="1600" dirty="0" err="1">
                <a:solidFill>
                  <a:srgbClr val="221F20"/>
                </a:solidFill>
                <a:effectLst/>
                <a:latin typeface="Tahoma" panose="020B0604030504040204" pitchFamily="34" charset="0"/>
                <a:ea typeface="Tahoma" panose="020B0604030504040204" pitchFamily="34" charset="0"/>
                <a:cs typeface="Tahoma" panose="020B0604030504040204" pitchFamily="34" charset="0"/>
              </a:rPr>
              <a:t>Catolica</a:t>
            </a:r>
            <a:r>
              <a:rPr lang="en-CA" sz="1600" dirty="0">
                <a:solidFill>
                  <a:srgbClr val="221F20"/>
                </a:solidFill>
                <a:effectLst/>
                <a:latin typeface="Tahoma" panose="020B0604030504040204" pitchFamily="34" charset="0"/>
                <a:ea typeface="Tahoma" panose="020B0604030504040204" pitchFamily="34" charset="0"/>
                <a:cs typeface="Tahoma" panose="020B0604030504040204" pitchFamily="34" charset="0"/>
              </a:rPr>
              <a:t> de Chile</a:t>
            </a:r>
          </a:p>
          <a:p>
            <a:r>
              <a:rPr lang="en-CA" sz="1600" b="1" dirty="0">
                <a:solidFill>
                  <a:srgbClr val="221F20"/>
                </a:solidFill>
                <a:effectLst/>
                <a:latin typeface="Tahoma" panose="020B0604030504040204" pitchFamily="34" charset="0"/>
                <a:ea typeface="Tahoma" panose="020B0604030504040204" pitchFamily="34" charset="0"/>
                <a:cs typeface="Tahoma" panose="020B0604030504040204" pitchFamily="34" charset="0"/>
              </a:rPr>
              <a:t>Colleen Fox</a:t>
            </a:r>
            <a:br>
              <a:rPr lang="en-CA" sz="1600" b="1" dirty="0">
                <a:solidFill>
                  <a:srgbClr val="221F20"/>
                </a:solidFill>
                <a:latin typeface="Tahoma" panose="020B0604030504040204" pitchFamily="34" charset="0"/>
                <a:ea typeface="Tahoma" panose="020B0604030504040204" pitchFamily="34" charset="0"/>
                <a:cs typeface="Tahoma" panose="020B0604030504040204" pitchFamily="34" charset="0"/>
              </a:rPr>
            </a:br>
            <a:r>
              <a:rPr lang="en-CA" sz="1600" dirty="0">
                <a:solidFill>
                  <a:srgbClr val="221F20"/>
                </a:solidFill>
                <a:effectLst/>
                <a:latin typeface="Tahoma" panose="020B0604030504040204" pitchFamily="34" charset="0"/>
                <a:ea typeface="Tahoma" panose="020B0604030504040204" pitchFamily="34" charset="0"/>
                <a:cs typeface="Tahoma" panose="020B0604030504040204" pitchFamily="34" charset="0"/>
              </a:rPr>
              <a:t>Patient Family Advisory</a:t>
            </a:r>
          </a:p>
          <a:p>
            <a:r>
              <a:rPr lang="en-CA" sz="1600" b="1" dirty="0">
                <a:solidFill>
                  <a:srgbClr val="221F20"/>
                </a:solidFill>
                <a:effectLst/>
                <a:latin typeface="Tahoma" panose="020B0604030504040204" pitchFamily="34" charset="0"/>
                <a:ea typeface="Tahoma" panose="020B0604030504040204" pitchFamily="34" charset="0"/>
                <a:cs typeface="Tahoma" panose="020B0604030504040204" pitchFamily="34" charset="0"/>
              </a:rPr>
              <a:t>Katie Gardner, MSc, MD, FRCPC</a:t>
            </a:r>
            <a:br>
              <a:rPr lang="en-CA" sz="1600" b="1" dirty="0">
                <a:solidFill>
                  <a:srgbClr val="221F20"/>
                </a:solidFill>
                <a:latin typeface="Tahoma" panose="020B0604030504040204" pitchFamily="34" charset="0"/>
                <a:ea typeface="Tahoma" panose="020B0604030504040204" pitchFamily="34" charset="0"/>
                <a:cs typeface="Tahoma" panose="020B0604030504040204" pitchFamily="34" charset="0"/>
              </a:rPr>
            </a:br>
            <a:r>
              <a:rPr lang="en-CA" sz="1600" dirty="0">
                <a:solidFill>
                  <a:srgbClr val="221F20"/>
                </a:solidFill>
                <a:effectLst/>
                <a:latin typeface="Tahoma" panose="020B0604030504040204" pitchFamily="34" charset="0"/>
                <a:ea typeface="Tahoma" panose="020B0604030504040204" pitchFamily="34" charset="0"/>
                <a:cs typeface="Tahoma" panose="020B0604030504040204" pitchFamily="34" charset="0"/>
              </a:rPr>
              <a:t>Pediatric Emergency Physician, IWK Health</a:t>
            </a:r>
            <a:br>
              <a:rPr lang="en-CA" sz="1600" dirty="0">
                <a:solidFill>
                  <a:srgbClr val="221F20"/>
                </a:solidFill>
                <a:effectLst/>
                <a:latin typeface="Tahoma" panose="020B0604030504040204" pitchFamily="34" charset="0"/>
                <a:ea typeface="Tahoma" panose="020B0604030504040204" pitchFamily="34" charset="0"/>
                <a:cs typeface="Tahoma" panose="020B0604030504040204" pitchFamily="34" charset="0"/>
              </a:rPr>
            </a:br>
            <a:r>
              <a:rPr lang="en-CA" sz="1600" dirty="0">
                <a:solidFill>
                  <a:srgbClr val="221F20"/>
                </a:solidFill>
                <a:effectLst/>
                <a:latin typeface="Tahoma" panose="020B0604030504040204" pitchFamily="34" charset="0"/>
                <a:ea typeface="Tahoma" panose="020B0604030504040204" pitchFamily="34" charset="0"/>
                <a:cs typeface="Tahoma" panose="020B0604030504040204" pitchFamily="34" charset="0"/>
              </a:rPr>
              <a:t>Clinical lead, Choosing Wisely Nova Scotia </a:t>
            </a:r>
          </a:p>
        </p:txBody>
      </p:sp>
      <p:sp>
        <p:nvSpPr>
          <p:cNvPr id="4" name="Content Placeholder 2">
            <a:extLst>
              <a:ext uri="{FF2B5EF4-FFF2-40B4-BE49-F238E27FC236}">
                <a16:creationId xmlns:a16="http://schemas.microsoft.com/office/drawing/2014/main" id="{600FAE9E-129A-88BE-773B-A1CBB6198504}"/>
              </a:ext>
            </a:extLst>
          </p:cNvPr>
          <p:cNvSpPr txBox="1">
            <a:spLocks/>
          </p:cNvSpPr>
          <p:nvPr/>
        </p:nvSpPr>
        <p:spPr>
          <a:xfrm>
            <a:off x="6638544" y="1817691"/>
            <a:ext cx="528523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1600" b="1" dirty="0">
                <a:solidFill>
                  <a:srgbClr val="221F20"/>
                </a:solidFill>
                <a:effectLst/>
                <a:latin typeface="Tahoma" panose="020B0604030504040204" pitchFamily="34" charset="0"/>
                <a:ea typeface="Tahoma" panose="020B0604030504040204" pitchFamily="34" charset="0"/>
                <a:cs typeface="Tahoma" panose="020B0604030504040204" pitchFamily="34" charset="0"/>
              </a:rPr>
              <a:t>Zahra Hussein, MPH, MBA</a:t>
            </a:r>
            <a:br>
              <a:rPr lang="en-CA" sz="1600" b="1" dirty="0">
                <a:solidFill>
                  <a:srgbClr val="221F20"/>
                </a:solidFill>
                <a:latin typeface="Tahoma" panose="020B0604030504040204" pitchFamily="34" charset="0"/>
                <a:ea typeface="Tahoma" panose="020B0604030504040204" pitchFamily="34" charset="0"/>
                <a:cs typeface="Tahoma" panose="020B0604030504040204" pitchFamily="34" charset="0"/>
              </a:rPr>
            </a:br>
            <a:r>
              <a:rPr lang="en-CA" sz="1600" dirty="0">
                <a:solidFill>
                  <a:srgbClr val="221F20"/>
                </a:solidFill>
                <a:effectLst/>
                <a:latin typeface="Tahoma" panose="020B0604030504040204" pitchFamily="34" charset="0"/>
                <a:ea typeface="Tahoma" panose="020B0604030504040204" pitchFamily="34" charset="0"/>
                <a:cs typeface="Tahoma" panose="020B0604030504040204" pitchFamily="34" charset="0"/>
              </a:rPr>
              <a:t>Provincial Lead, Primary Care</a:t>
            </a:r>
            <a:br>
              <a:rPr lang="en-CA" sz="1600" dirty="0">
                <a:solidFill>
                  <a:srgbClr val="221F20"/>
                </a:solidFill>
                <a:effectLst/>
                <a:latin typeface="Tahoma" panose="020B0604030504040204" pitchFamily="34" charset="0"/>
                <a:ea typeface="Tahoma" panose="020B0604030504040204" pitchFamily="34" charset="0"/>
                <a:cs typeface="Tahoma" panose="020B0604030504040204" pitchFamily="34" charset="0"/>
              </a:rPr>
            </a:br>
            <a:r>
              <a:rPr lang="en-CA" sz="1600" dirty="0">
                <a:solidFill>
                  <a:srgbClr val="221F20"/>
                </a:solidFill>
                <a:effectLst/>
                <a:latin typeface="Tahoma" panose="020B0604030504040204" pitchFamily="34" charset="0"/>
                <a:ea typeface="Tahoma" panose="020B0604030504040204" pitchFamily="34" charset="0"/>
                <a:cs typeface="Tahoma" panose="020B0604030504040204" pitchFamily="34" charset="0"/>
              </a:rPr>
              <a:t>Child Health BC, Provincial Health Services Authority</a:t>
            </a:r>
            <a:endParaRPr lang="en-CA" sz="1600" b="1" dirty="0">
              <a:solidFill>
                <a:srgbClr val="221F20"/>
              </a:solidFill>
              <a:effectLst/>
              <a:latin typeface="Tahoma" panose="020B0604030504040204" pitchFamily="34" charset="0"/>
              <a:ea typeface="Tahoma" panose="020B0604030504040204" pitchFamily="34" charset="0"/>
              <a:cs typeface="Tahoma" panose="020B0604030504040204" pitchFamily="34" charset="0"/>
            </a:endParaRPr>
          </a:p>
          <a:p>
            <a:r>
              <a:rPr lang="en-CA" sz="1600" b="1" dirty="0">
                <a:solidFill>
                  <a:srgbClr val="221F20"/>
                </a:solidFill>
                <a:effectLst/>
                <a:latin typeface="Tahoma" panose="020B0604030504040204" pitchFamily="34" charset="0"/>
                <a:ea typeface="Tahoma" panose="020B0604030504040204" pitchFamily="34" charset="0"/>
                <a:cs typeface="Tahoma" panose="020B0604030504040204" pitchFamily="34" charset="0"/>
              </a:rPr>
              <a:t>Marie-Pier </a:t>
            </a:r>
            <a:r>
              <a:rPr lang="en-CA" sz="1600" b="1" dirty="0" err="1">
                <a:solidFill>
                  <a:srgbClr val="221F20"/>
                </a:solidFill>
                <a:effectLst/>
                <a:latin typeface="Tahoma" panose="020B0604030504040204" pitchFamily="34" charset="0"/>
                <a:ea typeface="Tahoma" panose="020B0604030504040204" pitchFamily="34" charset="0"/>
                <a:cs typeface="Tahoma" panose="020B0604030504040204" pitchFamily="34" charset="0"/>
              </a:rPr>
              <a:t>Lirette</a:t>
            </a:r>
            <a:r>
              <a:rPr lang="en-CA" sz="1600" b="1" dirty="0">
                <a:solidFill>
                  <a:srgbClr val="221F20"/>
                </a:solidFill>
                <a:effectLst/>
                <a:latin typeface="Tahoma" panose="020B0604030504040204" pitchFamily="34" charset="0"/>
                <a:ea typeface="Tahoma" panose="020B0604030504040204" pitchFamily="34" charset="0"/>
                <a:cs typeface="Tahoma" panose="020B0604030504040204" pitchFamily="34" charset="0"/>
              </a:rPr>
              <a:t>, MBChB, MRCPCH, FAAP, FRCPC</a:t>
            </a:r>
            <a:br>
              <a:rPr lang="en-CA" sz="1600" b="1" dirty="0">
                <a:solidFill>
                  <a:srgbClr val="221F20"/>
                </a:solidFill>
                <a:latin typeface="Tahoma" panose="020B0604030504040204" pitchFamily="34" charset="0"/>
                <a:ea typeface="Tahoma" panose="020B0604030504040204" pitchFamily="34" charset="0"/>
                <a:cs typeface="Tahoma" panose="020B0604030504040204" pitchFamily="34" charset="0"/>
              </a:rPr>
            </a:br>
            <a:r>
              <a:rPr lang="en-CA" sz="1600" dirty="0">
                <a:solidFill>
                  <a:srgbClr val="221F20"/>
                </a:solidFill>
                <a:effectLst/>
                <a:latin typeface="Tahoma" panose="020B0604030504040204" pitchFamily="34" charset="0"/>
                <a:ea typeface="Tahoma" panose="020B0604030504040204" pitchFamily="34" charset="0"/>
                <a:cs typeface="Tahoma" panose="020B0604030504040204" pitchFamily="34" charset="0"/>
              </a:rPr>
              <a:t>Paediatric Emergency Physician, </a:t>
            </a:r>
            <a:br>
              <a:rPr lang="en-CA" sz="1600" dirty="0">
                <a:solidFill>
                  <a:srgbClr val="221F20"/>
                </a:solidFill>
                <a:effectLst/>
                <a:latin typeface="Tahoma" panose="020B0604030504040204" pitchFamily="34" charset="0"/>
                <a:ea typeface="Tahoma" panose="020B0604030504040204" pitchFamily="34" charset="0"/>
                <a:cs typeface="Tahoma" panose="020B0604030504040204" pitchFamily="34" charset="0"/>
              </a:rPr>
            </a:br>
            <a:r>
              <a:rPr lang="en-CA" sz="1600" dirty="0">
                <a:solidFill>
                  <a:srgbClr val="221F20"/>
                </a:solidFill>
                <a:effectLst/>
                <a:latin typeface="Tahoma" panose="020B0604030504040204" pitchFamily="34" charset="0"/>
                <a:ea typeface="Tahoma" panose="020B0604030504040204" pitchFamily="34" charset="0"/>
                <a:cs typeface="Tahoma" panose="020B0604030504040204" pitchFamily="34" charset="0"/>
              </a:rPr>
              <a:t>The Hospital for Sick Children</a:t>
            </a:r>
          </a:p>
          <a:p>
            <a:r>
              <a:rPr lang="en-CA" sz="1600" b="1" dirty="0">
                <a:solidFill>
                  <a:srgbClr val="221F20"/>
                </a:solidFill>
                <a:effectLst/>
                <a:latin typeface="Tahoma" panose="020B0604030504040204" pitchFamily="34" charset="0"/>
                <a:ea typeface="Tahoma" panose="020B0604030504040204" pitchFamily="34" charset="0"/>
                <a:cs typeface="Tahoma" panose="020B0604030504040204" pitchFamily="34" charset="0"/>
              </a:rPr>
              <a:t>Claire Seaton, MD, FRCPC</a:t>
            </a:r>
            <a:br>
              <a:rPr lang="en-CA" sz="1600" b="1" dirty="0">
                <a:solidFill>
                  <a:srgbClr val="221F20"/>
                </a:solidFill>
                <a:latin typeface="Tahoma" panose="020B0604030504040204" pitchFamily="34" charset="0"/>
                <a:ea typeface="Tahoma" panose="020B0604030504040204" pitchFamily="34" charset="0"/>
                <a:cs typeface="Tahoma" panose="020B0604030504040204" pitchFamily="34" charset="0"/>
              </a:rPr>
            </a:br>
            <a:r>
              <a:rPr lang="en-CA" sz="1600" dirty="0">
                <a:solidFill>
                  <a:srgbClr val="221F20"/>
                </a:solidFill>
                <a:effectLst/>
                <a:latin typeface="Tahoma" panose="020B0604030504040204" pitchFamily="34" charset="0"/>
                <a:ea typeface="Tahoma" panose="020B0604030504040204" pitchFamily="34" charset="0"/>
                <a:cs typeface="Tahoma" panose="020B0604030504040204" pitchFamily="34" charset="0"/>
              </a:rPr>
              <a:t>Pediatrician, BC Children’s Hospital</a:t>
            </a:r>
          </a:p>
          <a:p>
            <a:r>
              <a:rPr lang="en-CA" sz="1600" b="1" dirty="0">
                <a:solidFill>
                  <a:srgbClr val="221F20"/>
                </a:solidFill>
                <a:effectLst/>
                <a:latin typeface="Tahoma" panose="020B0604030504040204" pitchFamily="34" charset="0"/>
                <a:ea typeface="Tahoma" panose="020B0604030504040204" pitchFamily="34" charset="0"/>
                <a:cs typeface="Tahoma" panose="020B0604030504040204" pitchFamily="34" charset="0"/>
              </a:rPr>
              <a:t>Jennifer Young, MD CCFP-EM</a:t>
            </a:r>
            <a:br>
              <a:rPr lang="en-CA" sz="1600" b="1" dirty="0">
                <a:solidFill>
                  <a:srgbClr val="221F20"/>
                </a:solidFill>
                <a:latin typeface="Tahoma" panose="020B0604030504040204" pitchFamily="34" charset="0"/>
                <a:ea typeface="Tahoma" panose="020B0604030504040204" pitchFamily="34" charset="0"/>
                <a:cs typeface="Tahoma" panose="020B0604030504040204" pitchFamily="34" charset="0"/>
              </a:rPr>
            </a:br>
            <a:r>
              <a:rPr lang="en-CA" sz="1600" dirty="0">
                <a:solidFill>
                  <a:srgbClr val="221F20"/>
                </a:solidFill>
                <a:effectLst/>
                <a:latin typeface="Tahoma" panose="020B0604030504040204" pitchFamily="34" charset="0"/>
                <a:ea typeface="Tahoma" panose="020B0604030504040204" pitchFamily="34" charset="0"/>
                <a:cs typeface="Tahoma" panose="020B0604030504040204" pitchFamily="34" charset="0"/>
              </a:rPr>
              <a:t>Family Physician, Collingwood, Ontario</a:t>
            </a:r>
            <a:br>
              <a:rPr lang="en-CA" sz="1600" dirty="0">
                <a:solidFill>
                  <a:srgbClr val="221F20"/>
                </a:solidFill>
                <a:effectLst/>
                <a:latin typeface="Tahoma" panose="020B0604030504040204" pitchFamily="34" charset="0"/>
                <a:ea typeface="Tahoma" panose="020B0604030504040204" pitchFamily="34" charset="0"/>
                <a:cs typeface="Tahoma" panose="020B0604030504040204" pitchFamily="34" charset="0"/>
              </a:rPr>
            </a:br>
            <a:r>
              <a:rPr lang="en-CA" sz="1600" dirty="0">
                <a:solidFill>
                  <a:srgbClr val="221F20"/>
                </a:solidFill>
                <a:effectLst/>
                <a:latin typeface="Tahoma" panose="020B0604030504040204" pitchFamily="34" charset="0"/>
                <a:ea typeface="Tahoma" panose="020B0604030504040204" pitchFamily="34" charset="0"/>
                <a:cs typeface="Tahoma" panose="020B0604030504040204" pitchFamily="34" charset="0"/>
              </a:rPr>
              <a:t>Physician Advisor, College of Family Physicians of Canada</a:t>
            </a:r>
          </a:p>
          <a:p>
            <a:r>
              <a:rPr lang="en-CA" sz="1600" b="1" dirty="0">
                <a:solidFill>
                  <a:srgbClr val="221F20"/>
                </a:solidFill>
                <a:effectLst/>
                <a:latin typeface="Tahoma" panose="020B0604030504040204" pitchFamily="34" charset="0"/>
                <a:ea typeface="Tahoma" panose="020B0604030504040204" pitchFamily="34" charset="0"/>
                <a:cs typeface="Tahoma" panose="020B0604030504040204" pitchFamily="34" charset="0"/>
              </a:rPr>
              <a:t>Karen </a:t>
            </a:r>
            <a:r>
              <a:rPr lang="en-CA" sz="1600" b="1" dirty="0" err="1">
                <a:solidFill>
                  <a:srgbClr val="221F20"/>
                </a:solidFill>
                <a:effectLst/>
                <a:latin typeface="Tahoma" panose="020B0604030504040204" pitchFamily="34" charset="0"/>
                <a:ea typeface="Tahoma" panose="020B0604030504040204" pitchFamily="34" charset="0"/>
                <a:cs typeface="Tahoma" panose="020B0604030504040204" pitchFamily="34" charset="0"/>
              </a:rPr>
              <a:t>Karagheusian</a:t>
            </a:r>
            <a:r>
              <a:rPr lang="en-CA" sz="1600" b="1" dirty="0">
                <a:solidFill>
                  <a:srgbClr val="221F20"/>
                </a:solidFill>
                <a:effectLst/>
                <a:latin typeface="Tahoma" panose="020B0604030504040204" pitchFamily="34" charset="0"/>
                <a:ea typeface="Tahoma" panose="020B0604030504040204" pitchFamily="34" charset="0"/>
                <a:cs typeface="Tahoma" panose="020B0604030504040204" pitchFamily="34" charset="0"/>
              </a:rPr>
              <a:t>, BSW, MPH</a:t>
            </a:r>
            <a:br>
              <a:rPr lang="en-CA" sz="1600" b="1" dirty="0">
                <a:solidFill>
                  <a:srgbClr val="221F20"/>
                </a:solidFill>
                <a:latin typeface="Tahoma" panose="020B0604030504040204" pitchFamily="34" charset="0"/>
                <a:ea typeface="Tahoma" panose="020B0604030504040204" pitchFamily="34" charset="0"/>
                <a:cs typeface="Tahoma" panose="020B0604030504040204" pitchFamily="34" charset="0"/>
              </a:rPr>
            </a:br>
            <a:r>
              <a:rPr lang="en-CA" sz="1600" dirty="0">
                <a:solidFill>
                  <a:srgbClr val="221F20"/>
                </a:solidFill>
                <a:effectLst/>
                <a:latin typeface="Tahoma" panose="020B0604030504040204" pitchFamily="34" charset="0"/>
                <a:ea typeface="Tahoma" panose="020B0604030504040204" pitchFamily="34" charset="0"/>
                <a:cs typeface="Tahoma" panose="020B0604030504040204" pitchFamily="34" charset="0"/>
              </a:rPr>
              <a:t>Project Manager, Choosing Wisely Canada</a:t>
            </a:r>
          </a:p>
        </p:txBody>
      </p:sp>
      <p:sp>
        <p:nvSpPr>
          <p:cNvPr id="5" name="Google Shape;171;p24">
            <a:extLst>
              <a:ext uri="{FF2B5EF4-FFF2-40B4-BE49-F238E27FC236}">
                <a16:creationId xmlns:a16="http://schemas.microsoft.com/office/drawing/2014/main" id="{CA60634A-AE22-DBEB-8FA6-E0F1126683CC}"/>
              </a:ext>
            </a:extLst>
          </p:cNvPr>
          <p:cNvSpPr txBox="1">
            <a:spLocks/>
          </p:cNvSpPr>
          <p:nvPr/>
        </p:nvSpPr>
        <p:spPr>
          <a:xfrm>
            <a:off x="601623" y="760875"/>
            <a:ext cx="6488988" cy="489766"/>
          </a:xfrm>
          <a:prstGeom prst="rect">
            <a:avLst/>
          </a:prstGeom>
        </p:spPr>
        <p:txBody>
          <a:bodyPr vert="horz" lIns="121898" tIns="121898" rIns="121898" bIns="12189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00" dirty="0">
                <a:latin typeface="Tahoma" panose="020B0604030504040204" pitchFamily="34" charset="0"/>
                <a:ea typeface="Tahoma" panose="020B0604030504040204" pitchFamily="34" charset="0"/>
                <a:cs typeface="Tahoma" panose="020B0604030504040204" pitchFamily="34" charset="0"/>
              </a:rPr>
              <a:t>Committee Members</a:t>
            </a:r>
          </a:p>
        </p:txBody>
      </p:sp>
    </p:spTree>
    <p:extLst>
      <p:ext uri="{BB962C8B-B14F-4D97-AF65-F5344CB8AC3E}">
        <p14:creationId xmlns:p14="http://schemas.microsoft.com/office/powerpoint/2010/main" val="1991932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0;p24">
            <a:extLst>
              <a:ext uri="{FF2B5EF4-FFF2-40B4-BE49-F238E27FC236}">
                <a16:creationId xmlns:a16="http://schemas.microsoft.com/office/drawing/2014/main" id="{E7C2E0B8-7785-8CE5-CB2F-F22B1429B581}"/>
              </a:ext>
            </a:extLst>
          </p:cNvPr>
          <p:cNvSpPr txBox="1"/>
          <p:nvPr/>
        </p:nvSpPr>
        <p:spPr>
          <a:xfrm>
            <a:off x="0" y="941117"/>
            <a:ext cx="12191999" cy="850295"/>
          </a:xfrm>
          <a:prstGeom prst="rect">
            <a:avLst/>
          </a:prstGeom>
          <a:noFill/>
          <a:ln cap="flat">
            <a:noFill/>
          </a:ln>
        </p:spPr>
        <p:txBody>
          <a:bodyPr vert="horz" wrap="square" lIns="121898" tIns="121898" rIns="121898" bIns="121898" anchor="t" anchorCtr="0" compatLnSpc="1">
            <a:noAutofit/>
          </a:bodyPr>
          <a:lstStyle/>
          <a:p>
            <a:pPr algn="ctr"/>
            <a:r>
              <a:rPr lang="en-CA" sz="4000" b="1" dirty="0">
                <a:latin typeface="Tahoma" panose="020B0604030504040204" pitchFamily="34" charset="0"/>
                <a:ea typeface="Tahoma" panose="020B0604030504040204" pitchFamily="34" charset="0"/>
                <a:cs typeface="Tahoma" panose="020B0604030504040204" pitchFamily="34" charset="0"/>
              </a:rPr>
              <a:t>Supported and Reviewed By: </a:t>
            </a:r>
          </a:p>
        </p:txBody>
      </p:sp>
      <p:pic>
        <p:nvPicPr>
          <p:cNvPr id="4" name="Picture 3" descr="A black and red logo&#10;&#10;Description automatically generated">
            <a:extLst>
              <a:ext uri="{FF2B5EF4-FFF2-40B4-BE49-F238E27FC236}">
                <a16:creationId xmlns:a16="http://schemas.microsoft.com/office/drawing/2014/main" id="{01A61DB5-C369-0DD0-832D-EFBD813D23E2}"/>
              </a:ext>
            </a:extLst>
          </p:cNvPr>
          <p:cNvPicPr>
            <a:picLocks noChangeAspect="1"/>
          </p:cNvPicPr>
          <p:nvPr/>
        </p:nvPicPr>
        <p:blipFill>
          <a:blip r:embed="rId2"/>
          <a:stretch>
            <a:fillRect/>
          </a:stretch>
        </p:blipFill>
        <p:spPr>
          <a:xfrm>
            <a:off x="7327205" y="4335990"/>
            <a:ext cx="4129073" cy="929867"/>
          </a:xfrm>
          <a:prstGeom prst="rect">
            <a:avLst/>
          </a:prstGeom>
        </p:spPr>
      </p:pic>
      <p:pic>
        <p:nvPicPr>
          <p:cNvPr id="6" name="Picture 5">
            <a:extLst>
              <a:ext uri="{FF2B5EF4-FFF2-40B4-BE49-F238E27FC236}">
                <a16:creationId xmlns:a16="http://schemas.microsoft.com/office/drawing/2014/main" id="{45C8C5DF-9B01-C287-469F-F798845F13DC}"/>
              </a:ext>
            </a:extLst>
          </p:cNvPr>
          <p:cNvPicPr>
            <a:picLocks noChangeAspect="1"/>
          </p:cNvPicPr>
          <p:nvPr/>
        </p:nvPicPr>
        <p:blipFill>
          <a:blip r:embed="rId3"/>
          <a:stretch>
            <a:fillRect/>
          </a:stretch>
        </p:blipFill>
        <p:spPr>
          <a:xfrm>
            <a:off x="812223" y="4335990"/>
            <a:ext cx="5921770" cy="1074538"/>
          </a:xfrm>
          <a:prstGeom prst="rect">
            <a:avLst/>
          </a:prstGeom>
        </p:spPr>
      </p:pic>
      <p:pic>
        <p:nvPicPr>
          <p:cNvPr id="8" name="Picture 7">
            <a:extLst>
              <a:ext uri="{FF2B5EF4-FFF2-40B4-BE49-F238E27FC236}">
                <a16:creationId xmlns:a16="http://schemas.microsoft.com/office/drawing/2014/main" id="{78D58A99-8D08-749D-9492-F8E2EA680B69}"/>
              </a:ext>
            </a:extLst>
          </p:cNvPr>
          <p:cNvPicPr>
            <a:picLocks noChangeAspect="1"/>
          </p:cNvPicPr>
          <p:nvPr/>
        </p:nvPicPr>
        <p:blipFill>
          <a:blip r:embed="rId4"/>
          <a:stretch>
            <a:fillRect/>
          </a:stretch>
        </p:blipFill>
        <p:spPr>
          <a:xfrm>
            <a:off x="6027645" y="2717126"/>
            <a:ext cx="3742119" cy="963879"/>
          </a:xfrm>
          <a:prstGeom prst="rect">
            <a:avLst/>
          </a:prstGeom>
        </p:spPr>
      </p:pic>
      <p:pic>
        <p:nvPicPr>
          <p:cNvPr id="10" name="Picture 9" descr="A blue and black logo&#10;&#10;Description automatically generated">
            <a:extLst>
              <a:ext uri="{FF2B5EF4-FFF2-40B4-BE49-F238E27FC236}">
                <a16:creationId xmlns:a16="http://schemas.microsoft.com/office/drawing/2014/main" id="{57F3DCBD-548D-BB50-E27B-BA2A346C0CB1}"/>
              </a:ext>
            </a:extLst>
          </p:cNvPr>
          <p:cNvPicPr>
            <a:picLocks noChangeAspect="1"/>
          </p:cNvPicPr>
          <p:nvPr/>
        </p:nvPicPr>
        <p:blipFill>
          <a:blip r:embed="rId5"/>
          <a:stretch>
            <a:fillRect/>
          </a:stretch>
        </p:blipFill>
        <p:spPr>
          <a:xfrm>
            <a:off x="2422236" y="2118905"/>
            <a:ext cx="2984500" cy="1562100"/>
          </a:xfrm>
          <a:prstGeom prst="rect">
            <a:avLst/>
          </a:prstGeom>
        </p:spPr>
      </p:pic>
      <p:sp>
        <p:nvSpPr>
          <p:cNvPr id="11" name="Rectangle 10">
            <a:extLst>
              <a:ext uri="{FF2B5EF4-FFF2-40B4-BE49-F238E27FC236}">
                <a16:creationId xmlns:a16="http://schemas.microsoft.com/office/drawing/2014/main" id="{97A9C55B-F1DB-B324-662B-BBB7F24D23F7}"/>
              </a:ext>
            </a:extLst>
          </p:cNvPr>
          <p:cNvSpPr/>
          <p:nvPr/>
        </p:nvSpPr>
        <p:spPr>
          <a:xfrm>
            <a:off x="0" y="6176644"/>
            <a:ext cx="12205663" cy="681356"/>
          </a:xfrm>
          <a:prstGeom prst="rect">
            <a:avLst/>
          </a:prstGeom>
          <a:solidFill>
            <a:srgbClr val="D1EB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348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CF8027-DA58-CE81-ECE1-3DA667586A54}"/>
              </a:ext>
            </a:extLst>
          </p:cNvPr>
          <p:cNvSpPr/>
          <p:nvPr/>
        </p:nvSpPr>
        <p:spPr>
          <a:xfrm>
            <a:off x="-9625" y="0"/>
            <a:ext cx="12201625" cy="1690256"/>
          </a:xfrm>
          <a:prstGeom prst="rect">
            <a:avLst/>
          </a:prstGeom>
          <a:solidFill>
            <a:srgbClr val="D1EB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B9DA29-8D25-5197-C28A-9D0CDFFA80CB}"/>
              </a:ext>
            </a:extLst>
          </p:cNvPr>
          <p:cNvSpPr>
            <a:spLocks noGrp="1"/>
          </p:cNvSpPr>
          <p:nvPr>
            <p:ph type="title"/>
          </p:nvPr>
        </p:nvSpPr>
        <p:spPr/>
        <p:txBody>
          <a:bodyPr/>
          <a:lstStyle/>
          <a:p>
            <a:r>
              <a:rPr lang="en-US" dirty="0"/>
              <a:t>Objectives </a:t>
            </a:r>
          </a:p>
        </p:txBody>
      </p:sp>
      <p:grpSp>
        <p:nvGrpSpPr>
          <p:cNvPr id="7" name="Group 6">
            <a:extLst>
              <a:ext uri="{FF2B5EF4-FFF2-40B4-BE49-F238E27FC236}">
                <a16:creationId xmlns:a16="http://schemas.microsoft.com/office/drawing/2014/main" id="{F3F133B5-19C1-E417-4978-BA095460C8D9}"/>
              </a:ext>
            </a:extLst>
          </p:cNvPr>
          <p:cNvGrpSpPr/>
          <p:nvPr/>
        </p:nvGrpSpPr>
        <p:grpSpPr>
          <a:xfrm>
            <a:off x="744540" y="2057454"/>
            <a:ext cx="10927828" cy="4192805"/>
            <a:chOff x="644056" y="2112579"/>
            <a:chExt cx="10927828" cy="4192805"/>
          </a:xfrm>
        </p:grpSpPr>
        <p:sp>
          <p:nvSpPr>
            <p:cNvPr id="8" name="Freeform 7">
              <a:extLst>
                <a:ext uri="{FF2B5EF4-FFF2-40B4-BE49-F238E27FC236}">
                  <a16:creationId xmlns:a16="http://schemas.microsoft.com/office/drawing/2014/main" id="{87FDAE29-B7FE-6A6C-C8CF-35A64A9DE211}"/>
                </a:ext>
              </a:extLst>
            </p:cNvPr>
            <p:cNvSpPr/>
            <p:nvPr/>
          </p:nvSpPr>
          <p:spPr>
            <a:xfrm>
              <a:off x="644056" y="2112579"/>
              <a:ext cx="3414946" cy="4192805"/>
            </a:xfrm>
            <a:custGeom>
              <a:avLst/>
              <a:gdLst>
                <a:gd name="connsiteX0" fmla="*/ 0 w 3414946"/>
                <a:gd name="connsiteY0" fmla="*/ 0 h 4192805"/>
                <a:gd name="connsiteX1" fmla="*/ 3414946 w 3414946"/>
                <a:gd name="connsiteY1" fmla="*/ 0 h 4192805"/>
                <a:gd name="connsiteX2" fmla="*/ 3414946 w 3414946"/>
                <a:gd name="connsiteY2" fmla="*/ 4192805 h 4192805"/>
                <a:gd name="connsiteX3" fmla="*/ 0 w 3414946"/>
                <a:gd name="connsiteY3" fmla="*/ 4192805 h 4192805"/>
                <a:gd name="connsiteX4" fmla="*/ 0 w 3414946"/>
                <a:gd name="connsiteY4" fmla="*/ 0 h 4192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4946" h="4192805">
                  <a:moveTo>
                    <a:pt x="0" y="0"/>
                  </a:moveTo>
                  <a:lnTo>
                    <a:pt x="3414946" y="0"/>
                  </a:lnTo>
                  <a:lnTo>
                    <a:pt x="3414946" y="4192805"/>
                  </a:lnTo>
                  <a:lnTo>
                    <a:pt x="0" y="4192805"/>
                  </a:lnTo>
                  <a:lnTo>
                    <a:pt x="0" y="0"/>
                  </a:lnTo>
                  <a:close/>
                </a:path>
              </a:pathLst>
            </a:custGeom>
            <a:solidFill>
              <a:srgbClr val="FFE3DA"/>
            </a:solidFill>
            <a:ln>
              <a:noFill/>
            </a:ln>
          </p:spPr>
          <p:style>
            <a:lnRef idx="2">
              <a:scrgbClr r="0" g="0" b="0"/>
            </a:lnRef>
            <a:fillRef idx="1">
              <a:scrgbClr r="0" g="0" b="0"/>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66243" tIns="1923465" rIns="266243" bIns="414057" numCol="1" spcCol="1270" anchor="t" anchorCtr="0">
              <a:noAutofit/>
            </a:bodyPr>
            <a:lstStyle/>
            <a:p>
              <a:pPr marL="0" lvl="0" indent="0" algn="l" defTabSz="1155700">
                <a:lnSpc>
                  <a:spcPct val="90000"/>
                </a:lnSpc>
                <a:spcBef>
                  <a:spcPct val="0"/>
                </a:spcBef>
                <a:spcAft>
                  <a:spcPct val="35000"/>
                </a:spcAft>
                <a:buNone/>
              </a:pPr>
              <a:r>
                <a:rPr lang="en-US" sz="2600" b="0" i="0" kern="1200" dirty="0">
                  <a:latin typeface="Calibri Light" panose="020F0302020204030204" pitchFamily="34" charset="0"/>
                  <a:ea typeface="Tahoma" panose="020B0604030504040204" pitchFamily="34" charset="0"/>
                  <a:cs typeface="Calibri Light" panose="020F0302020204030204" pitchFamily="34" charset="0"/>
                </a:rPr>
                <a:t>Discuss the latest evidence for </a:t>
              </a:r>
              <a:r>
                <a:rPr lang="en-US" sz="2600" b="0" i="1" kern="1200" dirty="0">
                  <a:latin typeface="Calibri Light" panose="020F0302020204030204" pitchFamily="34" charset="0"/>
                  <a:ea typeface="Tahoma" panose="020B0604030504040204" pitchFamily="34" charset="0"/>
                  <a:cs typeface="Calibri Light" panose="020F0302020204030204" pitchFamily="34" charset="0"/>
                </a:rPr>
                <a:t>Less Is Best </a:t>
              </a:r>
              <a:r>
                <a:rPr lang="en-US" sz="2600" b="0" i="0" kern="1200" dirty="0">
                  <a:latin typeface="Calibri Light" panose="020F0302020204030204" pitchFamily="34" charset="0"/>
                  <a:ea typeface="Tahoma" panose="020B0604030504040204" pitchFamily="34" charset="0"/>
                  <a:cs typeface="Calibri Light" panose="020F0302020204030204" pitchFamily="34" charset="0"/>
                </a:rPr>
                <a:t>in Bronchiolitis management </a:t>
              </a:r>
            </a:p>
          </p:txBody>
        </p:sp>
        <p:sp>
          <p:nvSpPr>
            <p:cNvPr id="9" name="Freeform 8">
              <a:extLst>
                <a:ext uri="{FF2B5EF4-FFF2-40B4-BE49-F238E27FC236}">
                  <a16:creationId xmlns:a16="http://schemas.microsoft.com/office/drawing/2014/main" id="{11DCDADC-A404-D531-2017-F79AF1C0D275}"/>
                </a:ext>
              </a:extLst>
            </p:cNvPr>
            <p:cNvSpPr/>
            <p:nvPr/>
          </p:nvSpPr>
          <p:spPr>
            <a:xfrm>
              <a:off x="1722608" y="2531859"/>
              <a:ext cx="1257841" cy="1257841"/>
            </a:xfrm>
            <a:custGeom>
              <a:avLst/>
              <a:gdLst>
                <a:gd name="connsiteX0" fmla="*/ 0 w 1257841"/>
                <a:gd name="connsiteY0" fmla="*/ 628921 h 1257841"/>
                <a:gd name="connsiteX1" fmla="*/ 628921 w 1257841"/>
                <a:gd name="connsiteY1" fmla="*/ 0 h 1257841"/>
                <a:gd name="connsiteX2" fmla="*/ 1257842 w 1257841"/>
                <a:gd name="connsiteY2" fmla="*/ 628921 h 1257841"/>
                <a:gd name="connsiteX3" fmla="*/ 628921 w 1257841"/>
                <a:gd name="connsiteY3" fmla="*/ 1257842 h 1257841"/>
                <a:gd name="connsiteX4" fmla="*/ 0 w 1257841"/>
                <a:gd name="connsiteY4" fmla="*/ 628921 h 1257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841" h="1257841">
                  <a:moveTo>
                    <a:pt x="0" y="628921"/>
                  </a:moveTo>
                  <a:cubicBezTo>
                    <a:pt x="0" y="281578"/>
                    <a:pt x="281578" y="0"/>
                    <a:pt x="628921" y="0"/>
                  </a:cubicBezTo>
                  <a:cubicBezTo>
                    <a:pt x="976264" y="0"/>
                    <a:pt x="1257842" y="281578"/>
                    <a:pt x="1257842" y="628921"/>
                  </a:cubicBezTo>
                  <a:cubicBezTo>
                    <a:pt x="1257842" y="976264"/>
                    <a:pt x="976264" y="1257842"/>
                    <a:pt x="628921" y="1257842"/>
                  </a:cubicBezTo>
                  <a:cubicBezTo>
                    <a:pt x="281578" y="1257842"/>
                    <a:pt x="0" y="976264"/>
                    <a:pt x="0" y="628921"/>
                  </a:cubicBezTo>
                  <a:close/>
                </a:path>
              </a:pathLst>
            </a:custGeom>
            <a:solidFill>
              <a:srgbClr val="F8908F"/>
            </a:solidFill>
            <a:ln>
              <a:solidFill>
                <a:srgbClr val="F8908F"/>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282273" tIns="196907" rIns="282273" bIns="196907" numCol="1" spcCol="1270" anchor="ctr" anchorCtr="0">
              <a:noAutofit/>
            </a:bodyPr>
            <a:lstStyle/>
            <a:p>
              <a:pPr marL="0" lvl="0" indent="0" algn="ctr" defTabSz="2133600">
                <a:lnSpc>
                  <a:spcPct val="90000"/>
                </a:lnSpc>
                <a:spcBef>
                  <a:spcPct val="0"/>
                </a:spcBef>
                <a:spcAft>
                  <a:spcPct val="35000"/>
                </a:spcAft>
                <a:buNone/>
              </a:pPr>
              <a:r>
                <a:rPr lang="en-US" sz="4800" kern="1200" dirty="0">
                  <a:latin typeface="Tahoma" panose="020B0604030504040204" pitchFamily="34" charset="0"/>
                  <a:ea typeface="Tahoma" panose="020B0604030504040204" pitchFamily="34" charset="0"/>
                  <a:cs typeface="Tahoma" panose="020B0604030504040204" pitchFamily="34" charset="0"/>
                </a:rPr>
                <a:t>1</a:t>
              </a:r>
            </a:p>
          </p:txBody>
        </p:sp>
        <p:sp>
          <p:nvSpPr>
            <p:cNvPr id="10" name="Rectangle 9">
              <a:extLst>
                <a:ext uri="{FF2B5EF4-FFF2-40B4-BE49-F238E27FC236}">
                  <a16:creationId xmlns:a16="http://schemas.microsoft.com/office/drawing/2014/main" id="{635BE117-B643-87B0-231B-B7840F9D8583}"/>
                </a:ext>
              </a:extLst>
            </p:cNvPr>
            <p:cNvSpPr/>
            <p:nvPr/>
          </p:nvSpPr>
          <p:spPr>
            <a:xfrm>
              <a:off x="644056" y="6305312"/>
              <a:ext cx="3414946" cy="72"/>
            </a:xfrm>
            <a:prstGeom prst="rect">
              <a:avLst/>
            </a:prstGeom>
            <a:ln>
              <a:solidFill>
                <a:srgbClr val="F8908F"/>
              </a:solidFill>
            </a:ln>
          </p:spPr>
          <p:style>
            <a:lnRef idx="2">
              <a:schemeClr val="accent5">
                <a:hueOff val="-1351709"/>
                <a:satOff val="-3484"/>
                <a:lumOff val="-2353"/>
                <a:alphaOff val="0"/>
              </a:schemeClr>
            </a:lnRef>
            <a:fillRef idx="1">
              <a:schemeClr val="accent5">
                <a:hueOff val="-1351709"/>
                <a:satOff val="-3484"/>
                <a:lumOff val="-2353"/>
                <a:alphaOff val="0"/>
              </a:schemeClr>
            </a:fillRef>
            <a:effectRef idx="0">
              <a:schemeClr val="accent5">
                <a:hueOff val="-1351709"/>
                <a:satOff val="-3484"/>
                <a:lumOff val="-2353"/>
                <a:alphaOff val="0"/>
              </a:schemeClr>
            </a:effectRef>
            <a:fontRef idx="minor">
              <a:schemeClr val="lt1"/>
            </a:fontRef>
          </p:style>
          <p:txBody>
            <a:bodyPr/>
            <a:lstStyle/>
            <a:p>
              <a:endParaRPr lang="en-US"/>
            </a:p>
          </p:txBody>
        </p:sp>
        <p:sp>
          <p:nvSpPr>
            <p:cNvPr id="11" name="Freeform 10">
              <a:extLst>
                <a:ext uri="{FF2B5EF4-FFF2-40B4-BE49-F238E27FC236}">
                  <a16:creationId xmlns:a16="http://schemas.microsoft.com/office/drawing/2014/main" id="{A4BB99CE-3085-9100-75F7-3782A3D8C540}"/>
                </a:ext>
              </a:extLst>
            </p:cNvPr>
            <p:cNvSpPr/>
            <p:nvPr/>
          </p:nvSpPr>
          <p:spPr>
            <a:xfrm>
              <a:off x="4400497" y="2112579"/>
              <a:ext cx="3414946" cy="4192805"/>
            </a:xfrm>
            <a:custGeom>
              <a:avLst/>
              <a:gdLst>
                <a:gd name="connsiteX0" fmla="*/ 0 w 3414946"/>
                <a:gd name="connsiteY0" fmla="*/ 0 h 4192805"/>
                <a:gd name="connsiteX1" fmla="*/ 3414946 w 3414946"/>
                <a:gd name="connsiteY1" fmla="*/ 0 h 4192805"/>
                <a:gd name="connsiteX2" fmla="*/ 3414946 w 3414946"/>
                <a:gd name="connsiteY2" fmla="*/ 4192805 h 4192805"/>
                <a:gd name="connsiteX3" fmla="*/ 0 w 3414946"/>
                <a:gd name="connsiteY3" fmla="*/ 4192805 h 4192805"/>
                <a:gd name="connsiteX4" fmla="*/ 0 w 3414946"/>
                <a:gd name="connsiteY4" fmla="*/ 0 h 4192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4946" h="4192805">
                  <a:moveTo>
                    <a:pt x="0" y="0"/>
                  </a:moveTo>
                  <a:lnTo>
                    <a:pt x="3414946" y="0"/>
                  </a:lnTo>
                  <a:lnTo>
                    <a:pt x="3414946" y="4192805"/>
                  </a:lnTo>
                  <a:lnTo>
                    <a:pt x="0" y="4192805"/>
                  </a:lnTo>
                  <a:lnTo>
                    <a:pt x="0" y="0"/>
                  </a:lnTo>
                  <a:close/>
                </a:path>
              </a:pathLst>
            </a:custGeom>
            <a:solidFill>
              <a:srgbClr val="DFF1F7"/>
            </a:solidFill>
            <a:ln>
              <a:noFill/>
            </a:ln>
          </p:spPr>
          <p:style>
            <a:lnRef idx="2">
              <a:scrgbClr r="0" g="0" b="0"/>
            </a:lnRef>
            <a:fillRef idx="1">
              <a:scrgbClr r="0" g="0" b="0"/>
            </a:fillRef>
            <a:effectRef idx="0">
              <a:schemeClr val="accent5">
                <a:tint val="40000"/>
                <a:alpha val="90000"/>
                <a:hueOff val="-3369881"/>
                <a:satOff val="-11416"/>
                <a:lumOff val="-1464"/>
                <a:alphaOff val="0"/>
              </a:schemeClr>
            </a:effectRef>
            <a:fontRef idx="minor">
              <a:schemeClr val="dk1">
                <a:hueOff val="0"/>
                <a:satOff val="0"/>
                <a:lumOff val="0"/>
                <a:alphaOff val="0"/>
              </a:schemeClr>
            </a:fontRef>
          </p:style>
          <p:txBody>
            <a:bodyPr spcFirstLastPara="0" vert="horz" wrap="square" lIns="266243" tIns="1923465" rIns="266243" bIns="414057" numCol="1" spcCol="1270" anchor="t" anchorCtr="0">
              <a:noAutofit/>
            </a:bodyPr>
            <a:lstStyle/>
            <a:p>
              <a:pPr marL="0" lvl="0" indent="0" algn="l" defTabSz="1155700">
                <a:lnSpc>
                  <a:spcPct val="90000"/>
                </a:lnSpc>
                <a:spcBef>
                  <a:spcPct val="0"/>
                </a:spcBef>
                <a:spcAft>
                  <a:spcPct val="35000"/>
                </a:spcAft>
                <a:buNone/>
              </a:pPr>
              <a:r>
                <a:rPr lang="en-US" sz="2600" b="0" i="0" kern="1200" dirty="0">
                  <a:latin typeface="Calibri Light" panose="020F0302020204030204" pitchFamily="34" charset="0"/>
                  <a:ea typeface="Tahoma" panose="020B0604030504040204" pitchFamily="34" charset="0"/>
                  <a:cs typeface="Calibri Light" panose="020F0302020204030204" pitchFamily="34" charset="0"/>
                </a:rPr>
                <a:t>Review barriers to reducing overuse and impactful change ideas</a:t>
              </a:r>
            </a:p>
          </p:txBody>
        </p:sp>
        <p:sp>
          <p:nvSpPr>
            <p:cNvPr id="12" name="Freeform 11">
              <a:extLst>
                <a:ext uri="{FF2B5EF4-FFF2-40B4-BE49-F238E27FC236}">
                  <a16:creationId xmlns:a16="http://schemas.microsoft.com/office/drawing/2014/main" id="{BDBA1156-104C-12E8-1E79-9D884992C747}"/>
                </a:ext>
              </a:extLst>
            </p:cNvPr>
            <p:cNvSpPr/>
            <p:nvPr/>
          </p:nvSpPr>
          <p:spPr>
            <a:xfrm>
              <a:off x="5479049" y="2531859"/>
              <a:ext cx="1257841" cy="1257841"/>
            </a:xfrm>
            <a:custGeom>
              <a:avLst/>
              <a:gdLst>
                <a:gd name="connsiteX0" fmla="*/ 0 w 1257841"/>
                <a:gd name="connsiteY0" fmla="*/ 628921 h 1257841"/>
                <a:gd name="connsiteX1" fmla="*/ 628921 w 1257841"/>
                <a:gd name="connsiteY1" fmla="*/ 0 h 1257841"/>
                <a:gd name="connsiteX2" fmla="*/ 1257842 w 1257841"/>
                <a:gd name="connsiteY2" fmla="*/ 628921 h 1257841"/>
                <a:gd name="connsiteX3" fmla="*/ 628921 w 1257841"/>
                <a:gd name="connsiteY3" fmla="*/ 1257842 h 1257841"/>
                <a:gd name="connsiteX4" fmla="*/ 0 w 1257841"/>
                <a:gd name="connsiteY4" fmla="*/ 628921 h 1257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841" h="1257841">
                  <a:moveTo>
                    <a:pt x="0" y="628921"/>
                  </a:moveTo>
                  <a:cubicBezTo>
                    <a:pt x="0" y="281578"/>
                    <a:pt x="281578" y="0"/>
                    <a:pt x="628921" y="0"/>
                  </a:cubicBezTo>
                  <a:cubicBezTo>
                    <a:pt x="976264" y="0"/>
                    <a:pt x="1257842" y="281578"/>
                    <a:pt x="1257842" y="628921"/>
                  </a:cubicBezTo>
                  <a:cubicBezTo>
                    <a:pt x="1257842" y="976264"/>
                    <a:pt x="976264" y="1257842"/>
                    <a:pt x="628921" y="1257842"/>
                  </a:cubicBezTo>
                  <a:cubicBezTo>
                    <a:pt x="281578" y="1257842"/>
                    <a:pt x="0" y="976264"/>
                    <a:pt x="0" y="628921"/>
                  </a:cubicBezTo>
                  <a:close/>
                </a:path>
              </a:pathLst>
            </a:custGeom>
            <a:solidFill>
              <a:srgbClr val="327C99"/>
            </a:solidFill>
            <a:ln>
              <a:solidFill>
                <a:srgbClr val="327C99"/>
              </a:solidFill>
            </a:ln>
          </p:spPr>
          <p:style>
            <a:lnRef idx="2">
              <a:scrgbClr r="0" g="0" b="0"/>
            </a:lnRef>
            <a:fillRef idx="1">
              <a:scrgbClr r="0" g="0" b="0"/>
            </a:fillRef>
            <a:effectRef idx="0">
              <a:schemeClr val="accent5">
                <a:hueOff val="-2703417"/>
                <a:satOff val="-6968"/>
                <a:lumOff val="-4706"/>
                <a:alphaOff val="0"/>
              </a:schemeClr>
            </a:effectRef>
            <a:fontRef idx="minor">
              <a:schemeClr val="lt1"/>
            </a:fontRef>
          </p:style>
          <p:txBody>
            <a:bodyPr spcFirstLastPara="0" vert="horz" wrap="square" lIns="282273" tIns="196907" rIns="282273" bIns="196907" numCol="1" spcCol="1270" anchor="ctr" anchorCtr="0">
              <a:noAutofit/>
            </a:bodyPr>
            <a:lstStyle/>
            <a:p>
              <a:pPr marL="0" lvl="0" indent="0" algn="ctr" defTabSz="2133600">
                <a:lnSpc>
                  <a:spcPct val="90000"/>
                </a:lnSpc>
                <a:spcBef>
                  <a:spcPct val="0"/>
                </a:spcBef>
                <a:spcAft>
                  <a:spcPct val="35000"/>
                </a:spcAft>
                <a:buNone/>
              </a:pPr>
              <a:r>
                <a:rPr lang="en-US" sz="4800" kern="1200">
                  <a:latin typeface="Tahoma" panose="020B0604030504040204" pitchFamily="34" charset="0"/>
                  <a:ea typeface="Tahoma" panose="020B0604030504040204" pitchFamily="34" charset="0"/>
                  <a:cs typeface="Tahoma" panose="020B0604030504040204" pitchFamily="34" charset="0"/>
                </a:rPr>
                <a:t>2</a:t>
              </a:r>
              <a:endParaRPr lang="en-US" sz="4800" kern="1200" dirty="0">
                <a:latin typeface="Tahoma" panose="020B0604030504040204" pitchFamily="34" charset="0"/>
                <a:ea typeface="Tahoma" panose="020B0604030504040204" pitchFamily="34" charset="0"/>
                <a:cs typeface="Tahoma" panose="020B0604030504040204" pitchFamily="34" charset="0"/>
              </a:endParaRPr>
            </a:p>
          </p:txBody>
        </p:sp>
        <p:sp>
          <p:nvSpPr>
            <p:cNvPr id="13" name="Rectangle 12">
              <a:extLst>
                <a:ext uri="{FF2B5EF4-FFF2-40B4-BE49-F238E27FC236}">
                  <a16:creationId xmlns:a16="http://schemas.microsoft.com/office/drawing/2014/main" id="{F3AAB280-BB82-17EE-4BFE-DB44A84BB79D}"/>
                </a:ext>
              </a:extLst>
            </p:cNvPr>
            <p:cNvSpPr/>
            <p:nvPr/>
          </p:nvSpPr>
          <p:spPr>
            <a:xfrm>
              <a:off x="4400497" y="6305312"/>
              <a:ext cx="3414946" cy="72"/>
            </a:xfrm>
            <a:prstGeom prst="rect">
              <a:avLst/>
            </a:prstGeom>
            <a:ln>
              <a:solidFill>
                <a:srgbClr val="327C99"/>
              </a:solidFill>
            </a:ln>
          </p:spPr>
          <p:style>
            <a:lnRef idx="2">
              <a:schemeClr val="accent5">
                <a:hueOff val="-4055126"/>
                <a:satOff val="-10451"/>
                <a:lumOff val="-7059"/>
                <a:alphaOff val="0"/>
              </a:schemeClr>
            </a:lnRef>
            <a:fillRef idx="1">
              <a:schemeClr val="accent5">
                <a:hueOff val="-4055126"/>
                <a:satOff val="-10451"/>
                <a:lumOff val="-7059"/>
                <a:alphaOff val="0"/>
              </a:schemeClr>
            </a:fillRef>
            <a:effectRef idx="0">
              <a:schemeClr val="accent5">
                <a:hueOff val="-4055126"/>
                <a:satOff val="-10451"/>
                <a:lumOff val="-7059"/>
                <a:alphaOff val="0"/>
              </a:schemeClr>
            </a:effectRef>
            <a:fontRef idx="minor">
              <a:schemeClr val="lt1"/>
            </a:fontRef>
          </p:style>
          <p:txBody>
            <a:bodyPr/>
            <a:lstStyle/>
            <a:p>
              <a:endParaRPr lang="en-US"/>
            </a:p>
          </p:txBody>
        </p:sp>
        <p:sp>
          <p:nvSpPr>
            <p:cNvPr id="14" name="Freeform 13">
              <a:extLst>
                <a:ext uri="{FF2B5EF4-FFF2-40B4-BE49-F238E27FC236}">
                  <a16:creationId xmlns:a16="http://schemas.microsoft.com/office/drawing/2014/main" id="{41938C89-36EA-B838-A4CE-C83E65B2ADDD}"/>
                </a:ext>
              </a:extLst>
            </p:cNvPr>
            <p:cNvSpPr/>
            <p:nvPr/>
          </p:nvSpPr>
          <p:spPr>
            <a:xfrm>
              <a:off x="8156938" y="2112579"/>
              <a:ext cx="3414946" cy="4192805"/>
            </a:xfrm>
            <a:custGeom>
              <a:avLst/>
              <a:gdLst>
                <a:gd name="connsiteX0" fmla="*/ 0 w 3414946"/>
                <a:gd name="connsiteY0" fmla="*/ 0 h 4192805"/>
                <a:gd name="connsiteX1" fmla="*/ 3414946 w 3414946"/>
                <a:gd name="connsiteY1" fmla="*/ 0 h 4192805"/>
                <a:gd name="connsiteX2" fmla="*/ 3414946 w 3414946"/>
                <a:gd name="connsiteY2" fmla="*/ 4192805 h 4192805"/>
                <a:gd name="connsiteX3" fmla="*/ 0 w 3414946"/>
                <a:gd name="connsiteY3" fmla="*/ 4192805 h 4192805"/>
                <a:gd name="connsiteX4" fmla="*/ 0 w 3414946"/>
                <a:gd name="connsiteY4" fmla="*/ 0 h 4192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4946" h="4192805">
                  <a:moveTo>
                    <a:pt x="0" y="0"/>
                  </a:moveTo>
                  <a:lnTo>
                    <a:pt x="3414946" y="0"/>
                  </a:lnTo>
                  <a:lnTo>
                    <a:pt x="3414946" y="4192805"/>
                  </a:lnTo>
                  <a:lnTo>
                    <a:pt x="0" y="4192805"/>
                  </a:lnTo>
                  <a:lnTo>
                    <a:pt x="0" y="0"/>
                  </a:lnTo>
                  <a:close/>
                </a:path>
              </a:pathLst>
            </a:custGeom>
            <a:solidFill>
              <a:srgbClr val="E5F9F3">
                <a:alpha val="90000"/>
              </a:srgbClr>
            </a:solidFill>
            <a:ln>
              <a:solidFill>
                <a:srgbClr val="E5F9F3"/>
              </a:solidFill>
            </a:ln>
          </p:spPr>
          <p:style>
            <a:lnRef idx="2">
              <a:scrgbClr r="0" g="0" b="0"/>
            </a:lnRef>
            <a:fillRef idx="1">
              <a:scrgbClr r="0" g="0" b="0"/>
            </a:fillRef>
            <a:effectRef idx="0">
              <a:schemeClr val="accent5">
                <a:tint val="40000"/>
                <a:alpha val="90000"/>
                <a:hueOff val="-6739762"/>
                <a:satOff val="-22832"/>
                <a:lumOff val="-2928"/>
                <a:alphaOff val="0"/>
              </a:schemeClr>
            </a:effectRef>
            <a:fontRef idx="minor">
              <a:schemeClr val="dk1">
                <a:hueOff val="0"/>
                <a:satOff val="0"/>
                <a:lumOff val="0"/>
                <a:alphaOff val="0"/>
              </a:schemeClr>
            </a:fontRef>
          </p:style>
          <p:txBody>
            <a:bodyPr spcFirstLastPara="0" vert="horz" wrap="square" lIns="266243" tIns="1923465" rIns="266243" bIns="414057" numCol="1" spcCol="1270" anchor="t" anchorCtr="0">
              <a:noAutofit/>
            </a:bodyPr>
            <a:lstStyle/>
            <a:p>
              <a:pPr marL="0" lvl="0" indent="0" algn="l" defTabSz="1155700">
                <a:lnSpc>
                  <a:spcPct val="90000"/>
                </a:lnSpc>
                <a:spcBef>
                  <a:spcPct val="0"/>
                </a:spcBef>
                <a:spcAft>
                  <a:spcPct val="35000"/>
                </a:spcAft>
                <a:buNone/>
              </a:pPr>
              <a:r>
                <a:rPr lang="en-US" sz="2600" b="0" i="0" kern="1200" dirty="0">
                  <a:latin typeface="Calibri Light" panose="020F0302020204030204" pitchFamily="34" charset="0"/>
                  <a:ea typeface="Tahoma" panose="020B0604030504040204" pitchFamily="34" charset="0"/>
                  <a:cs typeface="Calibri Light" panose="020F0302020204030204" pitchFamily="34" charset="0"/>
                </a:rPr>
                <a:t>Introduce National Choosing Wisely Bronchiolitis Toolkit to empower clinicians and families </a:t>
              </a:r>
            </a:p>
          </p:txBody>
        </p:sp>
        <p:sp>
          <p:nvSpPr>
            <p:cNvPr id="15" name="Freeform 14">
              <a:extLst>
                <a:ext uri="{FF2B5EF4-FFF2-40B4-BE49-F238E27FC236}">
                  <a16:creationId xmlns:a16="http://schemas.microsoft.com/office/drawing/2014/main" id="{72DF1BC8-DAD5-B1B9-0F79-44BF1DD9D365}"/>
                </a:ext>
              </a:extLst>
            </p:cNvPr>
            <p:cNvSpPr/>
            <p:nvPr/>
          </p:nvSpPr>
          <p:spPr>
            <a:xfrm>
              <a:off x="9235490" y="2531859"/>
              <a:ext cx="1257841" cy="1257841"/>
            </a:xfrm>
            <a:custGeom>
              <a:avLst/>
              <a:gdLst>
                <a:gd name="connsiteX0" fmla="*/ 0 w 1257841"/>
                <a:gd name="connsiteY0" fmla="*/ 628921 h 1257841"/>
                <a:gd name="connsiteX1" fmla="*/ 628921 w 1257841"/>
                <a:gd name="connsiteY1" fmla="*/ 0 h 1257841"/>
                <a:gd name="connsiteX2" fmla="*/ 1257842 w 1257841"/>
                <a:gd name="connsiteY2" fmla="*/ 628921 h 1257841"/>
                <a:gd name="connsiteX3" fmla="*/ 628921 w 1257841"/>
                <a:gd name="connsiteY3" fmla="*/ 1257842 h 1257841"/>
                <a:gd name="connsiteX4" fmla="*/ 0 w 1257841"/>
                <a:gd name="connsiteY4" fmla="*/ 628921 h 1257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841" h="1257841">
                  <a:moveTo>
                    <a:pt x="0" y="628921"/>
                  </a:moveTo>
                  <a:cubicBezTo>
                    <a:pt x="0" y="281578"/>
                    <a:pt x="281578" y="0"/>
                    <a:pt x="628921" y="0"/>
                  </a:cubicBezTo>
                  <a:cubicBezTo>
                    <a:pt x="976264" y="0"/>
                    <a:pt x="1257842" y="281578"/>
                    <a:pt x="1257842" y="628921"/>
                  </a:cubicBezTo>
                  <a:cubicBezTo>
                    <a:pt x="1257842" y="976264"/>
                    <a:pt x="976264" y="1257842"/>
                    <a:pt x="628921" y="1257842"/>
                  </a:cubicBezTo>
                  <a:cubicBezTo>
                    <a:pt x="281578" y="1257842"/>
                    <a:pt x="0" y="976264"/>
                    <a:pt x="0" y="628921"/>
                  </a:cubicBezTo>
                  <a:close/>
                </a:path>
              </a:pathLst>
            </a:custGeom>
            <a:solidFill>
              <a:srgbClr val="9CE1CC"/>
            </a:solidFill>
            <a:ln>
              <a:solidFill>
                <a:srgbClr val="9CE1CC"/>
              </a:solidFill>
            </a:ln>
          </p:spPr>
          <p:style>
            <a:lnRef idx="2">
              <a:scrgbClr r="0" g="0" b="0"/>
            </a:lnRef>
            <a:fillRef idx="1">
              <a:scrgbClr r="0" g="0" b="0"/>
            </a:fillRef>
            <a:effectRef idx="0">
              <a:schemeClr val="accent5">
                <a:hueOff val="-5406834"/>
                <a:satOff val="-13935"/>
                <a:lumOff val="-9412"/>
                <a:alphaOff val="0"/>
              </a:schemeClr>
            </a:effectRef>
            <a:fontRef idx="minor">
              <a:schemeClr val="lt1"/>
            </a:fontRef>
          </p:style>
          <p:txBody>
            <a:bodyPr spcFirstLastPara="0" vert="horz" wrap="square" lIns="282273" tIns="196907" rIns="282273" bIns="196907" numCol="1" spcCol="1270" anchor="ctr" anchorCtr="0">
              <a:noAutofit/>
            </a:bodyPr>
            <a:lstStyle/>
            <a:p>
              <a:pPr marL="0" lvl="0" indent="0" algn="ctr" defTabSz="2133600">
                <a:lnSpc>
                  <a:spcPct val="90000"/>
                </a:lnSpc>
                <a:spcBef>
                  <a:spcPct val="0"/>
                </a:spcBef>
                <a:spcAft>
                  <a:spcPct val="35000"/>
                </a:spcAft>
                <a:buNone/>
              </a:pPr>
              <a:r>
                <a:rPr lang="en-US" sz="4800" kern="1200" dirty="0">
                  <a:latin typeface="Tahoma" panose="020B0604030504040204" pitchFamily="34" charset="0"/>
                  <a:ea typeface="Tahoma" panose="020B0604030504040204" pitchFamily="34" charset="0"/>
                  <a:cs typeface="Tahoma" panose="020B0604030504040204" pitchFamily="34" charset="0"/>
                </a:rPr>
                <a:t>3</a:t>
              </a:r>
            </a:p>
          </p:txBody>
        </p:sp>
        <p:sp>
          <p:nvSpPr>
            <p:cNvPr id="16" name="Rectangle 15">
              <a:extLst>
                <a:ext uri="{FF2B5EF4-FFF2-40B4-BE49-F238E27FC236}">
                  <a16:creationId xmlns:a16="http://schemas.microsoft.com/office/drawing/2014/main" id="{55BED6BB-AF89-73EA-B7DE-863FB50A89E3}"/>
                </a:ext>
              </a:extLst>
            </p:cNvPr>
            <p:cNvSpPr/>
            <p:nvPr/>
          </p:nvSpPr>
          <p:spPr>
            <a:xfrm>
              <a:off x="8156938" y="6305312"/>
              <a:ext cx="3414946" cy="72"/>
            </a:xfrm>
            <a:prstGeom prst="rect">
              <a:avLst/>
            </a:prstGeom>
            <a:ln>
              <a:solidFill>
                <a:srgbClr val="9CE1CC"/>
              </a:solidFill>
            </a:ln>
          </p:spPr>
          <p:style>
            <a:lnRef idx="2">
              <a:schemeClr val="accent5">
                <a:hueOff val="-6758543"/>
                <a:satOff val="-17419"/>
                <a:lumOff val="-11765"/>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a:lstStyle/>
            <a:p>
              <a:endParaRPr lang="en-US"/>
            </a:p>
          </p:txBody>
        </p:sp>
      </p:grpSp>
    </p:spTree>
    <p:extLst>
      <p:ext uri="{BB962C8B-B14F-4D97-AF65-F5344CB8AC3E}">
        <p14:creationId xmlns:p14="http://schemas.microsoft.com/office/powerpoint/2010/main" val="3584640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AFE736-18A9-C1EF-2DEA-24FBDE6C7507}"/>
              </a:ext>
            </a:extLst>
          </p:cNvPr>
          <p:cNvSpPr/>
          <p:nvPr/>
        </p:nvSpPr>
        <p:spPr>
          <a:xfrm rot="10800000">
            <a:off x="0" y="-1"/>
            <a:ext cx="12192000" cy="1691083"/>
          </a:xfrm>
          <a:prstGeom prst="rect">
            <a:avLst/>
          </a:prstGeom>
          <a:solidFill>
            <a:srgbClr val="D1EB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2BB370DA-8D1B-DEC9-1600-897737553CC1}"/>
              </a:ext>
            </a:extLst>
          </p:cNvPr>
          <p:cNvSpPr>
            <a:spLocks noGrp="1"/>
          </p:cNvSpPr>
          <p:nvPr>
            <p:ph type="title"/>
          </p:nvPr>
        </p:nvSpPr>
        <p:spPr>
          <a:xfrm>
            <a:off x="195105" y="345650"/>
            <a:ext cx="10515600" cy="1325563"/>
          </a:xfrm>
        </p:spPr>
        <p:txBody>
          <a:bodyPr/>
          <a:lstStyle/>
          <a:p>
            <a:r>
              <a:rPr lang="en-US" dirty="0"/>
              <a:t>Recommendations </a:t>
            </a:r>
          </a:p>
        </p:txBody>
      </p:sp>
      <p:cxnSp>
        <p:nvCxnSpPr>
          <p:cNvPr id="18" name="Straight Connector 17">
            <a:extLst>
              <a:ext uri="{FF2B5EF4-FFF2-40B4-BE49-F238E27FC236}">
                <a16:creationId xmlns:a16="http://schemas.microsoft.com/office/drawing/2014/main" id="{ACE2C24E-F804-4E83-D992-5172C2AEE85A}"/>
              </a:ext>
            </a:extLst>
          </p:cNvPr>
          <p:cNvCxnSpPr>
            <a:cxnSpLocks/>
          </p:cNvCxnSpPr>
          <p:nvPr/>
        </p:nvCxnSpPr>
        <p:spPr>
          <a:xfrm>
            <a:off x="325844" y="655621"/>
            <a:ext cx="5969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A white text on a white background&#10;&#10;Description automatically generated">
            <a:extLst>
              <a:ext uri="{FF2B5EF4-FFF2-40B4-BE49-F238E27FC236}">
                <a16:creationId xmlns:a16="http://schemas.microsoft.com/office/drawing/2014/main" id="{99F67277-E320-354A-090D-AD48A327E2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679" b="67629"/>
          <a:stretch/>
        </p:blipFill>
        <p:spPr>
          <a:xfrm>
            <a:off x="346361" y="1863921"/>
            <a:ext cx="8911940" cy="959409"/>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4" name="Picture 3" descr="A close-up of a medical information&#10;&#10;Description automatically generated">
            <a:extLst>
              <a:ext uri="{FF2B5EF4-FFF2-40B4-BE49-F238E27FC236}">
                <a16:creationId xmlns:a16="http://schemas.microsoft.com/office/drawing/2014/main" id="{03F3EF7B-CD66-2D2A-CF80-266A313868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679" b="46876"/>
          <a:stretch/>
        </p:blipFill>
        <p:spPr>
          <a:xfrm>
            <a:off x="346354" y="4199391"/>
            <a:ext cx="8911941" cy="1213169"/>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5" name="Picture 4" descr="A screenshot of a test&#10;&#10;Description automatically generated">
            <a:extLst>
              <a:ext uri="{FF2B5EF4-FFF2-40B4-BE49-F238E27FC236}">
                <a16:creationId xmlns:a16="http://schemas.microsoft.com/office/drawing/2014/main" id="{A71CB494-2E7F-450F-F0A7-4E682E3EEA1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63214"/>
          <a:stretch/>
        </p:blipFill>
        <p:spPr>
          <a:xfrm>
            <a:off x="325844" y="3039926"/>
            <a:ext cx="8932456" cy="988867"/>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6" name="Picture 5" descr="A screenshot of a medical prescription&#10;&#10;Description automatically generated">
            <a:extLst>
              <a:ext uri="{FF2B5EF4-FFF2-40B4-BE49-F238E27FC236}">
                <a16:creationId xmlns:a16="http://schemas.microsoft.com/office/drawing/2014/main" id="{7006045C-BDC1-9C40-790B-2DCFA8C11E4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60328"/>
          <a:stretch/>
        </p:blipFill>
        <p:spPr>
          <a:xfrm>
            <a:off x="325844" y="5616505"/>
            <a:ext cx="8932456" cy="988867"/>
          </a:xfrm>
          <a:prstGeom prst="rect">
            <a:avLst/>
          </a:prstGeom>
          <a:ln>
            <a:solidFill>
              <a:schemeClr val="bg1">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09564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F08A120-1270-98C6-9592-CD190A6C6531}"/>
              </a:ext>
            </a:extLst>
          </p:cNvPr>
          <p:cNvSpPr>
            <a:spLocks noGrp="1"/>
          </p:cNvSpPr>
          <p:nvPr>
            <p:ph type="title"/>
          </p:nvPr>
        </p:nvSpPr>
        <p:spPr>
          <a:xfrm>
            <a:off x="749044" y="1399455"/>
            <a:ext cx="2789254" cy="1325563"/>
          </a:xfrm>
        </p:spPr>
        <p:txBody>
          <a:bodyPr>
            <a:noAutofit/>
          </a:bodyPr>
          <a:lstStyle/>
          <a:p>
            <a:r>
              <a:rPr lang="en-US" sz="2800" dirty="0"/>
              <a:t>Bronchiolitis: </a:t>
            </a:r>
            <a:br>
              <a:rPr lang="en-US" sz="2800" dirty="0"/>
            </a:br>
            <a:r>
              <a:rPr lang="en-US" sz="2000" b="0" dirty="0"/>
              <a:t>INITIAL ASSESSMENT </a:t>
            </a:r>
            <a:br>
              <a:rPr lang="en-US" sz="2000" b="0" dirty="0"/>
            </a:br>
            <a:r>
              <a:rPr lang="en-US" sz="2000" b="0" dirty="0"/>
              <a:t>AND MANAGEMENT</a:t>
            </a:r>
            <a:endParaRPr lang="en-US" sz="2800" b="0" dirty="0"/>
          </a:p>
        </p:txBody>
      </p:sp>
      <p:cxnSp>
        <p:nvCxnSpPr>
          <p:cNvPr id="10" name="Straight Connector 9">
            <a:extLst>
              <a:ext uri="{FF2B5EF4-FFF2-40B4-BE49-F238E27FC236}">
                <a16:creationId xmlns:a16="http://schemas.microsoft.com/office/drawing/2014/main" id="{ED841602-8EA2-0BC9-EE51-1BC655530B9C}"/>
              </a:ext>
            </a:extLst>
          </p:cNvPr>
          <p:cNvCxnSpPr>
            <a:cxnSpLocks/>
          </p:cNvCxnSpPr>
          <p:nvPr/>
        </p:nvCxnSpPr>
        <p:spPr>
          <a:xfrm>
            <a:off x="839115" y="1504772"/>
            <a:ext cx="596900" cy="0"/>
          </a:xfrm>
          <a:prstGeom prst="line">
            <a:avLst/>
          </a:prstGeom>
          <a:ln w="57150">
            <a:solidFill>
              <a:srgbClr val="9CE1CC"/>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5E493AA-7AFB-163B-CFF7-211C1D5A460C}"/>
              </a:ext>
            </a:extLst>
          </p:cNvPr>
          <p:cNvSpPr txBox="1"/>
          <p:nvPr/>
        </p:nvSpPr>
        <p:spPr>
          <a:xfrm>
            <a:off x="749043" y="2907079"/>
            <a:ext cx="3565245" cy="2862322"/>
          </a:xfrm>
          <a:prstGeom prst="rect">
            <a:avLst/>
          </a:prstGeom>
          <a:noFill/>
        </p:spPr>
        <p:txBody>
          <a:bodyPr wrap="square" rtlCol="0">
            <a:spAutoFit/>
          </a:bodyPr>
          <a:lstStyle/>
          <a:p>
            <a:r>
              <a:rPr lang="en-US" dirty="0">
                <a:latin typeface="+mj-lt"/>
              </a:rPr>
              <a:t>Bronchiolitis is a clinical diagnosis. Tests </a:t>
            </a:r>
            <a:r>
              <a:rPr lang="en-US" b="1" dirty="0">
                <a:latin typeface="Tahoma" panose="020B0604030504040204" pitchFamily="34" charset="0"/>
                <a:ea typeface="Tahoma" panose="020B0604030504040204" pitchFamily="34" charset="0"/>
                <a:cs typeface="Tahoma" panose="020B0604030504040204" pitchFamily="34" charset="0"/>
              </a:rPr>
              <a:t>DO NOT </a:t>
            </a:r>
            <a:r>
              <a:rPr lang="en-US" dirty="0">
                <a:latin typeface="+mj-lt"/>
              </a:rPr>
              <a:t>help make the diagnosis. </a:t>
            </a:r>
          </a:p>
          <a:p>
            <a:br>
              <a:rPr lang="en-US" dirty="0">
                <a:latin typeface="+mj-lt"/>
              </a:rPr>
            </a:br>
            <a:r>
              <a:rPr lang="en-US" dirty="0">
                <a:latin typeface="+mj-lt"/>
              </a:rPr>
              <a:t>Consider in infants with upper respiratory illness prodrome (cough, rhinorrhea); wheezing and/or crepitations and increased work of breathing (grunting, nasal flaring, retractions) or respiratory rate.</a:t>
            </a:r>
          </a:p>
        </p:txBody>
      </p:sp>
      <p:pic>
        <p:nvPicPr>
          <p:cNvPr id="3" name="Picture 2" descr="A chart with text on it&#10;&#10;Description automatically generated">
            <a:extLst>
              <a:ext uri="{FF2B5EF4-FFF2-40B4-BE49-F238E27FC236}">
                <a16:creationId xmlns:a16="http://schemas.microsoft.com/office/drawing/2014/main" id="{1B887C19-A18A-876C-50A1-CE959BF6AFB9}"/>
              </a:ext>
            </a:extLst>
          </p:cNvPr>
          <p:cNvPicPr>
            <a:picLocks noChangeAspect="1"/>
          </p:cNvPicPr>
          <p:nvPr/>
        </p:nvPicPr>
        <p:blipFill>
          <a:blip r:embed="rId3"/>
          <a:stretch>
            <a:fillRect/>
          </a:stretch>
        </p:blipFill>
        <p:spPr>
          <a:xfrm>
            <a:off x="6279475" y="140055"/>
            <a:ext cx="5436350" cy="6577890"/>
          </a:xfrm>
          <a:prstGeom prst="rect">
            <a:avLst/>
          </a:prstGeom>
        </p:spPr>
      </p:pic>
      <p:pic>
        <p:nvPicPr>
          <p:cNvPr id="2" name="Picture 1" descr="A chart with text on it&#10;&#10;Description automatically generated">
            <a:extLst>
              <a:ext uri="{FF2B5EF4-FFF2-40B4-BE49-F238E27FC236}">
                <a16:creationId xmlns:a16="http://schemas.microsoft.com/office/drawing/2014/main" id="{EDFF50D1-DAA4-9D95-BBF7-05B0832FA9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73913"/>
          <a:stretch/>
        </p:blipFill>
        <p:spPr>
          <a:xfrm>
            <a:off x="4953450" y="175256"/>
            <a:ext cx="6795034" cy="2144822"/>
          </a:xfrm>
          <a:prstGeom prst="rect">
            <a:avLst/>
          </a:prstGeom>
        </p:spPr>
      </p:pic>
      <p:pic>
        <p:nvPicPr>
          <p:cNvPr id="5" name="Picture 4" descr="A chart with text on it&#10;&#10;Description automatically generated">
            <a:extLst>
              <a:ext uri="{FF2B5EF4-FFF2-40B4-BE49-F238E27FC236}">
                <a16:creationId xmlns:a16="http://schemas.microsoft.com/office/drawing/2014/main" id="{FA824F67-15BA-8A7B-49BE-24F8FEEFC3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51" t="46515" r="-451" b="29761"/>
          <a:stretch/>
        </p:blipFill>
        <p:spPr>
          <a:xfrm>
            <a:off x="4986781" y="3959823"/>
            <a:ext cx="6795034" cy="1950593"/>
          </a:xfrm>
          <a:prstGeom prst="rect">
            <a:avLst/>
          </a:prstGeom>
        </p:spPr>
      </p:pic>
      <p:pic>
        <p:nvPicPr>
          <p:cNvPr id="4" name="Picture 3" descr="A chart with text on it&#10;&#10;Description automatically generated">
            <a:extLst>
              <a:ext uri="{FF2B5EF4-FFF2-40B4-BE49-F238E27FC236}">
                <a16:creationId xmlns:a16="http://schemas.microsoft.com/office/drawing/2014/main" id="{31DB6C97-1841-B766-540B-11D7115810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6336" b="53409"/>
          <a:stretch/>
        </p:blipFill>
        <p:spPr>
          <a:xfrm>
            <a:off x="4953450" y="2319488"/>
            <a:ext cx="6795034" cy="1665381"/>
          </a:xfrm>
          <a:prstGeom prst="rect">
            <a:avLst/>
          </a:prstGeom>
        </p:spPr>
      </p:pic>
    </p:spTree>
    <p:extLst>
      <p:ext uri="{BB962C8B-B14F-4D97-AF65-F5344CB8AC3E}">
        <p14:creationId xmlns:p14="http://schemas.microsoft.com/office/powerpoint/2010/main" val="268150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B6BA159-E3B7-B975-BEAC-B0557E4974A1}"/>
              </a:ext>
            </a:extLst>
          </p:cNvPr>
          <p:cNvSpPr/>
          <p:nvPr/>
        </p:nvSpPr>
        <p:spPr>
          <a:xfrm>
            <a:off x="8510226" y="3560483"/>
            <a:ext cx="3325277" cy="2733152"/>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E881D939-CE48-D419-1F2B-A1DECD727FB5}"/>
              </a:ext>
            </a:extLst>
          </p:cNvPr>
          <p:cNvSpPr txBox="1">
            <a:spLocks/>
          </p:cNvSpPr>
          <p:nvPr/>
        </p:nvSpPr>
        <p:spPr>
          <a:xfrm>
            <a:off x="486146" y="2931763"/>
            <a:ext cx="3894936"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sz="4400" dirty="0"/>
              <a:t>Resources </a:t>
            </a:r>
            <a:br>
              <a:rPr lang="en-US" sz="4400" dirty="0"/>
            </a:br>
            <a:r>
              <a:rPr lang="en-US" sz="4400" dirty="0"/>
              <a:t>For Providers</a:t>
            </a:r>
            <a:endParaRPr lang="en-US" dirty="0"/>
          </a:p>
        </p:txBody>
      </p:sp>
      <p:cxnSp>
        <p:nvCxnSpPr>
          <p:cNvPr id="5" name="Straight Connector 4">
            <a:extLst>
              <a:ext uri="{FF2B5EF4-FFF2-40B4-BE49-F238E27FC236}">
                <a16:creationId xmlns:a16="http://schemas.microsoft.com/office/drawing/2014/main" id="{63B54265-A034-52E5-BCAC-589BF5C9062D}"/>
              </a:ext>
            </a:extLst>
          </p:cNvPr>
          <p:cNvCxnSpPr>
            <a:cxnSpLocks/>
          </p:cNvCxnSpPr>
          <p:nvPr/>
        </p:nvCxnSpPr>
        <p:spPr>
          <a:xfrm>
            <a:off x="586265" y="2946645"/>
            <a:ext cx="596900" cy="0"/>
          </a:xfrm>
          <a:prstGeom prst="line">
            <a:avLst/>
          </a:prstGeom>
          <a:ln w="57150">
            <a:solidFill>
              <a:srgbClr val="9CE1CC"/>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D61A4C4-2550-25C3-4394-544556C5987C}"/>
              </a:ext>
            </a:extLst>
          </p:cNvPr>
          <p:cNvSpPr/>
          <p:nvPr/>
        </p:nvSpPr>
        <p:spPr>
          <a:xfrm>
            <a:off x="4848330" y="447229"/>
            <a:ext cx="3325277" cy="2733152"/>
          </a:xfrm>
          <a:prstGeom prst="rect">
            <a:avLst/>
          </a:prstGeom>
          <a:solidFill>
            <a:srgbClr val="E6F9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nk box of tissues with bears on it and a thermometer&#10;&#10;Description automatically generated">
            <a:extLst>
              <a:ext uri="{FF2B5EF4-FFF2-40B4-BE49-F238E27FC236}">
                <a16:creationId xmlns:a16="http://schemas.microsoft.com/office/drawing/2014/main" id="{487E887A-F782-6573-69C2-9ACA2CE764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01608" y="561947"/>
            <a:ext cx="1834845" cy="1605489"/>
          </a:xfrm>
          <a:prstGeom prst="rect">
            <a:avLst/>
          </a:prstGeom>
        </p:spPr>
      </p:pic>
      <p:pic>
        <p:nvPicPr>
          <p:cNvPr id="14" name="Picture 13">
            <a:extLst>
              <a:ext uri="{FF2B5EF4-FFF2-40B4-BE49-F238E27FC236}">
                <a16:creationId xmlns:a16="http://schemas.microsoft.com/office/drawing/2014/main" id="{615B0BFA-C22C-0609-2882-1C83455E86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27824" y="1458695"/>
            <a:ext cx="1273784" cy="740590"/>
          </a:xfrm>
          <a:prstGeom prst="rect">
            <a:avLst/>
          </a:prstGeom>
        </p:spPr>
      </p:pic>
      <p:sp>
        <p:nvSpPr>
          <p:cNvPr id="15" name="Rectangle 14">
            <a:extLst>
              <a:ext uri="{FF2B5EF4-FFF2-40B4-BE49-F238E27FC236}">
                <a16:creationId xmlns:a16="http://schemas.microsoft.com/office/drawing/2014/main" id="{704FA224-702F-64AB-E951-83B64B81B40B}"/>
              </a:ext>
            </a:extLst>
          </p:cNvPr>
          <p:cNvSpPr/>
          <p:nvPr/>
        </p:nvSpPr>
        <p:spPr>
          <a:xfrm>
            <a:off x="4848330" y="2370262"/>
            <a:ext cx="3325277" cy="810120"/>
          </a:xfrm>
          <a:prstGeom prst="rect">
            <a:avLst/>
          </a:prstGeom>
          <a:solidFill>
            <a:srgbClr val="5AB6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Choosing Wisely </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Canada’s Toolkit</a:t>
            </a:r>
          </a:p>
        </p:txBody>
      </p:sp>
      <p:sp>
        <p:nvSpPr>
          <p:cNvPr id="16" name="Rectangle 15">
            <a:extLst>
              <a:ext uri="{FF2B5EF4-FFF2-40B4-BE49-F238E27FC236}">
                <a16:creationId xmlns:a16="http://schemas.microsoft.com/office/drawing/2014/main" id="{75260988-14F7-7B5D-D8D2-0CD81B12E8B5}"/>
              </a:ext>
            </a:extLst>
          </p:cNvPr>
          <p:cNvSpPr/>
          <p:nvPr/>
        </p:nvSpPr>
        <p:spPr>
          <a:xfrm>
            <a:off x="8513494" y="447229"/>
            <a:ext cx="3325277" cy="2733152"/>
          </a:xfrm>
          <a:prstGeom prst="rect">
            <a:avLst/>
          </a:prstGeom>
          <a:solidFill>
            <a:srgbClr val="E6F9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A screenshot of a medical information&#10;&#10;Description automatically generated">
            <a:extLst>
              <a:ext uri="{FF2B5EF4-FFF2-40B4-BE49-F238E27FC236}">
                <a16:creationId xmlns:a16="http://schemas.microsoft.com/office/drawing/2014/main" id="{1D495C93-A6C1-9A0A-8545-9F946CCF59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10226" y="385411"/>
            <a:ext cx="3325277" cy="2365277"/>
          </a:xfrm>
          <a:prstGeom prst="rect">
            <a:avLst/>
          </a:prstGeom>
          <a:ln>
            <a:solidFill>
              <a:schemeClr val="bg1">
                <a:lumMod val="85000"/>
              </a:schemeClr>
            </a:solidFill>
          </a:ln>
        </p:spPr>
      </p:pic>
      <p:sp>
        <p:nvSpPr>
          <p:cNvPr id="17" name="Rectangle 16">
            <a:extLst>
              <a:ext uri="{FF2B5EF4-FFF2-40B4-BE49-F238E27FC236}">
                <a16:creationId xmlns:a16="http://schemas.microsoft.com/office/drawing/2014/main" id="{75B5130C-96B6-E3BA-92BC-C017D8859CAE}"/>
              </a:ext>
            </a:extLst>
          </p:cNvPr>
          <p:cNvSpPr/>
          <p:nvPr/>
        </p:nvSpPr>
        <p:spPr>
          <a:xfrm>
            <a:off x="8513494" y="2370262"/>
            <a:ext cx="3325277" cy="810120"/>
          </a:xfrm>
          <a:prstGeom prst="rect">
            <a:avLst/>
          </a:prstGeom>
          <a:solidFill>
            <a:srgbClr val="5AB6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TREKK </a:t>
            </a:r>
            <a:b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1400"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1400" dirty="0">
                <a:solidFill>
                  <a:schemeClr val="bg1"/>
                </a:solidFill>
              </a:rPr>
              <a:t>Bottom Line Recommendations </a:t>
            </a:r>
            <a:br>
              <a:rPr lang="en-US" sz="1400" dirty="0">
                <a:solidFill>
                  <a:schemeClr val="bg1"/>
                </a:solidFill>
              </a:rPr>
            </a:br>
            <a:r>
              <a:rPr lang="en-US" sz="1400" dirty="0">
                <a:solidFill>
                  <a:schemeClr val="bg1"/>
                </a:solidFill>
              </a:rPr>
              <a:t>&amp; Evidence Repository) </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
        <p:nvSpPr>
          <p:cNvPr id="21" name="Rectangle 20">
            <a:extLst>
              <a:ext uri="{FF2B5EF4-FFF2-40B4-BE49-F238E27FC236}">
                <a16:creationId xmlns:a16="http://schemas.microsoft.com/office/drawing/2014/main" id="{A0FEA179-CE52-C371-C49F-EBC2EF5AE04C}"/>
              </a:ext>
            </a:extLst>
          </p:cNvPr>
          <p:cNvSpPr/>
          <p:nvPr/>
        </p:nvSpPr>
        <p:spPr>
          <a:xfrm>
            <a:off x="4848329" y="3560483"/>
            <a:ext cx="3325277" cy="2733152"/>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48FFF6D1-F643-65CF-3DDB-8C243F831819}"/>
              </a:ext>
            </a:extLst>
          </p:cNvPr>
          <p:cNvSpPr/>
          <p:nvPr/>
        </p:nvSpPr>
        <p:spPr>
          <a:xfrm>
            <a:off x="4848329" y="5483516"/>
            <a:ext cx="3325277" cy="810120"/>
          </a:xfrm>
          <a:prstGeom prst="rect">
            <a:avLst/>
          </a:prstGeom>
          <a:solidFill>
            <a:srgbClr val="5AB6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Pedagogy (Online education from CPS) </a:t>
            </a:r>
          </a:p>
        </p:txBody>
      </p:sp>
      <p:sp>
        <p:nvSpPr>
          <p:cNvPr id="24" name="Rectangle 23">
            <a:extLst>
              <a:ext uri="{FF2B5EF4-FFF2-40B4-BE49-F238E27FC236}">
                <a16:creationId xmlns:a16="http://schemas.microsoft.com/office/drawing/2014/main" id="{7E61E9A6-E952-49D4-FAAB-34085F54ED34}"/>
              </a:ext>
            </a:extLst>
          </p:cNvPr>
          <p:cNvSpPr/>
          <p:nvPr/>
        </p:nvSpPr>
        <p:spPr>
          <a:xfrm>
            <a:off x="8513493" y="5483516"/>
            <a:ext cx="3325277" cy="810120"/>
          </a:xfrm>
          <a:prstGeom prst="rect">
            <a:avLst/>
          </a:prstGeom>
          <a:solidFill>
            <a:srgbClr val="5AB6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b="1" dirty="0">
                <a:latin typeface="Tahoma" panose="020B0604030504040204" pitchFamily="34" charset="0"/>
                <a:ea typeface="Tahoma" panose="020B0604030504040204" pitchFamily="34" charset="0"/>
                <a:cs typeface="Tahoma" panose="020B0604030504040204" pitchFamily="34" charset="0"/>
              </a:rPr>
              <a:t>Guidelines: CPS &amp; AAP</a:t>
            </a:r>
          </a:p>
        </p:txBody>
      </p:sp>
      <p:pic>
        <p:nvPicPr>
          <p:cNvPr id="25" name="Picture 24">
            <a:extLst>
              <a:ext uri="{FF2B5EF4-FFF2-40B4-BE49-F238E27FC236}">
                <a16:creationId xmlns:a16="http://schemas.microsoft.com/office/drawing/2014/main" id="{A530CA76-2A5F-63EA-1B06-0687317890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23693" y="3748491"/>
            <a:ext cx="3239684" cy="1650814"/>
          </a:xfrm>
          <a:prstGeom prst="rect">
            <a:avLst/>
          </a:prstGeom>
        </p:spPr>
      </p:pic>
      <p:pic>
        <p:nvPicPr>
          <p:cNvPr id="28" name="Picture 27" descr="A close up of a logo&#10;&#10;Description automatically generated">
            <a:extLst>
              <a:ext uri="{FF2B5EF4-FFF2-40B4-BE49-F238E27FC236}">
                <a16:creationId xmlns:a16="http://schemas.microsoft.com/office/drawing/2014/main" id="{69DCA035-B169-8437-8568-080B86FC370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40853" y="4749788"/>
            <a:ext cx="3090597" cy="481713"/>
          </a:xfrm>
          <a:prstGeom prst="rect">
            <a:avLst/>
          </a:prstGeom>
        </p:spPr>
      </p:pic>
      <p:pic>
        <p:nvPicPr>
          <p:cNvPr id="31" name="Picture 30" descr="A blue and black logo&#10;&#10;Description automatically generated">
            <a:extLst>
              <a:ext uri="{FF2B5EF4-FFF2-40B4-BE49-F238E27FC236}">
                <a16:creationId xmlns:a16="http://schemas.microsoft.com/office/drawing/2014/main" id="{61B1919D-6A33-448F-8B22-836BA67223D1}"/>
              </a:ext>
            </a:extLst>
          </p:cNvPr>
          <p:cNvPicPr>
            <a:picLocks noChangeAspect="1"/>
          </p:cNvPicPr>
          <p:nvPr/>
        </p:nvPicPr>
        <p:blipFill>
          <a:blip r:embed="rId8"/>
          <a:stretch>
            <a:fillRect/>
          </a:stretch>
        </p:blipFill>
        <p:spPr>
          <a:xfrm>
            <a:off x="9554333" y="3593719"/>
            <a:ext cx="1016000" cy="1016000"/>
          </a:xfrm>
          <a:prstGeom prst="rect">
            <a:avLst/>
          </a:prstGeom>
        </p:spPr>
      </p:pic>
    </p:spTree>
    <p:extLst>
      <p:ext uri="{BB962C8B-B14F-4D97-AF65-F5344CB8AC3E}">
        <p14:creationId xmlns:p14="http://schemas.microsoft.com/office/powerpoint/2010/main" val="1704258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70;p24">
            <a:extLst>
              <a:ext uri="{FF2B5EF4-FFF2-40B4-BE49-F238E27FC236}">
                <a16:creationId xmlns:a16="http://schemas.microsoft.com/office/drawing/2014/main" id="{B62F7074-053C-44D8-AAAC-C746591AAE96}"/>
              </a:ext>
            </a:extLst>
          </p:cNvPr>
          <p:cNvSpPr txBox="1"/>
          <p:nvPr/>
        </p:nvSpPr>
        <p:spPr>
          <a:xfrm>
            <a:off x="1016710" y="3429000"/>
            <a:ext cx="4717243" cy="1905600"/>
          </a:xfrm>
          <a:prstGeom prst="rect">
            <a:avLst/>
          </a:prstGeom>
          <a:noFill/>
          <a:ln cap="flat">
            <a:noFill/>
          </a:ln>
        </p:spPr>
        <p:txBody>
          <a:bodyPr vert="horz" wrap="square" lIns="121898" tIns="121898" rIns="121898" bIns="121898" anchor="t"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CA" sz="2400" dirty="0">
                <a:solidFill>
                  <a:srgbClr val="000000"/>
                </a:solidFill>
                <a:latin typeface="Calibri Light"/>
              </a:rPr>
              <a:t>V</a:t>
            </a:r>
            <a:r>
              <a:rPr kumimoji="0" lang="en-CA" sz="2400" b="0" i="0" u="none" strike="noStrike" kern="1200" cap="none" spc="0" normalizeH="0" baseline="0" noProof="0" dirty="0" err="1">
                <a:ln>
                  <a:noFill/>
                </a:ln>
                <a:solidFill>
                  <a:srgbClr val="000000"/>
                </a:solidFill>
                <a:effectLst/>
                <a:uLnTx/>
                <a:uFillTx/>
                <a:latin typeface="Calibri Light"/>
                <a:ea typeface="+mn-ea"/>
                <a:cs typeface="+mn-cs"/>
              </a:rPr>
              <a:t>iral</a:t>
            </a:r>
            <a:r>
              <a:rPr kumimoji="0" lang="en-CA" sz="2400" b="0" i="0" u="none" strike="noStrike" kern="1200" cap="none" spc="0" normalizeH="0" baseline="0" noProof="0" dirty="0">
                <a:ln>
                  <a:noFill/>
                </a:ln>
                <a:solidFill>
                  <a:srgbClr val="000000"/>
                </a:solidFill>
                <a:effectLst/>
                <a:uLnTx/>
                <a:uFillTx/>
                <a:latin typeface="Calibri Light"/>
                <a:ea typeface="+mn-ea"/>
                <a:cs typeface="+mn-cs"/>
              </a:rPr>
              <a:t> prescription pads provides other ways to help relieve</a:t>
            </a:r>
            <a:r>
              <a:rPr kumimoji="0" lang="en-CA" sz="2400" b="0" i="0" u="none" strike="noStrike" kern="0" cap="none" spc="0" normalizeH="0" baseline="0" noProof="0" dirty="0">
                <a:ln>
                  <a:noFill/>
                </a:ln>
                <a:solidFill>
                  <a:srgbClr val="000000"/>
                </a:solidFill>
                <a:effectLst/>
                <a:uLnTx/>
                <a:uFillTx/>
                <a:latin typeface="Calibri Light"/>
                <a:ea typeface="+mn-ea"/>
                <a:cs typeface="+mn-cs"/>
              </a:rPr>
              <a:t> </a:t>
            </a:r>
            <a:r>
              <a:rPr kumimoji="0" lang="en-CA" sz="2400" b="0" i="0" u="none" strike="noStrike" kern="1200" cap="none" spc="0" normalizeH="0" baseline="0" noProof="0" dirty="0">
                <a:ln>
                  <a:noFill/>
                </a:ln>
                <a:solidFill>
                  <a:srgbClr val="000000"/>
                </a:solidFill>
                <a:effectLst/>
                <a:uLnTx/>
                <a:uFillTx/>
                <a:latin typeface="Calibri Light"/>
                <a:ea typeface="+mn-ea"/>
                <a:cs typeface="+mn-cs"/>
              </a:rPr>
              <a:t>symptoms to avoid unnecessary antibiotic prescriptions.</a:t>
            </a:r>
            <a:endParaRPr kumimoji="0" lang="en-CA" sz="2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 name="Google Shape;171;p24">
            <a:extLst>
              <a:ext uri="{FF2B5EF4-FFF2-40B4-BE49-F238E27FC236}">
                <a16:creationId xmlns:a16="http://schemas.microsoft.com/office/drawing/2014/main" id="{AE262931-EA99-4902-BDDF-81ED3ECF4135}"/>
              </a:ext>
            </a:extLst>
          </p:cNvPr>
          <p:cNvSpPr txBox="1">
            <a:spLocks noGrp="1"/>
          </p:cNvSpPr>
          <p:nvPr>
            <p:ph type="title" idx="4294967295"/>
          </p:nvPr>
        </p:nvSpPr>
        <p:spPr>
          <a:xfrm>
            <a:off x="1177251" y="2632374"/>
            <a:ext cx="4489450" cy="498475"/>
          </a:xfrm>
        </p:spPr>
        <p:txBody>
          <a:bodyPr lIns="121898" tIns="121898" rIns="121898" bIns="121898">
            <a:noAutofit/>
          </a:bodyPr>
          <a:lstStyle/>
          <a:p>
            <a:pPr lvl="0" algn="r"/>
            <a:r>
              <a:rPr lang="en-US" sz="2800" b="1" spc="100" dirty="0">
                <a:latin typeface="Tahoma" panose="020B0604030504040204" pitchFamily="34" charset="0"/>
                <a:ea typeface="Tahoma" panose="020B0604030504040204" pitchFamily="34" charset="0"/>
                <a:cs typeface="Tahoma" panose="020B0604030504040204" pitchFamily="34" charset="0"/>
              </a:rPr>
              <a:t>Pediatric </a:t>
            </a:r>
            <a:br>
              <a:rPr lang="en-US" sz="2800" b="1" spc="100" dirty="0">
                <a:latin typeface="Tahoma" panose="020B0604030504040204" pitchFamily="34" charset="0"/>
                <a:ea typeface="Tahoma" panose="020B0604030504040204" pitchFamily="34" charset="0"/>
                <a:cs typeface="Tahoma" panose="020B0604030504040204" pitchFamily="34" charset="0"/>
              </a:rPr>
            </a:br>
            <a:r>
              <a:rPr lang="en-US" sz="2800" b="1" spc="100" dirty="0">
                <a:latin typeface="Tahoma" panose="020B0604030504040204" pitchFamily="34" charset="0"/>
                <a:ea typeface="Tahoma" panose="020B0604030504040204" pitchFamily="34" charset="0"/>
                <a:cs typeface="Tahoma" panose="020B0604030504040204" pitchFamily="34" charset="0"/>
              </a:rPr>
              <a:t>Prescription Pad</a:t>
            </a:r>
          </a:p>
        </p:txBody>
      </p:sp>
      <p:cxnSp>
        <p:nvCxnSpPr>
          <p:cNvPr id="7" name="Straight Connector 19">
            <a:extLst>
              <a:ext uri="{FF2B5EF4-FFF2-40B4-BE49-F238E27FC236}">
                <a16:creationId xmlns:a16="http://schemas.microsoft.com/office/drawing/2014/main" id="{DD688740-D443-483E-970A-B0721843D343}"/>
              </a:ext>
            </a:extLst>
          </p:cNvPr>
          <p:cNvCxnSpPr/>
          <p:nvPr/>
        </p:nvCxnSpPr>
        <p:spPr>
          <a:xfrm>
            <a:off x="4642777" y="3447462"/>
            <a:ext cx="922035" cy="0"/>
          </a:xfrm>
          <a:prstGeom prst="straightConnector1">
            <a:avLst/>
          </a:prstGeom>
          <a:noFill/>
          <a:ln w="38103" cap="flat">
            <a:solidFill>
              <a:srgbClr val="5AB6B2"/>
            </a:solidFill>
            <a:prstDash val="solid"/>
            <a:miter/>
          </a:ln>
        </p:spPr>
      </p:cxnSp>
      <p:pic>
        <p:nvPicPr>
          <p:cNvPr id="5" name="Picture 4">
            <a:extLst>
              <a:ext uri="{FF2B5EF4-FFF2-40B4-BE49-F238E27FC236}">
                <a16:creationId xmlns:a16="http://schemas.microsoft.com/office/drawing/2014/main" id="{C755DBC4-0F51-4E2F-7767-A01DCDC02A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6633" y="435541"/>
            <a:ext cx="3841166" cy="6023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21979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70;p24">
            <a:extLst>
              <a:ext uri="{FF2B5EF4-FFF2-40B4-BE49-F238E27FC236}">
                <a16:creationId xmlns:a16="http://schemas.microsoft.com/office/drawing/2014/main" id="{B62F7074-053C-44D8-AAAC-C746591AAE96}"/>
              </a:ext>
            </a:extLst>
          </p:cNvPr>
          <p:cNvSpPr txBox="1"/>
          <p:nvPr/>
        </p:nvSpPr>
        <p:spPr>
          <a:xfrm>
            <a:off x="6603593" y="3438171"/>
            <a:ext cx="4717243" cy="1905600"/>
          </a:xfrm>
          <a:prstGeom prst="rect">
            <a:avLst/>
          </a:prstGeom>
          <a:noFill/>
          <a:ln cap="flat">
            <a:noFill/>
          </a:ln>
        </p:spPr>
        <p:txBody>
          <a:bodyPr vert="horz" wrap="square" lIns="121898" tIns="121898" rIns="121898" bIns="121898" anchor="t" anchorCtr="0" compatLnSpc="1">
            <a:noAutofit/>
          </a:bodyPr>
          <a:lstStyle/>
          <a:p>
            <a:pPr marL="0" marR="0" lvl="0" indent="0"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CA" sz="2400" dirty="0">
                <a:solidFill>
                  <a:srgbClr val="000000"/>
                </a:solidFill>
                <a:latin typeface="Calibri Light"/>
              </a:rPr>
              <a:t>Helps provide answers to common questions about bronchiolitis and when to seek further care if needed. </a:t>
            </a:r>
            <a:endParaRPr kumimoji="0" lang="en-CA" sz="2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 name="Google Shape;171;p24">
            <a:extLst>
              <a:ext uri="{FF2B5EF4-FFF2-40B4-BE49-F238E27FC236}">
                <a16:creationId xmlns:a16="http://schemas.microsoft.com/office/drawing/2014/main" id="{AE262931-EA99-4902-BDDF-81ED3ECF4135}"/>
              </a:ext>
            </a:extLst>
          </p:cNvPr>
          <p:cNvSpPr txBox="1">
            <a:spLocks noGrp="1"/>
          </p:cNvSpPr>
          <p:nvPr>
            <p:ph type="title" idx="4294967295"/>
          </p:nvPr>
        </p:nvSpPr>
        <p:spPr>
          <a:xfrm>
            <a:off x="6603593" y="2592180"/>
            <a:ext cx="4489450" cy="498475"/>
          </a:xfrm>
        </p:spPr>
        <p:txBody>
          <a:bodyPr lIns="121898" tIns="121898" rIns="121898" bIns="121898">
            <a:noAutofit/>
          </a:bodyPr>
          <a:lstStyle/>
          <a:p>
            <a:pPr lvl="0"/>
            <a:r>
              <a:rPr lang="en-US" sz="2800" b="1" spc="100" dirty="0">
                <a:latin typeface="Tahoma" panose="020B0604030504040204" pitchFamily="34" charset="0"/>
                <a:ea typeface="Tahoma" panose="020B0604030504040204" pitchFamily="34" charset="0"/>
                <a:cs typeface="Tahoma" panose="020B0604030504040204" pitchFamily="34" charset="0"/>
              </a:rPr>
              <a:t>Family </a:t>
            </a:r>
            <a:br>
              <a:rPr lang="en-US" sz="2800" b="1" spc="100" dirty="0">
                <a:latin typeface="Tahoma" panose="020B0604030504040204" pitchFamily="34" charset="0"/>
                <a:ea typeface="Tahoma" panose="020B0604030504040204" pitchFamily="34" charset="0"/>
                <a:cs typeface="Tahoma" panose="020B0604030504040204" pitchFamily="34" charset="0"/>
              </a:rPr>
            </a:br>
            <a:r>
              <a:rPr lang="en-US" sz="2800" b="1" spc="100" dirty="0">
                <a:latin typeface="Tahoma" panose="020B0604030504040204" pitchFamily="34" charset="0"/>
                <a:ea typeface="Tahoma" panose="020B0604030504040204" pitchFamily="34" charset="0"/>
                <a:cs typeface="Tahoma" panose="020B0604030504040204" pitchFamily="34" charset="0"/>
              </a:rPr>
              <a:t>Info-Sheet </a:t>
            </a:r>
          </a:p>
        </p:txBody>
      </p:sp>
      <p:cxnSp>
        <p:nvCxnSpPr>
          <p:cNvPr id="7" name="Straight Connector 19">
            <a:extLst>
              <a:ext uri="{FF2B5EF4-FFF2-40B4-BE49-F238E27FC236}">
                <a16:creationId xmlns:a16="http://schemas.microsoft.com/office/drawing/2014/main" id="{DD688740-D443-483E-970A-B0721843D343}"/>
              </a:ext>
            </a:extLst>
          </p:cNvPr>
          <p:cNvCxnSpPr/>
          <p:nvPr/>
        </p:nvCxnSpPr>
        <p:spPr>
          <a:xfrm>
            <a:off x="6764134" y="3419829"/>
            <a:ext cx="922035" cy="0"/>
          </a:xfrm>
          <a:prstGeom prst="straightConnector1">
            <a:avLst/>
          </a:prstGeom>
          <a:noFill/>
          <a:ln w="38103" cap="flat">
            <a:solidFill>
              <a:srgbClr val="5AB6B2"/>
            </a:solidFill>
            <a:prstDash val="solid"/>
            <a:miter/>
          </a:ln>
        </p:spPr>
      </p:cxnSp>
      <p:pic>
        <p:nvPicPr>
          <p:cNvPr id="2" name="Picture 1">
            <a:extLst>
              <a:ext uri="{FF2B5EF4-FFF2-40B4-BE49-F238E27FC236}">
                <a16:creationId xmlns:a16="http://schemas.microsoft.com/office/drawing/2014/main" id="{18B822EA-FF0F-BEAF-6F6A-FBB096A87F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8957" y="298744"/>
            <a:ext cx="4803261" cy="6242169"/>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853911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70;p24">
            <a:extLst>
              <a:ext uri="{FF2B5EF4-FFF2-40B4-BE49-F238E27FC236}">
                <a16:creationId xmlns:a16="http://schemas.microsoft.com/office/drawing/2014/main" id="{B62F7074-053C-44D8-AAAC-C746591AAE96}"/>
              </a:ext>
            </a:extLst>
          </p:cNvPr>
          <p:cNvSpPr txBox="1"/>
          <p:nvPr/>
        </p:nvSpPr>
        <p:spPr>
          <a:xfrm>
            <a:off x="6603593" y="3438171"/>
            <a:ext cx="4717243" cy="1905600"/>
          </a:xfrm>
          <a:prstGeom prst="rect">
            <a:avLst/>
          </a:prstGeom>
          <a:noFill/>
          <a:ln cap="flat">
            <a:noFill/>
          </a:ln>
        </p:spPr>
        <p:txBody>
          <a:bodyPr vert="horz" wrap="square" lIns="121898" tIns="121898" rIns="121898" bIns="121898" anchor="t" anchorCtr="0" compatLnSpc="1">
            <a:noAutofit/>
          </a:bodyPr>
          <a:lstStyle/>
          <a:p>
            <a:pPr marL="0" marR="0" lvl="0" indent="0"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CA" sz="2400" dirty="0">
                <a:solidFill>
                  <a:srgbClr val="000000"/>
                </a:solidFill>
                <a:latin typeface="Calibri Light"/>
              </a:rPr>
              <a:t>Posters/screensavers provide simple reminders about avoiding X-rays or prescriptions in the management of bronchiolitis. </a:t>
            </a:r>
            <a:endParaRPr kumimoji="0" lang="en-CA" sz="2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 name="Google Shape;171;p24">
            <a:extLst>
              <a:ext uri="{FF2B5EF4-FFF2-40B4-BE49-F238E27FC236}">
                <a16:creationId xmlns:a16="http://schemas.microsoft.com/office/drawing/2014/main" id="{AE262931-EA99-4902-BDDF-81ED3ECF4135}"/>
              </a:ext>
            </a:extLst>
          </p:cNvPr>
          <p:cNvSpPr txBox="1">
            <a:spLocks noGrp="1"/>
          </p:cNvSpPr>
          <p:nvPr>
            <p:ph type="title" idx="4294967295"/>
          </p:nvPr>
        </p:nvSpPr>
        <p:spPr>
          <a:xfrm>
            <a:off x="6603593" y="2592180"/>
            <a:ext cx="4489450" cy="498475"/>
          </a:xfrm>
        </p:spPr>
        <p:txBody>
          <a:bodyPr lIns="121898" tIns="121898" rIns="121898" bIns="121898">
            <a:noAutofit/>
          </a:bodyPr>
          <a:lstStyle/>
          <a:p>
            <a:pPr lvl="0"/>
            <a:r>
              <a:rPr lang="en-US" sz="2800" b="1" spc="100" dirty="0">
                <a:latin typeface="Tahoma" panose="020B0604030504040204" pitchFamily="34" charset="0"/>
                <a:ea typeface="Tahoma" panose="020B0604030504040204" pitchFamily="34" charset="0"/>
                <a:cs typeface="Tahoma" panose="020B0604030504040204" pitchFamily="34" charset="0"/>
              </a:rPr>
              <a:t>Posters/Screensavers for Clinicians</a:t>
            </a:r>
          </a:p>
        </p:txBody>
      </p:sp>
      <p:cxnSp>
        <p:nvCxnSpPr>
          <p:cNvPr id="7" name="Straight Connector 19">
            <a:extLst>
              <a:ext uri="{FF2B5EF4-FFF2-40B4-BE49-F238E27FC236}">
                <a16:creationId xmlns:a16="http://schemas.microsoft.com/office/drawing/2014/main" id="{DD688740-D443-483E-970A-B0721843D343}"/>
              </a:ext>
            </a:extLst>
          </p:cNvPr>
          <p:cNvCxnSpPr/>
          <p:nvPr/>
        </p:nvCxnSpPr>
        <p:spPr>
          <a:xfrm>
            <a:off x="6764134" y="3419829"/>
            <a:ext cx="922035" cy="0"/>
          </a:xfrm>
          <a:prstGeom prst="straightConnector1">
            <a:avLst/>
          </a:prstGeom>
          <a:noFill/>
          <a:ln w="38103" cap="flat">
            <a:solidFill>
              <a:srgbClr val="5AB6B2"/>
            </a:solidFill>
            <a:prstDash val="solid"/>
            <a:miter/>
          </a:ln>
        </p:spPr>
      </p:cxnSp>
      <p:pic>
        <p:nvPicPr>
          <p:cNvPr id="5" name="Picture 4">
            <a:extLst>
              <a:ext uri="{FF2B5EF4-FFF2-40B4-BE49-F238E27FC236}">
                <a16:creationId xmlns:a16="http://schemas.microsoft.com/office/drawing/2014/main" id="{C9FA1F30-FC22-CBE1-6666-EEE03A1E1F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4981" y="190918"/>
            <a:ext cx="4091211" cy="63499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29486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70;p24">
            <a:extLst>
              <a:ext uri="{FF2B5EF4-FFF2-40B4-BE49-F238E27FC236}">
                <a16:creationId xmlns:a16="http://schemas.microsoft.com/office/drawing/2014/main" id="{B62F7074-053C-44D8-AAAC-C746591AAE96}"/>
              </a:ext>
            </a:extLst>
          </p:cNvPr>
          <p:cNvSpPr txBox="1"/>
          <p:nvPr/>
        </p:nvSpPr>
        <p:spPr>
          <a:xfrm>
            <a:off x="728395" y="3449096"/>
            <a:ext cx="4717243" cy="1905600"/>
          </a:xfrm>
          <a:prstGeom prst="rect">
            <a:avLst/>
          </a:prstGeom>
          <a:noFill/>
          <a:ln cap="flat">
            <a:noFill/>
          </a:ln>
        </p:spPr>
        <p:txBody>
          <a:bodyPr vert="horz" wrap="square" lIns="121898" tIns="121898" rIns="121898" bIns="121898" anchor="t"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CA" sz="2400" dirty="0">
                <a:solidFill>
                  <a:srgbClr val="000000"/>
                </a:solidFill>
                <a:latin typeface="Calibri Light"/>
              </a:rPr>
              <a:t>Simple messaging for caregivers about avoiding unnecessary tests for bronchiolitis.</a:t>
            </a:r>
            <a:endParaRPr kumimoji="0" lang="en-CA" sz="20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 name="Google Shape;171;p24">
            <a:extLst>
              <a:ext uri="{FF2B5EF4-FFF2-40B4-BE49-F238E27FC236}">
                <a16:creationId xmlns:a16="http://schemas.microsoft.com/office/drawing/2014/main" id="{AE262931-EA99-4902-BDDF-81ED3ECF4135}"/>
              </a:ext>
            </a:extLst>
          </p:cNvPr>
          <p:cNvSpPr txBox="1">
            <a:spLocks noGrp="1"/>
          </p:cNvSpPr>
          <p:nvPr>
            <p:ph type="title" idx="4294967295"/>
          </p:nvPr>
        </p:nvSpPr>
        <p:spPr>
          <a:xfrm>
            <a:off x="956188" y="2632374"/>
            <a:ext cx="4489450" cy="498475"/>
          </a:xfrm>
        </p:spPr>
        <p:txBody>
          <a:bodyPr lIns="121898" tIns="121898" rIns="121898" bIns="121898">
            <a:noAutofit/>
          </a:bodyPr>
          <a:lstStyle/>
          <a:p>
            <a:pPr lvl="0" algn="r"/>
            <a:r>
              <a:rPr lang="en-US" sz="2800" b="1" spc="100" dirty="0">
                <a:latin typeface="Tahoma" panose="020B0604030504040204" pitchFamily="34" charset="0"/>
                <a:ea typeface="Tahoma" panose="020B0604030504040204" pitchFamily="34" charset="0"/>
                <a:cs typeface="Tahoma" panose="020B0604030504040204" pitchFamily="34" charset="0"/>
              </a:rPr>
              <a:t>Posters/Screensavers</a:t>
            </a:r>
            <a:br>
              <a:rPr lang="en-US" sz="2800" b="1" spc="100" dirty="0">
                <a:latin typeface="Tahoma" panose="020B0604030504040204" pitchFamily="34" charset="0"/>
                <a:ea typeface="Tahoma" panose="020B0604030504040204" pitchFamily="34" charset="0"/>
                <a:cs typeface="Tahoma" panose="020B0604030504040204" pitchFamily="34" charset="0"/>
              </a:rPr>
            </a:br>
            <a:r>
              <a:rPr lang="en-US" sz="2800" b="1" spc="100" dirty="0">
                <a:latin typeface="Tahoma" panose="020B0604030504040204" pitchFamily="34" charset="0"/>
                <a:ea typeface="Tahoma" panose="020B0604030504040204" pitchFamily="34" charset="0"/>
                <a:cs typeface="Tahoma" panose="020B0604030504040204" pitchFamily="34" charset="0"/>
              </a:rPr>
              <a:t>for Patients</a:t>
            </a:r>
          </a:p>
        </p:txBody>
      </p:sp>
      <p:cxnSp>
        <p:nvCxnSpPr>
          <p:cNvPr id="7" name="Straight Connector 19">
            <a:extLst>
              <a:ext uri="{FF2B5EF4-FFF2-40B4-BE49-F238E27FC236}">
                <a16:creationId xmlns:a16="http://schemas.microsoft.com/office/drawing/2014/main" id="{DD688740-D443-483E-970A-B0721843D343}"/>
              </a:ext>
            </a:extLst>
          </p:cNvPr>
          <p:cNvCxnSpPr/>
          <p:nvPr/>
        </p:nvCxnSpPr>
        <p:spPr>
          <a:xfrm>
            <a:off x="4421714" y="3447462"/>
            <a:ext cx="922035" cy="0"/>
          </a:xfrm>
          <a:prstGeom prst="straightConnector1">
            <a:avLst/>
          </a:prstGeom>
          <a:noFill/>
          <a:ln w="38103" cap="flat">
            <a:solidFill>
              <a:srgbClr val="5AB6B2"/>
            </a:solidFill>
            <a:prstDash val="solid"/>
            <a:miter/>
          </a:ln>
        </p:spPr>
      </p:cxnSp>
      <p:pic>
        <p:nvPicPr>
          <p:cNvPr id="2" name="Picture 1">
            <a:extLst>
              <a:ext uri="{FF2B5EF4-FFF2-40B4-BE49-F238E27FC236}">
                <a16:creationId xmlns:a16="http://schemas.microsoft.com/office/drawing/2014/main" id="{19D35852-9754-532E-BEAC-99EBD1C7D3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4720" y="319437"/>
            <a:ext cx="4055614" cy="62560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468989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ight blue background with white dots&#10;&#10;Description automatically generated">
            <a:extLst>
              <a:ext uri="{FF2B5EF4-FFF2-40B4-BE49-F238E27FC236}">
                <a16:creationId xmlns:a16="http://schemas.microsoft.com/office/drawing/2014/main" id="{4959712F-FEEC-B69D-006B-4C30796835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691" y="130629"/>
            <a:ext cx="11926389" cy="6596742"/>
          </a:xfrm>
          <a:prstGeom prst="rect">
            <a:avLst/>
          </a:prstGeom>
        </p:spPr>
      </p:pic>
      <p:sp>
        <p:nvSpPr>
          <p:cNvPr id="5" name="Oval 4">
            <a:extLst>
              <a:ext uri="{FF2B5EF4-FFF2-40B4-BE49-F238E27FC236}">
                <a16:creationId xmlns:a16="http://schemas.microsoft.com/office/drawing/2014/main" id="{2A83B682-1C32-E6AD-D84B-CF2F622CA31A}"/>
              </a:ext>
            </a:extLst>
          </p:cNvPr>
          <p:cNvSpPr/>
          <p:nvPr/>
        </p:nvSpPr>
        <p:spPr>
          <a:xfrm>
            <a:off x="725714" y="1072662"/>
            <a:ext cx="4805624" cy="4805624"/>
          </a:xfrm>
          <a:prstGeom prst="ellipse">
            <a:avLst/>
          </a:prstGeom>
          <a:solidFill>
            <a:srgbClr val="5AB6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F3C9A406-C23B-33CD-3082-6F273101644A}"/>
              </a:ext>
            </a:extLst>
          </p:cNvPr>
          <p:cNvSpPr>
            <a:spLocks noGrp="1"/>
          </p:cNvSpPr>
          <p:nvPr>
            <p:ph type="title"/>
          </p:nvPr>
        </p:nvSpPr>
        <p:spPr>
          <a:xfrm>
            <a:off x="725714" y="3530614"/>
            <a:ext cx="4880725" cy="639748"/>
          </a:xfrm>
        </p:spPr>
        <p:txBody>
          <a:bodyPr vert="horz" lIns="91440" tIns="45720" rIns="91440" bIns="45720" rtlCol="0" anchor="b">
            <a:normAutofit fontScale="90000"/>
          </a:bodyPr>
          <a:lstStyle/>
          <a:p>
            <a:pPr algn="ctr"/>
            <a:r>
              <a:rPr lang="en-US" sz="4800" kern="1200" dirty="0">
                <a:solidFill>
                  <a:schemeClr val="bg1"/>
                </a:solidFill>
              </a:rPr>
              <a:t>THANK YOU!</a:t>
            </a:r>
            <a:br>
              <a:rPr lang="en-US" sz="4800" kern="1200" dirty="0">
                <a:solidFill>
                  <a:schemeClr val="bg1"/>
                </a:solidFill>
              </a:rPr>
            </a:br>
            <a:r>
              <a:rPr lang="en-US" sz="3600" b="0" kern="1200" dirty="0">
                <a:solidFill>
                  <a:schemeClr val="bg1"/>
                </a:solidFill>
              </a:rPr>
              <a:t>Questions?</a:t>
            </a:r>
            <a:endParaRPr lang="en-US" sz="4800" b="0" kern="1200" dirty="0">
              <a:solidFill>
                <a:schemeClr val="bg1"/>
              </a:solidFill>
            </a:endParaRPr>
          </a:p>
        </p:txBody>
      </p:sp>
      <p:sp>
        <p:nvSpPr>
          <p:cNvPr id="9" name="Content Placeholder 23">
            <a:extLst>
              <a:ext uri="{FF2B5EF4-FFF2-40B4-BE49-F238E27FC236}">
                <a16:creationId xmlns:a16="http://schemas.microsoft.com/office/drawing/2014/main" id="{90E62404-FF46-9EBB-0D0E-B27886859948}"/>
              </a:ext>
            </a:extLst>
          </p:cNvPr>
          <p:cNvSpPr>
            <a:spLocks noGrp="1"/>
          </p:cNvSpPr>
          <p:nvPr>
            <p:ph idx="1"/>
          </p:nvPr>
        </p:nvSpPr>
        <p:spPr>
          <a:xfrm>
            <a:off x="6320789" y="2575878"/>
            <a:ext cx="5275009" cy="2291309"/>
          </a:xfrm>
        </p:spPr>
        <p:txBody>
          <a:bodyPr>
            <a:normAutofit lnSpcReduction="10000"/>
          </a:bodyPr>
          <a:lstStyle/>
          <a:p>
            <a:pPr marL="0" indent="0">
              <a:buNone/>
            </a:pPr>
            <a:r>
              <a:rPr lang="en-US" sz="2600" b="1" dirty="0">
                <a:latin typeface="Tahoma" panose="020B0604030504040204" pitchFamily="34" charset="0"/>
                <a:ea typeface="Tahoma" panose="020B0604030504040204" pitchFamily="34" charset="0"/>
                <a:cs typeface="Tahoma" panose="020B0604030504040204" pitchFamily="34" charset="0"/>
              </a:rPr>
              <a:t>Website: </a:t>
            </a:r>
            <a:br>
              <a:rPr lang="en-US" sz="2600" b="1" dirty="0"/>
            </a:br>
            <a:r>
              <a:rPr lang="en-US" sz="2600" u="sng" dirty="0" err="1">
                <a:hlinkClick r:id="rId4">
                  <a:extLst>
                    <a:ext uri="{A12FA001-AC4F-418D-AE19-62706E023703}">
                      <ahyp:hlinkClr xmlns:ahyp="http://schemas.microsoft.com/office/drawing/2018/hyperlinkcolor" val="tx"/>
                    </a:ext>
                  </a:extLst>
                </a:hlinkClick>
              </a:rPr>
              <a:t>www.</a:t>
            </a:r>
            <a:r>
              <a:rPr lang="en-US" sz="2600" u="sng" dirty="0" err="1"/>
              <a:t>ChoosingWiselyCanada.org</a:t>
            </a:r>
            <a:r>
              <a:rPr lang="en-US" sz="2600" u="sng" dirty="0"/>
              <a:t>/</a:t>
            </a:r>
            <a:br>
              <a:rPr lang="en-US" sz="2600" u="sng" dirty="0"/>
            </a:br>
            <a:r>
              <a:rPr lang="en-US" sz="2600" u="sng" dirty="0"/>
              <a:t>Primary-Care-Bronchiolitis </a:t>
            </a:r>
            <a:br>
              <a:rPr lang="en-US" sz="2600" dirty="0"/>
            </a:br>
            <a:endParaRPr lang="en-US" sz="2600" dirty="0"/>
          </a:p>
          <a:p>
            <a:pPr marL="0" indent="0">
              <a:buNone/>
            </a:pPr>
            <a:r>
              <a:rPr lang="en-US" sz="2600" b="1" dirty="0">
                <a:latin typeface="Tahoma" panose="020B0604030504040204" pitchFamily="34" charset="0"/>
                <a:ea typeface="Tahoma" panose="020B0604030504040204" pitchFamily="34" charset="0"/>
                <a:cs typeface="Tahoma" panose="020B0604030504040204" pitchFamily="34" charset="0"/>
              </a:rPr>
              <a:t>Email: </a:t>
            </a:r>
            <a:br>
              <a:rPr lang="en-US" sz="2600" dirty="0"/>
            </a:br>
            <a:r>
              <a:rPr lang="en-US" sz="2600" u="sng" dirty="0" err="1"/>
              <a:t>Info</a:t>
            </a:r>
            <a:r>
              <a:rPr lang="en-US" sz="2600" u="sng" dirty="0" err="1">
                <a:hlinkClick r:id="rId5">
                  <a:extLst>
                    <a:ext uri="{A12FA001-AC4F-418D-AE19-62706E023703}">
                      <ahyp:hlinkClr xmlns:ahyp="http://schemas.microsoft.com/office/drawing/2018/hyperlinkcolor" val="tx"/>
                    </a:ext>
                  </a:extLst>
                </a:hlinkClick>
              </a:rPr>
              <a:t>@ChoosingWiselyCanada.org</a:t>
            </a:r>
            <a:endParaRPr lang="en-CA" sz="2600" dirty="0"/>
          </a:p>
        </p:txBody>
      </p:sp>
    </p:spTree>
    <p:extLst>
      <p:ext uri="{BB962C8B-B14F-4D97-AF65-F5344CB8AC3E}">
        <p14:creationId xmlns:p14="http://schemas.microsoft.com/office/powerpoint/2010/main" val="1903883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E7F3D2-E120-3444-61E4-E502D586E9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60911" y="-480786"/>
            <a:ext cx="3910166" cy="3887949"/>
          </a:xfrm>
          <a:prstGeom prst="rect">
            <a:avLst/>
          </a:prstGeom>
        </p:spPr>
      </p:pic>
      <p:sp>
        <p:nvSpPr>
          <p:cNvPr id="2" name="Title 1">
            <a:extLst>
              <a:ext uri="{FF2B5EF4-FFF2-40B4-BE49-F238E27FC236}">
                <a16:creationId xmlns:a16="http://schemas.microsoft.com/office/drawing/2014/main" id="{3B52EA27-A7F3-C7EA-09AB-3C36C0BE5D37}"/>
              </a:ext>
            </a:extLst>
          </p:cNvPr>
          <p:cNvSpPr>
            <a:spLocks noGrp="1"/>
          </p:cNvSpPr>
          <p:nvPr>
            <p:ph type="title"/>
          </p:nvPr>
        </p:nvSpPr>
        <p:spPr>
          <a:xfrm>
            <a:off x="511629" y="137625"/>
            <a:ext cx="2257697" cy="1325563"/>
          </a:xfrm>
        </p:spPr>
        <p:txBody>
          <a:bodyPr/>
          <a:lstStyle/>
          <a:p>
            <a:pPr algn="ctr"/>
            <a:r>
              <a:rPr lang="en-US" b="1" dirty="0">
                <a:latin typeface="Tahoma" panose="020B0604030504040204" pitchFamily="34" charset="0"/>
                <a:ea typeface="Tahoma" panose="020B0604030504040204" pitchFamily="34" charset="0"/>
                <a:cs typeface="Tahoma" panose="020B0604030504040204" pitchFamily="34" charset="0"/>
              </a:rPr>
              <a:t>Baby B</a:t>
            </a:r>
          </a:p>
        </p:txBody>
      </p:sp>
      <p:sp>
        <p:nvSpPr>
          <p:cNvPr id="3" name="Content Placeholder 2">
            <a:extLst>
              <a:ext uri="{FF2B5EF4-FFF2-40B4-BE49-F238E27FC236}">
                <a16:creationId xmlns:a16="http://schemas.microsoft.com/office/drawing/2014/main" id="{29921168-30C4-FE7A-5242-13B5CD2868DD}"/>
              </a:ext>
            </a:extLst>
          </p:cNvPr>
          <p:cNvSpPr>
            <a:spLocks noGrp="1"/>
          </p:cNvSpPr>
          <p:nvPr>
            <p:ph idx="1"/>
          </p:nvPr>
        </p:nvSpPr>
        <p:spPr>
          <a:xfrm>
            <a:off x="511629" y="1396989"/>
            <a:ext cx="7585148" cy="4846172"/>
          </a:xfrm>
        </p:spPr>
        <p:txBody>
          <a:bodyPr>
            <a:normAutofit/>
          </a:bodyPr>
          <a:lstStyle/>
          <a:p>
            <a:pPr>
              <a:spcBef>
                <a:spcPts val="900"/>
              </a:spcBef>
              <a:spcAft>
                <a:spcPts val="900"/>
              </a:spcAft>
            </a:pPr>
            <a:r>
              <a:rPr lang="en-US" dirty="0">
                <a:latin typeface="+mj-lt"/>
              </a:rPr>
              <a:t>6 m old in ED with runny nose, cough and </a:t>
            </a:r>
            <a:br>
              <a:rPr lang="en-US" dirty="0">
                <a:latin typeface="+mj-lt"/>
              </a:rPr>
            </a:br>
            <a:r>
              <a:rPr lang="en-US" dirty="0">
                <a:latin typeface="+mj-lt"/>
              </a:rPr>
              <a:t>mild work of breathing </a:t>
            </a:r>
          </a:p>
          <a:p>
            <a:pPr>
              <a:spcBef>
                <a:spcPts val="900"/>
              </a:spcBef>
              <a:spcAft>
                <a:spcPts val="900"/>
              </a:spcAft>
            </a:pPr>
            <a:r>
              <a:rPr lang="en-US" dirty="0">
                <a:latin typeface="+mj-lt"/>
              </a:rPr>
              <a:t>CXR: Perihilar infiltrates with ? R sided </a:t>
            </a:r>
            <a:br>
              <a:rPr lang="en-US" dirty="0">
                <a:latin typeface="+mj-lt"/>
              </a:rPr>
            </a:br>
            <a:r>
              <a:rPr lang="en-US" dirty="0">
                <a:latin typeface="+mj-lt"/>
              </a:rPr>
              <a:t>early consolidation vs atelectasis </a:t>
            </a:r>
          </a:p>
          <a:p>
            <a:pPr>
              <a:spcBef>
                <a:spcPts val="900"/>
              </a:spcBef>
              <a:spcAft>
                <a:spcPts val="900"/>
              </a:spcAft>
            </a:pPr>
            <a:r>
              <a:rPr lang="en-US" dirty="0">
                <a:latin typeface="+mj-lt"/>
              </a:rPr>
              <a:t>IV was attempted 3x times and ultimately </a:t>
            </a:r>
            <a:br>
              <a:rPr lang="en-US" dirty="0">
                <a:latin typeface="+mj-lt"/>
              </a:rPr>
            </a:br>
            <a:r>
              <a:rPr lang="en-US" dirty="0">
                <a:latin typeface="+mj-lt"/>
              </a:rPr>
              <a:t>decision made for IM ceftriaxone </a:t>
            </a:r>
          </a:p>
          <a:p>
            <a:pPr lvl="1">
              <a:spcBef>
                <a:spcPts val="900"/>
              </a:spcBef>
              <a:spcAft>
                <a:spcPts val="900"/>
              </a:spcAft>
            </a:pPr>
            <a:r>
              <a:rPr lang="en-US" sz="2800" dirty="0">
                <a:latin typeface="+mj-lt"/>
              </a:rPr>
              <a:t>Could this have been prevented? </a:t>
            </a:r>
          </a:p>
          <a:p>
            <a:pPr lvl="1">
              <a:spcBef>
                <a:spcPts val="900"/>
              </a:spcBef>
              <a:spcAft>
                <a:spcPts val="900"/>
              </a:spcAft>
            </a:pPr>
            <a:r>
              <a:rPr lang="en-US" sz="2800" dirty="0">
                <a:latin typeface="+mj-lt"/>
              </a:rPr>
              <a:t>What can we do to improve the care we deliver in patients with bronchiolitis? </a:t>
            </a:r>
          </a:p>
          <a:p>
            <a:pPr marL="0" indent="0">
              <a:spcBef>
                <a:spcPts val="900"/>
              </a:spcBef>
              <a:spcAft>
                <a:spcPts val="900"/>
              </a:spcAft>
              <a:buNone/>
            </a:pPr>
            <a:endParaRPr lang="en-US" dirty="0">
              <a:latin typeface="+mj-lt"/>
            </a:endParaRPr>
          </a:p>
        </p:txBody>
      </p:sp>
      <p:pic>
        <p:nvPicPr>
          <p:cNvPr id="6" name="Picture 5">
            <a:extLst>
              <a:ext uri="{FF2B5EF4-FFF2-40B4-BE49-F238E27FC236}">
                <a16:creationId xmlns:a16="http://schemas.microsoft.com/office/drawing/2014/main" id="{3B95C0B6-1D58-E427-A622-C8771C44CA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60911" y="771021"/>
            <a:ext cx="3246032" cy="1384337"/>
          </a:xfrm>
          <a:prstGeom prst="rect">
            <a:avLst/>
          </a:prstGeom>
        </p:spPr>
      </p:pic>
      <p:sp>
        <p:nvSpPr>
          <p:cNvPr id="5" name="Rectangle 4">
            <a:extLst>
              <a:ext uri="{FF2B5EF4-FFF2-40B4-BE49-F238E27FC236}">
                <a16:creationId xmlns:a16="http://schemas.microsoft.com/office/drawing/2014/main" id="{89F75486-36BE-0782-9419-52375E3AF603}"/>
              </a:ext>
            </a:extLst>
          </p:cNvPr>
          <p:cNvSpPr/>
          <p:nvPr/>
        </p:nvSpPr>
        <p:spPr>
          <a:xfrm>
            <a:off x="0" y="6252786"/>
            <a:ext cx="12201625" cy="614839"/>
          </a:xfrm>
          <a:prstGeom prst="rect">
            <a:avLst/>
          </a:prstGeom>
          <a:solidFill>
            <a:srgbClr val="D1EB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0304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65AAB7-F985-7218-B355-C1DE4A996482}"/>
              </a:ext>
            </a:extLst>
          </p:cNvPr>
          <p:cNvSpPr/>
          <p:nvPr/>
        </p:nvSpPr>
        <p:spPr>
          <a:xfrm>
            <a:off x="0" y="-105877"/>
            <a:ext cx="4687503" cy="6963877"/>
          </a:xfrm>
          <a:prstGeom prst="rect">
            <a:avLst/>
          </a:prstGeom>
          <a:solidFill>
            <a:srgbClr val="D1EB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vv</a:t>
            </a:r>
            <a:endParaRPr lang="en-US" dirty="0"/>
          </a:p>
        </p:txBody>
      </p:sp>
      <p:sp>
        <p:nvSpPr>
          <p:cNvPr id="2" name="Title 1"/>
          <p:cNvSpPr>
            <a:spLocks noGrp="1"/>
          </p:cNvSpPr>
          <p:nvPr>
            <p:ph type="title"/>
          </p:nvPr>
        </p:nvSpPr>
        <p:spPr>
          <a:xfrm>
            <a:off x="246021" y="2879304"/>
            <a:ext cx="4613366" cy="1325563"/>
          </a:xfrm>
        </p:spPr>
        <p:txBody>
          <a:bodyPr>
            <a:normAutofit fontScale="90000"/>
          </a:bodyPr>
          <a:lstStyle/>
          <a:p>
            <a:r>
              <a:rPr lang="en-US" dirty="0"/>
              <a:t>A Global Burden </a:t>
            </a:r>
            <a:br>
              <a:rPr lang="en-US" dirty="0"/>
            </a:br>
            <a:r>
              <a:rPr lang="en-US" dirty="0"/>
              <a:t>and So Many Guidelines..</a:t>
            </a:r>
            <a:br>
              <a:rPr lang="en-US" dirty="0"/>
            </a:br>
            <a:br>
              <a:rPr lang="en-US" dirty="0"/>
            </a:br>
            <a:r>
              <a:rPr lang="en-US" dirty="0"/>
              <a:t>But similar messaging about </a:t>
            </a:r>
            <a:br>
              <a:rPr lang="en-US" dirty="0"/>
            </a:br>
            <a:r>
              <a:rPr lang="en-US" dirty="0"/>
              <a:t>REDUCING</a:t>
            </a:r>
            <a:br>
              <a:rPr lang="en-US" dirty="0"/>
            </a:br>
            <a:r>
              <a:rPr lang="en-US" dirty="0"/>
              <a:t>testing and</a:t>
            </a:r>
            <a:br>
              <a:rPr lang="en-US" dirty="0"/>
            </a:br>
            <a:r>
              <a:rPr lang="en-US" dirty="0"/>
              <a:t>treatments</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105408" y="2140272"/>
            <a:ext cx="4859385" cy="9407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l="-758" t="-1" r="-1" b="-2734"/>
          <a:stretch/>
        </p:blipFill>
        <p:spPr>
          <a:xfrm>
            <a:off x="5122598" y="5417555"/>
            <a:ext cx="6642240" cy="10555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lose up of a logo&#10;&#10;Description automatically generated">
            <a:extLst>
              <a:ext uri="{FF2B5EF4-FFF2-40B4-BE49-F238E27FC236}">
                <a16:creationId xmlns:a16="http://schemas.microsoft.com/office/drawing/2014/main" id="{7C6FF010-6D89-CDA2-7478-8927AD6236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05407" y="3340100"/>
            <a:ext cx="4859386" cy="17949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5" name="Group 14">
            <a:extLst>
              <a:ext uri="{FF2B5EF4-FFF2-40B4-BE49-F238E27FC236}">
                <a16:creationId xmlns:a16="http://schemas.microsoft.com/office/drawing/2014/main" id="{7AD620F2-7EC2-DAC1-2843-58A910C23CAF}"/>
              </a:ext>
            </a:extLst>
          </p:cNvPr>
          <p:cNvGrpSpPr/>
          <p:nvPr/>
        </p:nvGrpSpPr>
        <p:grpSpPr>
          <a:xfrm>
            <a:off x="5105407" y="321660"/>
            <a:ext cx="5333993" cy="1529318"/>
            <a:chOff x="0" y="1909602"/>
            <a:chExt cx="7075401" cy="2028600"/>
          </a:xfrm>
        </p:grpSpPr>
        <p:pic>
          <p:nvPicPr>
            <p:cNvPr id="13" name="Picture 12" descr="A white background with blue text&#10;&#10;Description automatically generated">
              <a:extLst>
                <a:ext uri="{FF2B5EF4-FFF2-40B4-BE49-F238E27FC236}">
                  <a16:creationId xmlns:a16="http://schemas.microsoft.com/office/drawing/2014/main" id="{E577A218-6C67-D4A6-8F41-774F678EB3B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1909602"/>
              <a:ext cx="7075401" cy="2028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03473BD2-C40B-BAE6-FCF2-771452811116}"/>
                </a:ext>
              </a:extLst>
            </p:cNvPr>
            <p:cNvSpPr/>
            <p:nvPr/>
          </p:nvSpPr>
          <p:spPr>
            <a:xfrm flipH="1">
              <a:off x="5675265" y="1930316"/>
              <a:ext cx="1400135" cy="34438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58571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CF8027-DA58-CE81-ECE1-3DA667586A54}"/>
              </a:ext>
            </a:extLst>
          </p:cNvPr>
          <p:cNvSpPr/>
          <p:nvPr/>
        </p:nvSpPr>
        <p:spPr>
          <a:xfrm>
            <a:off x="-9625" y="0"/>
            <a:ext cx="12201625" cy="1690256"/>
          </a:xfrm>
          <a:prstGeom prst="rect">
            <a:avLst/>
          </a:prstGeom>
          <a:solidFill>
            <a:srgbClr val="D1EB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B9DA29-8D25-5197-C28A-9D0CDFFA80CB}"/>
              </a:ext>
            </a:extLst>
          </p:cNvPr>
          <p:cNvSpPr>
            <a:spLocks noGrp="1"/>
          </p:cNvSpPr>
          <p:nvPr>
            <p:ph type="title"/>
          </p:nvPr>
        </p:nvSpPr>
        <p:spPr/>
        <p:txBody>
          <a:bodyPr/>
          <a:lstStyle/>
          <a:p>
            <a:r>
              <a:rPr lang="en-US" dirty="0"/>
              <a:t>Epidemiology of bronchiolitis</a:t>
            </a:r>
          </a:p>
        </p:txBody>
      </p:sp>
      <p:sp>
        <p:nvSpPr>
          <p:cNvPr id="6" name="TextBox 5">
            <a:extLst>
              <a:ext uri="{FF2B5EF4-FFF2-40B4-BE49-F238E27FC236}">
                <a16:creationId xmlns:a16="http://schemas.microsoft.com/office/drawing/2014/main" id="{F10F14C1-59DB-6F56-33EB-4185302A5354}"/>
              </a:ext>
            </a:extLst>
          </p:cNvPr>
          <p:cNvSpPr txBox="1"/>
          <p:nvPr/>
        </p:nvSpPr>
        <p:spPr>
          <a:xfrm>
            <a:off x="639258" y="1690256"/>
            <a:ext cx="10903857" cy="5509200"/>
          </a:xfrm>
          <a:prstGeom prst="rect">
            <a:avLst/>
          </a:prstGeom>
          <a:noFill/>
        </p:spPr>
        <p:txBody>
          <a:bodyPr wrap="square">
            <a:spAutoFit/>
          </a:bodyPr>
          <a:lstStyle/>
          <a:p>
            <a:r>
              <a:rPr lang="en-US" sz="3200" baseline="0" dirty="0"/>
              <a:t>Age: typically &lt;2 years old </a:t>
            </a:r>
          </a:p>
          <a:p>
            <a:r>
              <a:rPr lang="en-US" sz="3200" baseline="0" dirty="0"/>
              <a:t>Cause: viruses RSV accounts for 60-80%, rhinovirus 8-29%, others (example influenza, COVID)</a:t>
            </a:r>
          </a:p>
          <a:p>
            <a:endParaRPr lang="en-US" sz="3200" baseline="0" dirty="0"/>
          </a:p>
          <a:p>
            <a:pPr marL="457200" indent="-457200">
              <a:buFont typeface="Arial" panose="020B0604020202020204" pitchFamily="34" charset="0"/>
              <a:buChar char="•"/>
            </a:pPr>
            <a:r>
              <a:rPr lang="en-US" sz="3200" dirty="0"/>
              <a:t>adults &gt;65 RSV infection in 3-7% healthy, 4-10% cardiopulmonary disease (4 </a:t>
            </a:r>
            <a:r>
              <a:rPr lang="en-US" sz="3200" dirty="0" err="1"/>
              <a:t>yr</a:t>
            </a:r>
            <a:r>
              <a:rPr lang="en-US" sz="3200" dirty="0"/>
              <a:t> prospective cohort)</a:t>
            </a:r>
            <a:endParaRPr lang="en-US" sz="3200" baseline="0" dirty="0"/>
          </a:p>
          <a:p>
            <a:endParaRPr lang="en-US" sz="3200" baseline="0" dirty="0"/>
          </a:p>
          <a:p>
            <a:r>
              <a:rPr lang="en-US" sz="3200" baseline="0" dirty="0"/>
              <a:t>Prevalence: </a:t>
            </a:r>
            <a:r>
              <a:rPr lang="en-US" sz="3200" dirty="0"/>
              <a:t>&gt;90% children age 2 have been infected</a:t>
            </a:r>
            <a:endParaRPr lang="en-US" sz="3200" baseline="0" dirty="0"/>
          </a:p>
          <a:p>
            <a:pPr marL="457200" indent="-457200">
              <a:buFont typeface="Arial" panose="020B0604020202020204" pitchFamily="34" charset="0"/>
              <a:buChar char="•"/>
            </a:pPr>
            <a:r>
              <a:rPr lang="en-US" sz="3200" baseline="0" dirty="0"/>
              <a:t>5% needing hospitalization</a:t>
            </a:r>
          </a:p>
          <a:p>
            <a:endParaRPr lang="en-US" sz="3200" dirty="0"/>
          </a:p>
          <a:p>
            <a:r>
              <a:rPr lang="en-US" sz="3200" dirty="0"/>
              <a:t>. </a:t>
            </a:r>
            <a:endParaRPr lang="en-US" sz="3200" baseline="0" dirty="0"/>
          </a:p>
        </p:txBody>
      </p:sp>
      <p:sp>
        <p:nvSpPr>
          <p:cNvPr id="17" name="TextBox 16">
            <a:extLst>
              <a:ext uri="{FF2B5EF4-FFF2-40B4-BE49-F238E27FC236}">
                <a16:creationId xmlns:a16="http://schemas.microsoft.com/office/drawing/2014/main" id="{822DD377-97AC-DE87-2716-7E3256A9E239}"/>
              </a:ext>
            </a:extLst>
          </p:cNvPr>
          <p:cNvSpPr txBox="1"/>
          <p:nvPr/>
        </p:nvSpPr>
        <p:spPr>
          <a:xfrm>
            <a:off x="8053137" y="6123543"/>
            <a:ext cx="3945696" cy="646331"/>
          </a:xfrm>
          <a:prstGeom prst="rect">
            <a:avLst/>
          </a:prstGeom>
          <a:noFill/>
        </p:spPr>
        <p:txBody>
          <a:bodyPr wrap="none" rtlCol="0">
            <a:spAutoFit/>
          </a:bodyPr>
          <a:lstStyle/>
          <a:p>
            <a:r>
              <a:rPr lang="en-US" sz="1800" b="0" i="0" kern="1200" dirty="0">
                <a:solidFill>
                  <a:schemeClr val="tx1"/>
                </a:solidFill>
                <a:effectLst/>
                <a:latin typeface="+mn-lt"/>
                <a:ea typeface="+mn-ea"/>
                <a:cs typeface="+mn-cs"/>
              </a:rPr>
              <a:t>Lancet. 2022 Jul 30;400(10349):392-406</a:t>
            </a:r>
          </a:p>
          <a:p>
            <a:r>
              <a:rPr lang="en-US" b="0" i="0" dirty="0">
                <a:solidFill>
                  <a:srgbClr val="232323"/>
                </a:solidFill>
                <a:effectLst/>
                <a:latin typeface="Noto Sans" panose="020B0502040504020204" pitchFamily="34" charset="0"/>
              </a:rPr>
              <a:t>N Engl J Med. 2005;352(17):1749</a:t>
            </a:r>
            <a:endParaRPr lang="en-US" dirty="0"/>
          </a:p>
        </p:txBody>
      </p:sp>
    </p:spTree>
    <p:extLst>
      <p:ext uri="{BB962C8B-B14F-4D97-AF65-F5344CB8AC3E}">
        <p14:creationId xmlns:p14="http://schemas.microsoft.com/office/powerpoint/2010/main" val="288683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42B1F4-A076-8DEB-6238-A27DF023E3F8}"/>
              </a:ext>
            </a:extLst>
          </p:cNvPr>
          <p:cNvSpPr txBox="1"/>
          <p:nvPr/>
        </p:nvSpPr>
        <p:spPr>
          <a:xfrm>
            <a:off x="8475838" y="858516"/>
            <a:ext cx="3481754" cy="4031873"/>
          </a:xfrm>
          <a:prstGeom prst="rect">
            <a:avLst/>
          </a:prstGeom>
          <a:noFill/>
        </p:spPr>
        <p:txBody>
          <a:bodyPr wrap="square" rtlCol="0">
            <a:spAutoFit/>
          </a:bodyPr>
          <a:lstStyle/>
          <a:p>
            <a:r>
              <a:rPr lang="en-US" sz="3200" b="1" dirty="0">
                <a:solidFill>
                  <a:srgbClr val="F57171"/>
                </a:solidFill>
                <a:latin typeface="Tahoma" panose="020B0604030504040204" pitchFamily="34" charset="0"/>
                <a:ea typeface="Tahoma" panose="020B0604030504040204" pitchFamily="34" charset="0"/>
                <a:cs typeface="Tahoma" panose="020B0604030504040204" pitchFamily="34" charset="0"/>
              </a:rPr>
              <a:t>NOT TO DO</a:t>
            </a:r>
          </a:p>
          <a:p>
            <a:pPr marL="571500" indent="-393700">
              <a:buClr>
                <a:srgbClr val="5AB6B2"/>
              </a:buClr>
              <a:buFont typeface="Arial" panose="020B0604020202020204" pitchFamily="34" charset="0"/>
              <a:buChar char="•"/>
            </a:pPr>
            <a:r>
              <a:rPr lang="en-US" sz="3200" dirty="0">
                <a:latin typeface="+mj-lt"/>
              </a:rPr>
              <a:t>Chest x-ray </a:t>
            </a:r>
          </a:p>
          <a:p>
            <a:pPr marL="571500" indent="-393700">
              <a:buClr>
                <a:srgbClr val="5AB6B2"/>
              </a:buClr>
              <a:buFont typeface="Arial" panose="020B0604020202020204" pitchFamily="34" charset="0"/>
              <a:buChar char="•"/>
            </a:pPr>
            <a:r>
              <a:rPr lang="en-US" sz="3200" dirty="0">
                <a:latin typeface="+mj-lt"/>
              </a:rPr>
              <a:t>Antibiotics </a:t>
            </a:r>
          </a:p>
          <a:p>
            <a:pPr marL="571500" indent="-393700">
              <a:buClr>
                <a:srgbClr val="5AB6B2"/>
              </a:buClr>
              <a:buFont typeface="Arial" panose="020B0604020202020204" pitchFamily="34" charset="0"/>
              <a:buChar char="•"/>
            </a:pPr>
            <a:r>
              <a:rPr lang="en-US" sz="3200" dirty="0">
                <a:latin typeface="+mj-lt"/>
              </a:rPr>
              <a:t>Viral testing </a:t>
            </a:r>
          </a:p>
          <a:p>
            <a:pPr marL="571500" indent="-393700">
              <a:buClr>
                <a:srgbClr val="5AB6B2"/>
              </a:buClr>
              <a:buFont typeface="Arial" panose="020B0604020202020204" pitchFamily="34" charset="0"/>
              <a:buChar char="•"/>
            </a:pPr>
            <a:r>
              <a:rPr lang="en-US" sz="3200" dirty="0">
                <a:latin typeface="+mj-lt"/>
              </a:rPr>
              <a:t>Continuous pulse oximetry</a:t>
            </a:r>
          </a:p>
          <a:p>
            <a:pPr marL="571500" indent="-393700">
              <a:buClr>
                <a:srgbClr val="5AB6B2"/>
              </a:buClr>
              <a:buFont typeface="Arial" panose="020B0604020202020204" pitchFamily="34" charset="0"/>
              <a:buChar char="•"/>
            </a:pPr>
            <a:r>
              <a:rPr lang="en-US" sz="3200" dirty="0">
                <a:latin typeface="+mj-lt"/>
              </a:rPr>
              <a:t>Steroids </a:t>
            </a:r>
          </a:p>
          <a:p>
            <a:pPr marL="571500" indent="-393700">
              <a:buClr>
                <a:srgbClr val="5AB6B2"/>
              </a:buClr>
              <a:buFont typeface="Arial" panose="020B0604020202020204" pitchFamily="34" charset="0"/>
              <a:buChar char="•"/>
            </a:pPr>
            <a:r>
              <a:rPr lang="en-US" sz="3200" dirty="0">
                <a:latin typeface="+mj-lt"/>
              </a:rPr>
              <a:t>Bronchodilators</a:t>
            </a:r>
          </a:p>
        </p:txBody>
      </p:sp>
      <p:sp>
        <p:nvSpPr>
          <p:cNvPr id="6" name="TextBox 5">
            <a:extLst>
              <a:ext uri="{FF2B5EF4-FFF2-40B4-BE49-F238E27FC236}">
                <a16:creationId xmlns:a16="http://schemas.microsoft.com/office/drawing/2014/main" id="{D41729CF-DF23-DC02-783D-89B8C938E77F}"/>
              </a:ext>
            </a:extLst>
          </p:cNvPr>
          <p:cNvSpPr txBox="1"/>
          <p:nvPr/>
        </p:nvSpPr>
        <p:spPr>
          <a:xfrm>
            <a:off x="320801" y="2431328"/>
            <a:ext cx="3053751" cy="2677656"/>
          </a:xfrm>
          <a:prstGeom prst="rect">
            <a:avLst/>
          </a:prstGeom>
          <a:noFill/>
        </p:spPr>
        <p:txBody>
          <a:bodyPr wrap="square" rtlCol="0">
            <a:spAutoFit/>
          </a:bodyPr>
          <a:lstStyle/>
          <a:p>
            <a:r>
              <a:rPr lang="en-US" sz="3600" b="1" dirty="0">
                <a:solidFill>
                  <a:srgbClr val="BEDC9D"/>
                </a:solidFill>
                <a:latin typeface="Tahoma" panose="020B0604030504040204" pitchFamily="34" charset="0"/>
                <a:ea typeface="Tahoma" panose="020B0604030504040204" pitchFamily="34" charset="0"/>
                <a:cs typeface="Tahoma" panose="020B0604030504040204" pitchFamily="34" charset="0"/>
              </a:rPr>
              <a:t>TO DO</a:t>
            </a:r>
          </a:p>
          <a:p>
            <a:pPr marL="571500" indent="-393700">
              <a:buClr>
                <a:srgbClr val="5AB6B2"/>
              </a:buClr>
              <a:buFont typeface="Arial" panose="020B0604020202020204" pitchFamily="34" charset="0"/>
              <a:buChar char="•"/>
            </a:pPr>
            <a:r>
              <a:rPr lang="en-US" sz="3600" dirty="0">
                <a:latin typeface="+mj-lt"/>
              </a:rPr>
              <a:t>H</a:t>
            </a:r>
            <a:r>
              <a:rPr lang="en-US" sz="3200" dirty="0">
                <a:latin typeface="+mj-lt"/>
              </a:rPr>
              <a:t>ydration </a:t>
            </a:r>
          </a:p>
          <a:p>
            <a:pPr marL="571500" indent="-393700">
              <a:buClr>
                <a:srgbClr val="5AB6B2"/>
              </a:buClr>
              <a:buFont typeface="Arial" panose="020B0604020202020204" pitchFamily="34" charset="0"/>
              <a:buChar char="•"/>
            </a:pPr>
            <a:r>
              <a:rPr lang="en-US" sz="3200" dirty="0">
                <a:latin typeface="+mj-lt"/>
              </a:rPr>
              <a:t>Fever control </a:t>
            </a:r>
          </a:p>
          <a:p>
            <a:pPr marL="571500" indent="-393700">
              <a:buClr>
                <a:srgbClr val="5AB6B2"/>
              </a:buClr>
              <a:buFont typeface="Arial" panose="020B0604020202020204" pitchFamily="34" charset="0"/>
              <a:buChar char="•"/>
            </a:pPr>
            <a:r>
              <a:rPr lang="en-US" sz="3200" dirty="0">
                <a:latin typeface="+mj-lt"/>
              </a:rPr>
              <a:t>Oxygen for </a:t>
            </a:r>
            <a:r>
              <a:rPr lang="en-US" sz="3200" dirty="0" err="1">
                <a:latin typeface="+mj-lt"/>
              </a:rPr>
              <a:t>sats</a:t>
            </a:r>
            <a:r>
              <a:rPr lang="en-US" sz="3200" dirty="0">
                <a:latin typeface="+mj-lt"/>
              </a:rPr>
              <a:t> &lt; 90% </a:t>
            </a:r>
          </a:p>
        </p:txBody>
      </p:sp>
      <p:sp>
        <p:nvSpPr>
          <p:cNvPr id="9" name="Title 1">
            <a:extLst>
              <a:ext uri="{FF2B5EF4-FFF2-40B4-BE49-F238E27FC236}">
                <a16:creationId xmlns:a16="http://schemas.microsoft.com/office/drawing/2014/main" id="{F5298A69-CBAA-7C54-A6B0-6CE982E816B3}"/>
              </a:ext>
            </a:extLst>
          </p:cNvPr>
          <p:cNvSpPr>
            <a:spLocks noGrp="1"/>
          </p:cNvSpPr>
          <p:nvPr>
            <p:ph type="title"/>
          </p:nvPr>
        </p:nvSpPr>
        <p:spPr>
          <a:xfrm>
            <a:off x="666136" y="473863"/>
            <a:ext cx="4613366" cy="1325563"/>
          </a:xfrm>
        </p:spPr>
        <p:txBody>
          <a:bodyPr>
            <a:normAutofit/>
          </a:bodyPr>
          <a:lstStyle/>
          <a:p>
            <a:r>
              <a:rPr lang="en-US" sz="4000" dirty="0"/>
              <a:t>Less is Best </a:t>
            </a:r>
          </a:p>
        </p:txBody>
      </p:sp>
      <p:cxnSp>
        <p:nvCxnSpPr>
          <p:cNvPr id="11" name="Straight Connector 10">
            <a:extLst>
              <a:ext uri="{FF2B5EF4-FFF2-40B4-BE49-F238E27FC236}">
                <a16:creationId xmlns:a16="http://schemas.microsoft.com/office/drawing/2014/main" id="{69060EEA-8F92-42EE-80B1-75305E91DF1A}"/>
              </a:ext>
            </a:extLst>
          </p:cNvPr>
          <p:cNvCxnSpPr>
            <a:cxnSpLocks/>
          </p:cNvCxnSpPr>
          <p:nvPr/>
        </p:nvCxnSpPr>
        <p:spPr>
          <a:xfrm>
            <a:off x="762000" y="769616"/>
            <a:ext cx="596900" cy="0"/>
          </a:xfrm>
          <a:prstGeom prst="line">
            <a:avLst/>
          </a:prstGeom>
          <a:ln w="57150">
            <a:solidFill>
              <a:srgbClr val="9CE1CC"/>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A21880D-B462-8A9D-B2D6-FD94A7373B7F}"/>
              </a:ext>
            </a:extLst>
          </p:cNvPr>
          <p:cNvPicPr>
            <a:picLocks noChangeAspect="1"/>
          </p:cNvPicPr>
          <p:nvPr/>
        </p:nvPicPr>
        <p:blipFill>
          <a:blip r:embed="rId3"/>
          <a:stretch>
            <a:fillRect/>
          </a:stretch>
        </p:blipFill>
        <p:spPr>
          <a:xfrm>
            <a:off x="1876551" y="1136644"/>
            <a:ext cx="7796464" cy="5203483"/>
          </a:xfrm>
          <a:prstGeom prst="rect">
            <a:avLst/>
          </a:prstGeom>
        </p:spPr>
      </p:pic>
    </p:spTree>
    <p:extLst>
      <p:ext uri="{BB962C8B-B14F-4D97-AF65-F5344CB8AC3E}">
        <p14:creationId xmlns:p14="http://schemas.microsoft.com/office/powerpoint/2010/main" val="362525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5298A69-CBAA-7C54-A6B0-6CE982E816B3}"/>
              </a:ext>
            </a:extLst>
          </p:cNvPr>
          <p:cNvSpPr>
            <a:spLocks noGrp="1"/>
          </p:cNvSpPr>
          <p:nvPr>
            <p:ph type="title"/>
          </p:nvPr>
        </p:nvSpPr>
        <p:spPr>
          <a:xfrm>
            <a:off x="355438" y="663383"/>
            <a:ext cx="4613366" cy="1325563"/>
          </a:xfrm>
        </p:spPr>
        <p:txBody>
          <a:bodyPr>
            <a:normAutofit/>
          </a:bodyPr>
          <a:lstStyle/>
          <a:p>
            <a:r>
              <a:rPr lang="en-US" sz="4000" dirty="0"/>
              <a:t>Double Harm of Chest X-Rays </a:t>
            </a:r>
          </a:p>
        </p:txBody>
      </p:sp>
      <p:cxnSp>
        <p:nvCxnSpPr>
          <p:cNvPr id="11" name="Straight Connector 10">
            <a:extLst>
              <a:ext uri="{FF2B5EF4-FFF2-40B4-BE49-F238E27FC236}">
                <a16:creationId xmlns:a16="http://schemas.microsoft.com/office/drawing/2014/main" id="{69060EEA-8F92-42EE-80B1-75305E91DF1A}"/>
              </a:ext>
            </a:extLst>
          </p:cNvPr>
          <p:cNvCxnSpPr>
            <a:cxnSpLocks/>
          </p:cNvCxnSpPr>
          <p:nvPr/>
        </p:nvCxnSpPr>
        <p:spPr>
          <a:xfrm>
            <a:off x="457038" y="663383"/>
            <a:ext cx="596900" cy="0"/>
          </a:xfrm>
          <a:prstGeom prst="line">
            <a:avLst/>
          </a:prstGeom>
          <a:ln w="57150">
            <a:solidFill>
              <a:srgbClr val="9CE1CC"/>
            </a:solidFil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0D849628-F476-0202-8F65-FB3A62D197BC}"/>
              </a:ext>
            </a:extLst>
          </p:cNvPr>
          <p:cNvSpPr>
            <a:spLocks noGrp="1"/>
          </p:cNvSpPr>
          <p:nvPr>
            <p:ph sz="half" idx="1"/>
          </p:nvPr>
        </p:nvSpPr>
        <p:spPr>
          <a:xfrm>
            <a:off x="355438" y="2174235"/>
            <a:ext cx="5842162" cy="4501157"/>
          </a:xfrm>
        </p:spPr>
        <p:txBody>
          <a:bodyPr vert="horz" lIns="91440" tIns="45720" rIns="91440" bIns="45720" rtlCol="0">
            <a:noAutofit/>
          </a:bodyPr>
          <a:lstStyle/>
          <a:p>
            <a:r>
              <a:rPr lang="en-US" sz="2200" b="1" dirty="0"/>
              <a:t>Unnecessary radiation</a:t>
            </a:r>
          </a:p>
          <a:p>
            <a:pPr lvl="1"/>
            <a:r>
              <a:rPr lang="en-US" sz="2200" dirty="0"/>
              <a:t>CXR often ordered as exam findings can </a:t>
            </a:r>
            <a:br>
              <a:rPr lang="en-US" sz="2200" dirty="0"/>
            </a:br>
            <a:r>
              <a:rPr lang="en-US" sz="2200" dirty="0"/>
              <a:t>be inconclusive with bronchiolitis </a:t>
            </a:r>
          </a:p>
          <a:p>
            <a:pPr marL="457200" lvl="1"/>
            <a:endParaRPr lang="en-US" sz="2200" dirty="0"/>
          </a:p>
          <a:p>
            <a:r>
              <a:rPr lang="en-US" sz="2200" b="1" dirty="0"/>
              <a:t>Unnecessary antibiotics use </a:t>
            </a:r>
          </a:p>
          <a:p>
            <a:pPr lvl="1"/>
            <a:r>
              <a:rPr lang="en-US" sz="2200" dirty="0"/>
              <a:t>Infants undergoing CXR at least 10 times more likely to receive antibiotics</a:t>
            </a:r>
          </a:p>
          <a:p>
            <a:pPr lvl="1"/>
            <a:r>
              <a:rPr lang="en-US" sz="2200" dirty="0"/>
              <a:t>False positive misinterpreted as pneumonia</a:t>
            </a:r>
          </a:p>
          <a:p>
            <a:pPr lvl="1"/>
            <a:r>
              <a:rPr lang="en-US" sz="2200" dirty="0"/>
              <a:t>Prevalence of underlying secondary bacterial infection is low</a:t>
            </a:r>
          </a:p>
          <a:p>
            <a:pPr lvl="1"/>
            <a:r>
              <a:rPr lang="en-US" sz="2200" dirty="0"/>
              <a:t>Antimicrobial resistance is EVERYONE’s problem</a:t>
            </a:r>
          </a:p>
        </p:txBody>
      </p:sp>
      <p:pic>
        <p:nvPicPr>
          <p:cNvPr id="7" name="Picture 6">
            <a:extLst>
              <a:ext uri="{FF2B5EF4-FFF2-40B4-BE49-F238E27FC236}">
                <a16:creationId xmlns:a16="http://schemas.microsoft.com/office/drawing/2014/main" id="{65E312F7-1403-3283-FDC7-C4B54D879D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9"/>
          <a:stretch/>
        </p:blipFill>
        <p:spPr>
          <a:xfrm>
            <a:off x="6197600" y="-2681"/>
            <a:ext cx="5994400" cy="6860681"/>
          </a:xfrm>
          <a:prstGeom prst="rect">
            <a:avLst/>
          </a:prstGeom>
        </p:spPr>
      </p:pic>
      <p:sp>
        <p:nvSpPr>
          <p:cNvPr id="4" name="TextBox 3">
            <a:extLst>
              <a:ext uri="{FF2B5EF4-FFF2-40B4-BE49-F238E27FC236}">
                <a16:creationId xmlns:a16="http://schemas.microsoft.com/office/drawing/2014/main" id="{74453C7D-8504-E05C-0909-F0B73611173A}"/>
              </a:ext>
            </a:extLst>
          </p:cNvPr>
          <p:cNvSpPr txBox="1"/>
          <p:nvPr/>
        </p:nvSpPr>
        <p:spPr>
          <a:xfrm>
            <a:off x="2662121" y="6419369"/>
            <a:ext cx="3867534" cy="369332"/>
          </a:xfrm>
          <a:prstGeom prst="rect">
            <a:avLst/>
          </a:prstGeom>
          <a:noFill/>
        </p:spPr>
        <p:txBody>
          <a:bodyPr wrap="none" rtlCol="0">
            <a:spAutoFit/>
          </a:bodyPr>
          <a:lstStyle/>
          <a:p>
            <a:r>
              <a:rPr lang="en-US" dirty="0" err="1"/>
              <a:t>Emerg</a:t>
            </a:r>
            <a:r>
              <a:rPr lang="en-US" dirty="0"/>
              <a:t> Med </a:t>
            </a:r>
            <a:r>
              <a:rPr lang="en-US" dirty="0" err="1"/>
              <a:t>Australas</a:t>
            </a:r>
            <a:r>
              <a:rPr lang="en-US" dirty="0"/>
              <a:t> 2018; 30: 389–97</a:t>
            </a:r>
          </a:p>
        </p:txBody>
      </p:sp>
    </p:spTree>
    <p:extLst>
      <p:ext uri="{BB962C8B-B14F-4D97-AF65-F5344CB8AC3E}">
        <p14:creationId xmlns:p14="http://schemas.microsoft.com/office/powerpoint/2010/main" val="216416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5298A69-CBAA-7C54-A6B0-6CE982E816B3}"/>
              </a:ext>
            </a:extLst>
          </p:cNvPr>
          <p:cNvSpPr>
            <a:spLocks noGrp="1"/>
          </p:cNvSpPr>
          <p:nvPr>
            <p:ph type="title"/>
          </p:nvPr>
        </p:nvSpPr>
        <p:spPr>
          <a:xfrm>
            <a:off x="355438" y="224639"/>
            <a:ext cx="4613366" cy="1325563"/>
          </a:xfrm>
        </p:spPr>
        <p:txBody>
          <a:bodyPr>
            <a:normAutofit/>
          </a:bodyPr>
          <a:lstStyle/>
          <a:p>
            <a:r>
              <a:rPr lang="en-US" sz="4000" b="1" dirty="0"/>
              <a:t>Pulse Oximetry </a:t>
            </a:r>
            <a:endParaRPr lang="en-US" sz="4000" dirty="0"/>
          </a:p>
        </p:txBody>
      </p:sp>
      <p:cxnSp>
        <p:nvCxnSpPr>
          <p:cNvPr id="11" name="Straight Connector 10">
            <a:extLst>
              <a:ext uri="{FF2B5EF4-FFF2-40B4-BE49-F238E27FC236}">
                <a16:creationId xmlns:a16="http://schemas.microsoft.com/office/drawing/2014/main" id="{69060EEA-8F92-42EE-80B1-75305E91DF1A}"/>
              </a:ext>
            </a:extLst>
          </p:cNvPr>
          <p:cNvCxnSpPr>
            <a:cxnSpLocks/>
          </p:cNvCxnSpPr>
          <p:nvPr/>
        </p:nvCxnSpPr>
        <p:spPr>
          <a:xfrm>
            <a:off x="457038" y="463686"/>
            <a:ext cx="596900" cy="0"/>
          </a:xfrm>
          <a:prstGeom prst="line">
            <a:avLst/>
          </a:prstGeom>
          <a:ln w="57150">
            <a:solidFill>
              <a:srgbClr val="9CE1CC"/>
            </a:solidFil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0D849628-F476-0202-8F65-FB3A62D197BC}"/>
              </a:ext>
            </a:extLst>
          </p:cNvPr>
          <p:cNvSpPr>
            <a:spLocks noGrp="1"/>
          </p:cNvSpPr>
          <p:nvPr>
            <p:ph sz="half" idx="1"/>
          </p:nvPr>
        </p:nvSpPr>
        <p:spPr>
          <a:xfrm>
            <a:off x="363192" y="1390153"/>
            <a:ext cx="11473370" cy="1679101"/>
          </a:xfrm>
        </p:spPr>
        <p:txBody>
          <a:bodyPr vert="horz" lIns="91440" tIns="45720" rIns="91440" bIns="45720" rtlCol="0">
            <a:noAutofit/>
          </a:bodyPr>
          <a:lstStyle/>
          <a:p>
            <a:pPr marL="457200" indent="-457200">
              <a:buFont typeface="Arial" panose="020B0604020202020204" pitchFamily="34" charset="0"/>
              <a:buChar char="•"/>
            </a:pPr>
            <a:r>
              <a:rPr lang="en-US" dirty="0"/>
              <a:t>Continuous pulse oximetry leads to unnecessary hospitalizations and prolonged ED stay</a:t>
            </a:r>
            <a:endParaRPr lang="en-US" i="1" dirty="0"/>
          </a:p>
          <a:p>
            <a:pPr marL="457200" indent="-457200">
              <a:buFont typeface="Arial" panose="020B0604020202020204" pitchFamily="34" charset="0"/>
              <a:buChar char="•"/>
            </a:pPr>
            <a:r>
              <a:rPr lang="en-US" dirty="0"/>
              <a:t>Children with URTI have transient desaturations at home without consequences </a:t>
            </a:r>
            <a:br>
              <a:rPr lang="en-US" sz="2400" dirty="0"/>
            </a:br>
            <a:endParaRPr lang="en-US" sz="2400" dirty="0"/>
          </a:p>
        </p:txBody>
      </p:sp>
      <p:pic>
        <p:nvPicPr>
          <p:cNvPr id="3" name="Picture 2" descr="A light blue background with white dots&#10;&#10;Description automatically generated">
            <a:extLst>
              <a:ext uri="{FF2B5EF4-FFF2-40B4-BE49-F238E27FC236}">
                <a16:creationId xmlns:a16="http://schemas.microsoft.com/office/drawing/2014/main" id="{66231B9F-94CA-6BD6-8E89-A94049B5C4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176962"/>
            <a:ext cx="12192000" cy="681038"/>
          </a:xfrm>
          <a:prstGeom prst="rect">
            <a:avLst/>
          </a:prstGeom>
        </p:spPr>
      </p:pic>
      <p:grpSp>
        <p:nvGrpSpPr>
          <p:cNvPr id="20" name="Group 19">
            <a:extLst>
              <a:ext uri="{FF2B5EF4-FFF2-40B4-BE49-F238E27FC236}">
                <a16:creationId xmlns:a16="http://schemas.microsoft.com/office/drawing/2014/main" id="{C4C1FDDB-080A-A12C-567D-3E1DCCD8DC9B}"/>
              </a:ext>
            </a:extLst>
          </p:cNvPr>
          <p:cNvGrpSpPr/>
          <p:nvPr/>
        </p:nvGrpSpPr>
        <p:grpSpPr>
          <a:xfrm>
            <a:off x="1554269" y="3190157"/>
            <a:ext cx="9311985" cy="2641217"/>
            <a:chOff x="1546515" y="3385510"/>
            <a:chExt cx="9311985" cy="2641217"/>
          </a:xfrm>
        </p:grpSpPr>
        <p:pic>
          <p:nvPicPr>
            <p:cNvPr id="12" name="Picture 11" descr="A close up of a text&#10;&#10;Description automatically generated">
              <a:extLst>
                <a:ext uri="{FF2B5EF4-FFF2-40B4-BE49-F238E27FC236}">
                  <a16:creationId xmlns:a16="http://schemas.microsoft.com/office/drawing/2014/main" id="{B8378D33-F35D-C126-46D2-DF02A1B645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59215" y="3429000"/>
              <a:ext cx="9299285" cy="2562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4" name="Straight Connector 13">
              <a:extLst>
                <a:ext uri="{FF2B5EF4-FFF2-40B4-BE49-F238E27FC236}">
                  <a16:creationId xmlns:a16="http://schemas.microsoft.com/office/drawing/2014/main" id="{4011FA4E-BDD7-96A4-D43E-D4AFDA334B6D}"/>
                </a:ext>
              </a:extLst>
            </p:cNvPr>
            <p:cNvCxnSpPr>
              <a:cxnSpLocks/>
            </p:cNvCxnSpPr>
            <p:nvPr/>
          </p:nvCxnSpPr>
          <p:spPr>
            <a:xfrm>
              <a:off x="1546515" y="3385510"/>
              <a:ext cx="0" cy="2641217"/>
            </a:xfrm>
            <a:prstGeom prst="line">
              <a:avLst/>
            </a:prstGeom>
            <a:ln w="57150">
              <a:solidFill>
                <a:srgbClr val="9CE1CC"/>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2F417E87-73B2-D8B7-EA04-931249E41810}"/>
              </a:ext>
            </a:extLst>
          </p:cNvPr>
          <p:cNvSpPr txBox="1"/>
          <p:nvPr/>
        </p:nvSpPr>
        <p:spPr>
          <a:xfrm>
            <a:off x="7738044" y="6211669"/>
            <a:ext cx="6256420" cy="646331"/>
          </a:xfrm>
          <a:prstGeom prst="rect">
            <a:avLst/>
          </a:prstGeom>
          <a:noFill/>
        </p:spPr>
        <p:txBody>
          <a:bodyPr wrap="square">
            <a:spAutoFit/>
          </a:bodyPr>
          <a:lstStyle/>
          <a:p>
            <a:r>
              <a:rPr lang="en-CA" dirty="0">
                <a:effectLst/>
              </a:rPr>
              <a:t>JAMA 2014 Aug 20;312(7):712–8</a:t>
            </a:r>
          </a:p>
          <a:p>
            <a:r>
              <a:rPr lang="en-CA" dirty="0">
                <a:effectLst/>
              </a:rPr>
              <a:t>JAMA </a:t>
            </a:r>
            <a:r>
              <a:rPr lang="en-CA" dirty="0" err="1">
                <a:effectLst/>
              </a:rPr>
              <a:t>Pediatr</a:t>
            </a:r>
            <a:r>
              <a:rPr lang="en-CA" dirty="0">
                <a:effectLst/>
              </a:rPr>
              <a:t>. 2016 Jun 1;170(6):602.</a:t>
            </a:r>
            <a:endParaRPr lang="en-US" dirty="0"/>
          </a:p>
        </p:txBody>
      </p:sp>
    </p:spTree>
    <p:extLst>
      <p:ext uri="{BB962C8B-B14F-4D97-AF65-F5344CB8AC3E}">
        <p14:creationId xmlns:p14="http://schemas.microsoft.com/office/powerpoint/2010/main" val="7275419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7605</TotalTime>
  <Words>3712</Words>
  <Application>Microsoft Office PowerPoint</Application>
  <PresentationFormat>Widescreen</PresentationFormat>
  <Paragraphs>384</Paragraphs>
  <Slides>37</Slides>
  <Notes>34</Notes>
  <HiddenSlides>2</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37</vt:i4>
      </vt:variant>
    </vt:vector>
  </HeadingPairs>
  <TitlesOfParts>
    <vt:vector size="56" baseType="lpstr">
      <vt:lpstr>Archer Semibold</vt:lpstr>
      <vt:lpstr>Arial</vt:lpstr>
      <vt:lpstr>Calibri</vt:lpstr>
      <vt:lpstr>Calibri Light</vt:lpstr>
      <vt:lpstr>Cambria</vt:lpstr>
      <vt:lpstr>Gadugi</vt:lpstr>
      <vt:lpstr>Guardian TextSans Web</vt:lpstr>
      <vt:lpstr>Muli-Regular_Light</vt:lpstr>
      <vt:lpstr>Noto Sans</vt:lpstr>
      <vt:lpstr>Open Sans</vt:lpstr>
      <vt:lpstr>OTNEJMScalaSansLF</vt:lpstr>
      <vt:lpstr>OTNEJMScalaSansLF-Bold</vt:lpstr>
      <vt:lpstr>Rockwell</vt:lpstr>
      <vt:lpstr>SourceSansPro-It</vt:lpstr>
      <vt:lpstr>SourceSansPro-Regular</vt:lpstr>
      <vt:lpstr>Symbol</vt:lpstr>
      <vt:lpstr>Tahoma</vt:lpstr>
      <vt:lpstr>Wingdings</vt:lpstr>
      <vt:lpstr>Office Theme</vt:lpstr>
      <vt:lpstr>PowerPoint Presentation</vt:lpstr>
      <vt:lpstr>PowerPoint Presentation</vt:lpstr>
      <vt:lpstr>Objectives </vt:lpstr>
      <vt:lpstr>Baby B</vt:lpstr>
      <vt:lpstr>A Global Burden  and So Many Guidelines..  But similar messaging about  REDUCING testing and treatments</vt:lpstr>
      <vt:lpstr>Epidemiology of bronchiolitis</vt:lpstr>
      <vt:lpstr>Less is Best </vt:lpstr>
      <vt:lpstr>Double Harm of Chest X-Rays </vt:lpstr>
      <vt:lpstr>Pulse Oximetry </vt:lpstr>
      <vt:lpstr>Respiratory Viral Testing</vt:lpstr>
      <vt:lpstr>What About Salbutamol?</vt:lpstr>
      <vt:lpstr>What About Steroids?</vt:lpstr>
      <vt:lpstr>A word about Immunization: Children</vt:lpstr>
      <vt:lpstr>A word about Immunization: Adults</vt:lpstr>
      <vt:lpstr>A word about Immunization: Adults</vt:lpstr>
      <vt:lpstr>Heated High Flow Nasal Cannula (HHFNC) in Bronchiolitis</vt:lpstr>
      <vt:lpstr>What Should We Aim For? </vt:lpstr>
      <vt:lpstr>PowerPoint Presentation</vt:lpstr>
      <vt:lpstr>Drivers  of Overuse    Providers Survey</vt:lpstr>
      <vt:lpstr>Knowledge Gaps</vt:lpstr>
      <vt:lpstr>Therapeutic Illusion </vt:lpstr>
      <vt:lpstr>What Are Caregiver Expectations?</vt:lpstr>
      <vt:lpstr>PowerPoint Presentation</vt:lpstr>
      <vt:lpstr>Reducing Chest Radiographs in Bronchiolitis Through High-Reliability Interventions</vt:lpstr>
      <vt:lpstr>PowerPoint Presentation</vt:lpstr>
      <vt:lpstr>Simplification and Standardization </vt:lpstr>
      <vt:lpstr>Resources to Address Barriers to Overuse</vt:lpstr>
      <vt:lpstr>PowerPoint Presentation</vt:lpstr>
      <vt:lpstr>PowerPoint Presentation</vt:lpstr>
      <vt:lpstr>Recommendations </vt:lpstr>
      <vt:lpstr>Bronchiolitis:  INITIAL ASSESSMENT  AND MANAGEMENT</vt:lpstr>
      <vt:lpstr>PowerPoint Presentation</vt:lpstr>
      <vt:lpstr>Pediatric  Prescription Pad</vt:lpstr>
      <vt:lpstr>Family  Info-Sheet </vt:lpstr>
      <vt:lpstr>Posters/Screensavers for Clinicians</vt:lpstr>
      <vt:lpstr>Posters/Screensavers for Patients</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Marie-Pier Lirette</dc:creator>
  <cp:lastModifiedBy>Deanne McKay</cp:lastModifiedBy>
  <cp:revision>83</cp:revision>
  <dcterms:created xsi:type="dcterms:W3CDTF">2023-09-06T19:24:51Z</dcterms:created>
  <dcterms:modified xsi:type="dcterms:W3CDTF">2023-11-06T14:19:38Z</dcterms:modified>
</cp:coreProperties>
</file>