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7" r:id="rId3"/>
    <p:sldId id="383" r:id="rId4"/>
    <p:sldId id="364" r:id="rId5"/>
    <p:sldId id="274" r:id="rId6"/>
    <p:sldId id="258" r:id="rId7"/>
    <p:sldId id="259" r:id="rId8"/>
    <p:sldId id="344" r:id="rId9"/>
    <p:sldId id="321" r:id="rId10"/>
    <p:sldId id="322" r:id="rId11"/>
    <p:sldId id="262" r:id="rId12"/>
    <p:sldId id="263" r:id="rId13"/>
    <p:sldId id="260" r:id="rId14"/>
    <p:sldId id="268" r:id="rId15"/>
    <p:sldId id="375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264" r:id="rId24"/>
    <p:sldId id="272" r:id="rId25"/>
    <p:sldId id="270" r:id="rId26"/>
    <p:sldId id="275" r:id="rId27"/>
    <p:sldId id="276" r:id="rId28"/>
    <p:sldId id="277" r:id="rId29"/>
    <p:sldId id="278" r:id="rId30"/>
    <p:sldId id="280" r:id="rId31"/>
    <p:sldId id="333" r:id="rId32"/>
    <p:sldId id="376" r:id="rId33"/>
    <p:sldId id="281" r:id="rId34"/>
    <p:sldId id="282" r:id="rId35"/>
    <p:sldId id="334" r:id="rId36"/>
    <p:sldId id="336" r:id="rId37"/>
    <p:sldId id="338" r:id="rId38"/>
    <p:sldId id="340" r:id="rId39"/>
    <p:sldId id="372" r:id="rId40"/>
    <p:sldId id="283" r:id="rId41"/>
    <p:sldId id="302" r:id="rId42"/>
    <p:sldId id="303" r:id="rId43"/>
    <p:sldId id="284" r:id="rId44"/>
    <p:sldId id="285" r:id="rId45"/>
    <p:sldId id="374" r:id="rId46"/>
    <p:sldId id="296" r:id="rId47"/>
    <p:sldId id="297" r:id="rId48"/>
    <p:sldId id="300" r:id="rId49"/>
    <p:sldId id="301" r:id="rId50"/>
    <p:sldId id="304" r:id="rId51"/>
    <p:sldId id="305" r:id="rId52"/>
    <p:sldId id="307" r:id="rId53"/>
    <p:sldId id="318" r:id="rId54"/>
    <p:sldId id="370" r:id="rId55"/>
    <p:sldId id="371" r:id="rId56"/>
    <p:sldId id="384" r:id="rId5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3178" autoAdjust="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6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60DAF0-3FA5-4DA3-995D-515A51BF2405}" type="datetimeFigureOut">
              <a:rPr lang="en-CA" smtClean="0"/>
              <a:t>2023-10-23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37CACE-2A35-4302-9920-90DC4354E6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0023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CBE973-0DCB-B74D-8838-2E91CAEEFD2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D2B734-55A3-4147-92F7-4AC0C092C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9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12763"/>
            <a:ext cx="342265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 dirty="0"/>
              <a:t>Where a faculty/presenter has no relationships to disclose, indicate Not Applicable under Relationships with Financial Sponsors.</a:t>
            </a:r>
          </a:p>
          <a:p>
            <a:endParaRPr lang="en-US" dirty="0"/>
          </a:p>
          <a:p>
            <a:r>
              <a:rPr lang="en-US" dirty="0"/>
              <a:t>Complete this slide for the primary presenter and ALL co-presenters if applicable.</a:t>
            </a:r>
          </a:p>
          <a:p>
            <a:endParaRPr lang="en-US" dirty="0"/>
          </a:p>
          <a:p>
            <a:r>
              <a:rPr lang="en-US" dirty="0"/>
              <a:t>Reminder: Disclosures made on your COI forms should match disclosures made on the COI slide.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09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982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7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62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1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98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403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075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33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69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12763"/>
            <a:ext cx="342265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Where a program has received no external financial support (e.g., monies for food, logistics assistance such as registration, AV set-up, etc.), indicate No External Support.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706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347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548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584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262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271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537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378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787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90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077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68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37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28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738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655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0059E-9477-49FB-B056-F1C8FDB4E62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523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8129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203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0902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32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980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4223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878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1531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7397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3784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6549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4436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7387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2708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8931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7201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287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2722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9726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0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2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0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33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2B734-55A3-4147-92F7-4AC0C092CD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C7D1-CED2-BA40-A597-693B8601D3D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6E1C-3823-564A-A0B4-3FBD8895396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C7D1-CED2-BA40-A597-693B8601D3D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6E1C-3823-564A-A0B4-3FBD88953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C7D1-CED2-BA40-A597-693B8601D3D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6E1C-3823-564A-A0B4-3FBD88953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C7D1-CED2-BA40-A597-693B8601D3D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6E1C-3823-564A-A0B4-3FBD88953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C7D1-CED2-BA40-A597-693B8601D3D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6E1C-3823-564A-A0B4-3FBD8895396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C7D1-CED2-BA40-A597-693B8601D3D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6E1C-3823-564A-A0B4-3FBD88953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C7D1-CED2-BA40-A597-693B8601D3D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6E1C-3823-564A-A0B4-3FBD8895396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C7D1-CED2-BA40-A597-693B8601D3D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6E1C-3823-564A-A0B4-3FBD88953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C7D1-CED2-BA40-A597-693B8601D3D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6E1C-3823-564A-A0B4-3FBD88953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C7D1-CED2-BA40-A597-693B8601D3D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6E1C-3823-564A-A0B4-3FBD8895396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C7D1-CED2-BA40-A597-693B8601D3D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6E1C-3823-564A-A0B4-3FBD88953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1A2C7D1-CED2-BA40-A597-693B8601D3D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F216E1C-3823-564A-A0B4-3FBD889539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2">
            <a:extLst>
              <a:ext uri="{FF2B5EF4-FFF2-40B4-BE49-F238E27FC236}">
                <a16:creationId xmlns:a16="http://schemas.microsoft.com/office/drawing/2014/main" id="{43F0DC74-B783-FC17-2B2F-79E26C355FA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774600" y="-664102"/>
            <a:ext cx="4114800" cy="5715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defRPr/>
            </a:pPr>
            <a:r>
              <a:rPr lang="en-US" sz="2200" spc="0" dirty="0"/>
              <a:t>Title Slide</a:t>
            </a:r>
          </a:p>
        </p:txBody>
      </p:sp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14350" y="1371600"/>
            <a:ext cx="8115300" cy="4114800"/>
            <a:chOff x="0" y="0"/>
            <a:chExt cx="7026195" cy="3562578"/>
          </a:xfrm>
        </p:grpSpPr>
        <p:sp>
          <p:nvSpPr>
            <p:cNvPr id="3" name="Freeform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961425" cy="3493998"/>
            </a:xfrm>
            <a:custGeom>
              <a:avLst/>
              <a:gdLst/>
              <a:ahLst/>
              <a:cxnLst/>
              <a:rect l="l" t="t" r="r" b="b"/>
              <a:pathLst>
                <a:path w="6961425" h="3493998">
                  <a:moveTo>
                    <a:pt x="146050" y="3493998"/>
                  </a:moveTo>
                  <a:lnTo>
                    <a:pt x="6815375" y="3493998"/>
                  </a:lnTo>
                  <a:cubicBezTo>
                    <a:pt x="6895385" y="3493998"/>
                    <a:pt x="6961425" y="3427957"/>
                    <a:pt x="6961425" y="3347948"/>
                  </a:cubicBezTo>
                  <a:lnTo>
                    <a:pt x="6961425" y="146050"/>
                  </a:lnTo>
                  <a:cubicBezTo>
                    <a:pt x="6961425" y="66040"/>
                    <a:pt x="6895385" y="0"/>
                    <a:pt x="681537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3347948"/>
                  </a:lnTo>
                  <a:cubicBezTo>
                    <a:pt x="0" y="3429228"/>
                    <a:pt x="66040" y="3493998"/>
                    <a:pt x="146050" y="3493998"/>
                  </a:cubicBezTo>
                  <a:close/>
                </a:path>
              </a:pathLst>
            </a:custGeom>
            <a:solidFill>
              <a:srgbClr val="FCF5ED"/>
            </a:solidFill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026194" cy="3562578"/>
            </a:xfrm>
            <a:custGeom>
              <a:avLst/>
              <a:gdLst/>
              <a:ahLst/>
              <a:cxnLst/>
              <a:rect l="l" t="t" r="r" b="b"/>
              <a:pathLst>
                <a:path w="7026194" h="3562578">
                  <a:moveTo>
                    <a:pt x="6962694" y="74930"/>
                  </a:moveTo>
                  <a:cubicBezTo>
                    <a:pt x="6934755" y="30480"/>
                    <a:pt x="6885225" y="0"/>
                    <a:pt x="682807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3360648"/>
                  </a:lnTo>
                  <a:cubicBezTo>
                    <a:pt x="0" y="3412718"/>
                    <a:pt x="25400" y="3458438"/>
                    <a:pt x="63500" y="3487648"/>
                  </a:cubicBezTo>
                  <a:cubicBezTo>
                    <a:pt x="91440" y="3532098"/>
                    <a:pt x="140970" y="3562578"/>
                    <a:pt x="222904" y="3562578"/>
                  </a:cubicBezTo>
                  <a:lnTo>
                    <a:pt x="6867444" y="3562578"/>
                  </a:lnTo>
                  <a:cubicBezTo>
                    <a:pt x="6955075" y="3562578"/>
                    <a:pt x="7026194" y="3491457"/>
                    <a:pt x="7026194" y="3403828"/>
                  </a:cubicBezTo>
                  <a:lnTo>
                    <a:pt x="7026194" y="211697"/>
                  </a:lnTo>
                  <a:cubicBezTo>
                    <a:pt x="7026194" y="149860"/>
                    <a:pt x="7000794" y="104140"/>
                    <a:pt x="6962694" y="74930"/>
                  </a:cubicBezTo>
                  <a:close/>
                  <a:moveTo>
                    <a:pt x="12700" y="336064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6828075" y="12700"/>
                  </a:lnTo>
                  <a:cubicBezTo>
                    <a:pt x="6908085" y="12700"/>
                    <a:pt x="6974125" y="78740"/>
                    <a:pt x="6974125" y="158750"/>
                  </a:cubicBezTo>
                  <a:lnTo>
                    <a:pt x="6974125" y="3360648"/>
                  </a:lnTo>
                  <a:cubicBezTo>
                    <a:pt x="6974125" y="3440657"/>
                    <a:pt x="6908085" y="3506698"/>
                    <a:pt x="6828075" y="3506698"/>
                  </a:cubicBezTo>
                  <a:lnTo>
                    <a:pt x="158750" y="3506698"/>
                  </a:lnTo>
                  <a:cubicBezTo>
                    <a:pt x="78740" y="3506698"/>
                    <a:pt x="12700" y="3441928"/>
                    <a:pt x="12700" y="336064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 sz="900"/>
            </a:p>
          </p:txBody>
        </p:sp>
      </p:grpSp>
      <p:sp>
        <p:nvSpPr>
          <p:cNvPr id="5" name="AutoShap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V="1">
            <a:off x="822051" y="3539289"/>
            <a:ext cx="4207180" cy="4011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900"/>
          </a:p>
        </p:txBody>
      </p:sp>
      <p:pic>
        <p:nvPicPr>
          <p:cNvPr id="12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58551" y="1605164"/>
            <a:ext cx="2556804" cy="2801977"/>
          </a:xfrm>
          <a:prstGeom prst="rect">
            <a:avLst/>
          </a:prstGeom>
        </p:spPr>
      </p:pic>
      <p:pic>
        <p:nvPicPr>
          <p:cNvPr id="13" name="Pictur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673791" y="4498162"/>
            <a:ext cx="2556804" cy="673241"/>
          </a:xfrm>
          <a:prstGeom prst="rect">
            <a:avLst/>
          </a:prstGeom>
        </p:spPr>
      </p:pic>
      <p:sp>
        <p:nvSpPr>
          <p:cNvPr id="14" name="TextBox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971504" y="1582358"/>
            <a:ext cx="4057727" cy="19236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000"/>
              </a:lnSpc>
              <a:defRPr/>
            </a:pPr>
            <a:r>
              <a:rPr lang="en-US" sz="4400" dirty="0">
                <a:solidFill>
                  <a:srgbClr val="000000"/>
                </a:solidFill>
                <a:latin typeface="Lucida Bright" panose="02040602050505020304" pitchFamily="18" charset="0"/>
              </a:rPr>
              <a:t>Approach to Depression in Primary Care</a:t>
            </a:r>
          </a:p>
        </p:txBody>
      </p:sp>
      <p:sp>
        <p:nvSpPr>
          <p:cNvPr id="15" name="TextBox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71504" y="3758425"/>
            <a:ext cx="3384998" cy="232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60"/>
              </a:lnSpc>
            </a:pPr>
            <a:r>
              <a:rPr lang="en-US" sz="1400" dirty="0">
                <a:latin typeface="Lucida Bright" panose="02040602050505020304" pitchFamily="18" charset="0"/>
                <a:cs typeface="Arial" panose="020B0604020202020204" pitchFamily="34" charset="0"/>
              </a:rPr>
              <a:t>Dr. Jon Davine</a:t>
            </a:r>
          </a:p>
        </p:txBody>
      </p:sp>
      <p:pic>
        <p:nvPicPr>
          <p:cNvPr id="18" name="Picture 17" descr="Palais des congres de Montreal logo">
            <a:extLst>
              <a:ext uri="{FF2B5EF4-FFF2-40B4-BE49-F238E27FC236}">
                <a16:creationId xmlns:a16="http://schemas.microsoft.com/office/drawing/2014/main" id="{8FAD78BB-6AA9-B930-36B0-8CF8DA4EE16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51" y="4665686"/>
            <a:ext cx="2302150" cy="53290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Bereavement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dirty="0"/>
              <a:t>Bereavement means grief after death of someone close to you</a:t>
            </a:r>
          </a:p>
          <a:p>
            <a:pPr lvl="1"/>
            <a:r>
              <a:rPr lang="en-US" dirty="0"/>
              <a:t>I would include breakup of significant relationship (JAMA)</a:t>
            </a:r>
          </a:p>
          <a:p>
            <a:pPr lvl="1"/>
            <a:r>
              <a:rPr lang="en-US" dirty="0"/>
              <a:t>Bereavement means you can have 2 months of SIGECAPS, and this is still normal bereavement</a:t>
            </a:r>
          </a:p>
          <a:p>
            <a:pPr lvl="1"/>
            <a:r>
              <a:rPr lang="en-US" dirty="0"/>
              <a:t>Treatment is </a:t>
            </a:r>
            <a:r>
              <a:rPr lang="en-US" dirty="0" err="1"/>
              <a:t>counselling</a:t>
            </a:r>
            <a:r>
              <a:rPr lang="en-US" dirty="0"/>
              <a:t> ALONE</a:t>
            </a:r>
          </a:p>
          <a:p>
            <a:pPr lvl="1"/>
            <a:r>
              <a:rPr lang="en-US" dirty="0"/>
              <a:t>After 2 months, graduates to depression</a:t>
            </a:r>
          </a:p>
          <a:p>
            <a:pPr lvl="1"/>
            <a:r>
              <a:rPr lang="en-US" dirty="0"/>
              <a:t>Then treatment is </a:t>
            </a:r>
            <a:r>
              <a:rPr lang="en-US" dirty="0" err="1"/>
              <a:t>counselling</a:t>
            </a:r>
            <a:r>
              <a:rPr lang="en-US" dirty="0"/>
              <a:t> PLUS medication</a:t>
            </a:r>
          </a:p>
          <a:p>
            <a:pPr lvl="1"/>
            <a:r>
              <a:rPr lang="en-US" dirty="0"/>
              <a:t>Risk factor is past history of depression</a:t>
            </a:r>
          </a:p>
          <a:p>
            <a:pPr lvl="1"/>
            <a:r>
              <a:rPr lang="en-US" dirty="0"/>
              <a:t>DSM-V took out bereavement exemption. I (and many others) totally disagree</a:t>
            </a:r>
          </a:p>
        </p:txBody>
      </p:sp>
    </p:spTree>
    <p:extLst>
      <p:ext uri="{BB962C8B-B14F-4D97-AF65-F5344CB8AC3E}">
        <p14:creationId xmlns:p14="http://schemas.microsoft.com/office/powerpoint/2010/main" val="381335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Unipolar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15% lifetime prevalence </a:t>
            </a:r>
          </a:p>
          <a:p>
            <a:pPr lvl="1"/>
            <a:r>
              <a:rPr lang="en-US" dirty="0"/>
              <a:t>10% men</a:t>
            </a:r>
          </a:p>
          <a:p>
            <a:pPr lvl="1"/>
            <a:r>
              <a:rPr lang="en-US" dirty="0"/>
              <a:t>20% women</a:t>
            </a:r>
          </a:p>
        </p:txBody>
      </p:sp>
    </p:spTree>
    <p:extLst>
      <p:ext uri="{BB962C8B-B14F-4D97-AF65-F5344CB8AC3E}">
        <p14:creationId xmlns:p14="http://schemas.microsoft.com/office/powerpoint/2010/main" val="2851477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Diagnosis </a:t>
            </a:r>
            <a:r>
              <a:rPr lang="en-US" dirty="0"/>
              <a:t>–</a:t>
            </a:r>
            <a:r>
              <a:rPr lang="en-US" dirty="0">
                <a:solidFill>
                  <a:srgbClr val="1F497D"/>
                </a:solidFill>
              </a:rPr>
              <a:t> SIGECAPS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Low mood/irritable mood for at least 2 weeks, </a:t>
            </a:r>
            <a:r>
              <a:rPr lang="en-US" b="1" dirty="0"/>
              <a:t>but</a:t>
            </a:r>
            <a:r>
              <a:rPr lang="en-US" dirty="0"/>
              <a:t> I would say 3-4 weeks minimum</a:t>
            </a:r>
            <a:br>
              <a:rPr lang="en-US" dirty="0"/>
            </a:br>
            <a:endParaRPr lang="en-US" dirty="0"/>
          </a:p>
          <a:p>
            <a:pPr lvl="2"/>
            <a:r>
              <a:rPr lang="en-US" b="1" dirty="0"/>
              <a:t>S</a:t>
            </a:r>
            <a:r>
              <a:rPr lang="en-US" dirty="0"/>
              <a:t>leep</a:t>
            </a:r>
          </a:p>
          <a:p>
            <a:pPr lvl="2"/>
            <a:r>
              <a:rPr lang="en-US" b="1" dirty="0"/>
              <a:t>I</a:t>
            </a:r>
            <a:r>
              <a:rPr lang="en-US" dirty="0"/>
              <a:t>nterests (and pleasure)</a:t>
            </a:r>
          </a:p>
          <a:p>
            <a:pPr lvl="2"/>
            <a:r>
              <a:rPr lang="en-US" b="1" dirty="0"/>
              <a:t>G</a:t>
            </a:r>
            <a:r>
              <a:rPr lang="en-US" dirty="0"/>
              <a:t>uilt</a:t>
            </a:r>
          </a:p>
          <a:p>
            <a:pPr lvl="2"/>
            <a:r>
              <a:rPr lang="en-US" b="1" dirty="0"/>
              <a:t>E</a:t>
            </a:r>
            <a:r>
              <a:rPr lang="en-US" dirty="0"/>
              <a:t>nergy</a:t>
            </a:r>
          </a:p>
          <a:p>
            <a:pPr lvl="2"/>
            <a:r>
              <a:rPr lang="en-US" b="1" dirty="0"/>
              <a:t>C</a:t>
            </a:r>
            <a:r>
              <a:rPr lang="en-US" dirty="0"/>
              <a:t>oncentration</a:t>
            </a:r>
          </a:p>
          <a:p>
            <a:pPr lvl="2"/>
            <a:r>
              <a:rPr lang="en-US" b="1" dirty="0"/>
              <a:t>A</a:t>
            </a:r>
            <a:r>
              <a:rPr lang="en-US" dirty="0"/>
              <a:t>ppetite</a:t>
            </a:r>
          </a:p>
          <a:p>
            <a:pPr lvl="2"/>
            <a:r>
              <a:rPr lang="en-US" b="1" dirty="0"/>
              <a:t>P</a:t>
            </a:r>
            <a:r>
              <a:rPr lang="en-US" dirty="0"/>
              <a:t>sychomotor agitation/retardation</a:t>
            </a:r>
          </a:p>
          <a:p>
            <a:pPr lvl="2"/>
            <a:r>
              <a:rPr lang="en-US" b="1" dirty="0"/>
              <a:t>S</a:t>
            </a:r>
            <a:r>
              <a:rPr lang="en-US" dirty="0"/>
              <a:t>ex, </a:t>
            </a:r>
            <a:r>
              <a:rPr lang="en-US" b="1" dirty="0"/>
              <a:t>S</a:t>
            </a:r>
            <a:r>
              <a:rPr lang="en-US" dirty="0"/>
              <a:t>uicide</a:t>
            </a:r>
          </a:p>
        </p:txBody>
      </p:sp>
    </p:spTree>
    <p:extLst>
      <p:ext uri="{BB962C8B-B14F-4D97-AF65-F5344CB8AC3E}">
        <p14:creationId xmlns:p14="http://schemas.microsoft.com/office/powerpoint/2010/main" val="2289898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1F497D"/>
                </a:solidFill>
              </a:rPr>
              <a:t>Important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80" y="1965960"/>
            <a:ext cx="7604760" cy="1318260"/>
          </a:xfrm>
        </p:spPr>
        <p:txBody>
          <a:bodyPr>
            <a:normAutofit/>
          </a:bodyPr>
          <a:lstStyle/>
          <a:p>
            <a:r>
              <a:rPr lang="en-US" dirty="0"/>
              <a:t>r/o past </a:t>
            </a:r>
            <a:r>
              <a:rPr lang="en-US" u="sng" dirty="0"/>
              <a:t>depressive</a:t>
            </a:r>
            <a:r>
              <a:rPr lang="en-US" dirty="0"/>
              <a:t> episodes</a:t>
            </a:r>
          </a:p>
          <a:p>
            <a:pPr lvl="1"/>
            <a:r>
              <a:rPr lang="en-US" dirty="0"/>
              <a:t>This has treatment implications: </a:t>
            </a:r>
            <a:r>
              <a:rPr lang="en-US" b="1" dirty="0"/>
              <a:t>length of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03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Depression Screen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“Have you ever had a period of sadness not for a day or two, not for a week or two, but for many weeks and months? You had no energy, no interest in things, and you weren’t eating or sleeping well. Has this ever happened to you?”</a:t>
            </a:r>
          </a:p>
        </p:txBody>
      </p:sp>
    </p:spTree>
    <p:extLst>
      <p:ext uri="{BB962C8B-B14F-4D97-AF65-F5344CB8AC3E}">
        <p14:creationId xmlns:p14="http://schemas.microsoft.com/office/powerpoint/2010/main" val="2139413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 and Treatment 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 episode: 50% recurrence rate</a:t>
            </a:r>
          </a:p>
          <a:p>
            <a:pPr lvl="1"/>
            <a:r>
              <a:rPr lang="en-US" dirty="0"/>
              <a:t>Treat for 6-9 months of feeling good, overall ~1 year</a:t>
            </a:r>
          </a:p>
          <a:p>
            <a:r>
              <a:rPr lang="en-US" b="1" dirty="0"/>
              <a:t>2 episodes: 70% recurrence rate</a:t>
            </a:r>
          </a:p>
          <a:p>
            <a:pPr lvl="1"/>
            <a:r>
              <a:rPr lang="en-US" dirty="0"/>
              <a:t>Treat for 12-18 months of feeling good</a:t>
            </a:r>
          </a:p>
          <a:p>
            <a:pPr lvl="1"/>
            <a:r>
              <a:rPr lang="en-US" dirty="0"/>
              <a:t>If 2 difficult episodes, treat indefinitely (possibly)</a:t>
            </a:r>
          </a:p>
          <a:p>
            <a:r>
              <a:rPr lang="en-US" b="1" dirty="0"/>
              <a:t>3 episodes: 90% recurrence rate</a:t>
            </a:r>
          </a:p>
          <a:p>
            <a:pPr lvl="1"/>
            <a:r>
              <a:rPr lang="en-US" dirty="0"/>
              <a:t>Treat indefinitely (possibly), at least 2 years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Thus, importance of “normal” bereavement.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2509" y="6077527"/>
            <a:ext cx="290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3547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Bipolar Disorder Type 2, Depressed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6440"/>
            <a:ext cx="8229600" cy="3893820"/>
          </a:xfrm>
        </p:spPr>
        <p:txBody>
          <a:bodyPr/>
          <a:lstStyle/>
          <a:p>
            <a:r>
              <a:rPr lang="en-US" dirty="0"/>
              <a:t>Always screen for past hypomanic episodes</a:t>
            </a:r>
          </a:p>
          <a:p>
            <a:r>
              <a:rPr lang="en-US" dirty="0"/>
              <a:t>What looks like depression is actually bipolar type 2, depressed phase</a:t>
            </a:r>
          </a:p>
          <a:p>
            <a:endParaRPr lang="en-US" dirty="0"/>
          </a:p>
          <a:p>
            <a:r>
              <a:rPr lang="en-US" dirty="0"/>
              <a:t>Treatment: </a:t>
            </a:r>
          </a:p>
          <a:p>
            <a:r>
              <a:rPr lang="en-US" dirty="0"/>
              <a:t>Mood stabilizers NOT naked antidepressant</a:t>
            </a:r>
          </a:p>
        </p:txBody>
      </p:sp>
    </p:spTree>
    <p:extLst>
      <p:ext uri="{BB962C8B-B14F-4D97-AF65-F5344CB8AC3E}">
        <p14:creationId xmlns:p14="http://schemas.microsoft.com/office/powerpoint/2010/main" val="2474214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Hypomanic Screen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“Have you ever had a period or feeling better than good, not for an hour or an evening, but for days and days where you were unusually full of energy and had a decreased need for sleep? Has this ever happened to you?”</a:t>
            </a:r>
          </a:p>
        </p:txBody>
      </p:sp>
    </p:spTree>
    <p:extLst>
      <p:ext uri="{BB962C8B-B14F-4D97-AF65-F5344CB8AC3E}">
        <p14:creationId xmlns:p14="http://schemas.microsoft.com/office/powerpoint/2010/main" val="2708475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Postpartum Blues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50-60% of women, thus NORMAL!</a:t>
            </a:r>
          </a:p>
          <a:p>
            <a:r>
              <a:rPr lang="en-US" dirty="0"/>
              <a:t>Usually goes away within 7-14 days</a:t>
            </a:r>
          </a:p>
          <a:p>
            <a:endParaRPr lang="en-US" dirty="0"/>
          </a:p>
          <a:p>
            <a:r>
              <a:rPr lang="en-US" dirty="0"/>
              <a:t>Treatment:</a:t>
            </a:r>
          </a:p>
          <a:p>
            <a:r>
              <a:rPr lang="en-US" dirty="0"/>
              <a:t>Supportive counselling only</a:t>
            </a:r>
          </a:p>
        </p:txBody>
      </p:sp>
    </p:spTree>
    <p:extLst>
      <p:ext uri="{BB962C8B-B14F-4D97-AF65-F5344CB8AC3E}">
        <p14:creationId xmlns:p14="http://schemas.microsoft.com/office/powerpoint/2010/main" val="1514336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Postpartum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SIGECAPS +</a:t>
            </a:r>
          </a:p>
          <a:p>
            <a:r>
              <a:rPr lang="en-US" dirty="0"/>
              <a:t>Within 30 days of delivery</a:t>
            </a:r>
          </a:p>
          <a:p>
            <a:r>
              <a:rPr lang="en-US" dirty="0"/>
              <a:t>No past psych history: 10% risk</a:t>
            </a:r>
          </a:p>
          <a:p>
            <a:r>
              <a:rPr lang="en-US" dirty="0"/>
              <a:t>Past depression : 50% risk</a:t>
            </a:r>
          </a:p>
          <a:p>
            <a:endParaRPr lang="en-US" dirty="0"/>
          </a:p>
          <a:p>
            <a:r>
              <a:rPr lang="en-US" dirty="0"/>
              <a:t>Treatment is meds PLUS </a:t>
            </a:r>
            <a:r>
              <a:rPr lang="en-US" dirty="0" err="1"/>
              <a:t>counselling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42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857250"/>
            <a:ext cx="9144000" cy="10158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n-US" sz="900" dirty="0"/>
          </a:p>
        </p:txBody>
      </p:sp>
      <p:sp>
        <p:nvSpPr>
          <p:cNvPr id="3" name="AutoShap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4375" flipV="1">
            <a:off x="-26195" y="1867235"/>
            <a:ext cx="9196390" cy="11704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900"/>
          </a:p>
        </p:txBody>
      </p:sp>
      <p:sp>
        <p:nvSpPr>
          <p:cNvPr id="4" name="AutoShap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-10795990" flipV="1">
            <a:off x="3" y="2541399"/>
            <a:ext cx="9196390" cy="10729"/>
          </a:xfrm>
          <a:prstGeom prst="line">
            <a:avLst/>
          </a:prstGeom>
          <a:ln w="28575" cap="flat">
            <a:solidFill>
              <a:srgbClr val="000000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en-US" sz="900"/>
          </a:p>
        </p:txBody>
      </p:sp>
      <p:sp>
        <p:nvSpPr>
          <p:cNvPr id="7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71700" y="1088643"/>
            <a:ext cx="4381500" cy="5151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00"/>
              </a:lnSpc>
            </a:pPr>
            <a:r>
              <a:rPr lang="en-US" sz="3300" b="1" dirty="0">
                <a:solidFill>
                  <a:srgbClr val="000000"/>
                </a:solidFill>
                <a:latin typeface="Lucida Bright" panose="02040602050505020304" pitchFamily="18" charset="0"/>
              </a:rPr>
              <a:t>Presenter Disclosure</a:t>
            </a:r>
          </a:p>
        </p:txBody>
      </p:sp>
      <p:sp>
        <p:nvSpPr>
          <p:cNvPr id="8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1887" y="2031260"/>
            <a:ext cx="8769713" cy="32605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b="1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Presenter: </a:t>
            </a:r>
            <a:r>
              <a:rPr lang="en-US" sz="20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Dr. Jon Davine</a:t>
            </a:r>
          </a:p>
        </p:txBody>
      </p:sp>
      <p:sp>
        <p:nvSpPr>
          <p:cNvPr id="9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1887" y="2682366"/>
            <a:ext cx="5607413" cy="3250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b="1" dirty="0">
                <a:solidFill>
                  <a:srgbClr val="000000"/>
                </a:solidFill>
                <a:latin typeface="Lucida Bright" panose="02040602050505020304" pitchFamily="18" charset="0"/>
              </a:rPr>
              <a:t>Relationships with financial sponsors: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60927" y="3144096"/>
            <a:ext cx="8830673" cy="22320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32852" lvl="1" indent="-166426">
              <a:lnSpc>
                <a:spcPts val="2158"/>
              </a:lnSpc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Any direct financial relationships, including receipt of honoraria: </a:t>
            </a:r>
            <a:r>
              <a:rPr lang="en-US" sz="1600" dirty="0">
                <a:solidFill>
                  <a:srgbClr val="FF1616"/>
                </a:solidFill>
                <a:latin typeface="Lucida Bright" panose="02040602050505020304" pitchFamily="18" charset="0"/>
              </a:rPr>
              <a:t>Ontario College of Family Physicians, Touchstone Institute, McMaster University Continuing Education, </a:t>
            </a:r>
            <a:r>
              <a:rPr lang="en-US" sz="1600" dirty="0" err="1">
                <a:solidFill>
                  <a:srgbClr val="FF1616"/>
                </a:solidFill>
                <a:latin typeface="Lucida Bright" panose="02040602050505020304" pitchFamily="18" charset="0"/>
              </a:rPr>
              <a:t>CMEAway</a:t>
            </a:r>
            <a:r>
              <a:rPr lang="en-US" sz="1600" dirty="0">
                <a:solidFill>
                  <a:srgbClr val="FF1616"/>
                </a:solidFill>
                <a:latin typeface="Lucida Bright" panose="02040602050505020304" pitchFamily="18" charset="0"/>
              </a:rPr>
              <a:t> by Sea Courses, </a:t>
            </a:r>
            <a:r>
              <a:rPr lang="en-US" sz="1600" dirty="0" err="1">
                <a:solidFill>
                  <a:srgbClr val="FF1616"/>
                </a:solidFill>
                <a:latin typeface="Lucida Bright" panose="02040602050505020304" pitchFamily="18" charset="0"/>
              </a:rPr>
              <a:t>Pri</a:t>
            </a:r>
            <a:r>
              <a:rPr lang="en-US" sz="1600" dirty="0">
                <a:solidFill>
                  <a:srgbClr val="FF1616"/>
                </a:solidFill>
                <a:latin typeface="Lucida Bright" panose="02040602050505020304" pitchFamily="18" charset="0"/>
              </a:rPr>
              <a:t>-Med Canada/Humber River Hospital, University of Ottawa Dermatology, Peterborough FHT, Kitchener Waterloo Family Medicine</a:t>
            </a:r>
            <a:endParaRPr lang="en-US" sz="16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 marL="332852" lvl="1" indent="-166426">
              <a:lnSpc>
                <a:spcPts val="2158"/>
              </a:lnSpc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Membership on advisory boards or speakers’ bureaus: </a:t>
            </a:r>
            <a:r>
              <a:rPr lang="en-US" sz="16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NO</a:t>
            </a:r>
          </a:p>
          <a:p>
            <a:pPr marL="332852" lvl="1" indent="-166426">
              <a:lnSpc>
                <a:spcPts val="2158"/>
              </a:lnSpc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Patents for drugs or devices: </a:t>
            </a:r>
            <a:r>
              <a:rPr lang="en-US" sz="16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NO</a:t>
            </a:r>
          </a:p>
          <a:p>
            <a:pPr marL="332852" lvl="1" indent="-166426">
              <a:lnSpc>
                <a:spcPts val="2158"/>
              </a:lnSpc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Other: </a:t>
            </a:r>
            <a:r>
              <a:rPr lang="en-US" sz="1600" dirty="0">
                <a:solidFill>
                  <a:srgbClr val="FF1616"/>
                </a:solidFill>
                <a:latin typeface="Lucida Bright" panose="02040602050505020304" pitchFamily="18" charset="0"/>
              </a:rPr>
              <a:t>CAMH---Co-Editor of book, “Psychiatry in Primary Care”, Ontario Psychiatric Association---Treasurer</a:t>
            </a:r>
            <a:endParaRPr lang="en-US" sz="16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8C06A776-B833-5296-DB25-2206354DE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438400" y="-609541"/>
            <a:ext cx="4114800" cy="5715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defRPr/>
            </a:pPr>
            <a:r>
              <a:rPr lang="en-US" sz="2200" spc="0" dirty="0"/>
              <a:t>COI – Presenter Disclosure (1)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Persistent Depressive Disorder (Dysthymic)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Chronic long term, low grade sadness.</a:t>
            </a:r>
          </a:p>
          <a:p>
            <a:r>
              <a:rPr lang="en-US" dirty="0"/>
              <a:t>Minimum 2 years, often all one’s adult life</a:t>
            </a:r>
          </a:p>
          <a:p>
            <a:endParaRPr lang="en-US" dirty="0"/>
          </a:p>
          <a:p>
            <a:r>
              <a:rPr lang="en-US" dirty="0"/>
              <a:t>Treatment:</a:t>
            </a:r>
          </a:p>
          <a:p>
            <a:r>
              <a:rPr lang="en-US" dirty="0" err="1"/>
              <a:t>Counselling</a:t>
            </a:r>
            <a:r>
              <a:rPr lang="en-US" dirty="0"/>
              <a:t> alone. I add meds after a few months if </a:t>
            </a:r>
            <a:r>
              <a:rPr lang="en-US" dirty="0" err="1"/>
              <a:t>counselling</a:t>
            </a:r>
            <a:r>
              <a:rPr lang="en-US" dirty="0"/>
              <a:t> not working</a:t>
            </a:r>
          </a:p>
          <a:p>
            <a:r>
              <a:rPr lang="en-US" dirty="0"/>
              <a:t>In research data, trend to improve with meds, but not statistically significant</a:t>
            </a:r>
          </a:p>
        </p:txBody>
      </p:sp>
    </p:spTree>
    <p:extLst>
      <p:ext uri="{BB962C8B-B14F-4D97-AF65-F5344CB8AC3E}">
        <p14:creationId xmlns:p14="http://schemas.microsoft.com/office/powerpoint/2010/main" val="936331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Seasonal Affective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during winter months</a:t>
            </a:r>
          </a:p>
          <a:p>
            <a:r>
              <a:rPr lang="en-US" dirty="0"/>
              <a:t>Reverse </a:t>
            </a:r>
            <a:r>
              <a:rPr lang="en-US" dirty="0" err="1"/>
              <a:t>neurovegetative</a:t>
            </a:r>
            <a:r>
              <a:rPr lang="en-US" dirty="0"/>
              <a:t> features</a:t>
            </a:r>
          </a:p>
          <a:p>
            <a:r>
              <a:rPr lang="en-US" dirty="0"/>
              <a:t>Gets in way of one’s life</a:t>
            </a:r>
          </a:p>
          <a:p>
            <a:endParaRPr lang="en-US" dirty="0"/>
          </a:p>
          <a:p>
            <a:r>
              <a:rPr lang="en-US" dirty="0"/>
              <a:t>Treatment:</a:t>
            </a:r>
          </a:p>
          <a:p>
            <a:r>
              <a:rPr lang="en-US" dirty="0"/>
              <a:t>Light therapy, 2 weeks prior to onset and two weeks post usual end of symptoms </a:t>
            </a:r>
          </a:p>
          <a:p>
            <a:r>
              <a:rPr lang="en-US" dirty="0"/>
              <a:t>If light not successful, try antidepressant meds</a:t>
            </a:r>
          </a:p>
        </p:txBody>
      </p:sp>
    </p:spTree>
    <p:extLst>
      <p:ext uri="{BB962C8B-B14F-4D97-AF65-F5344CB8AC3E}">
        <p14:creationId xmlns:p14="http://schemas.microsoft.com/office/powerpoint/2010/main" val="634243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Seasonal Affective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1.jpg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914" r="-56914"/>
          <a:stretch>
            <a:fillRect/>
          </a:stretch>
        </p:blipFill>
        <p:spPr bwMode="auto">
          <a:xfrm>
            <a:off x="5062" y="1752257"/>
            <a:ext cx="87439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1254256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9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1F497D"/>
                </a:solidFill>
              </a:rPr>
              <a:t>Counselling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Stress diathesis model of depression</a:t>
            </a:r>
          </a:p>
          <a:p>
            <a:r>
              <a:rPr lang="en-US" dirty="0" err="1"/>
              <a:t>Counselling</a:t>
            </a:r>
            <a:r>
              <a:rPr lang="en-US" dirty="0"/>
              <a:t> can decrease stress, and increase supports</a:t>
            </a:r>
          </a:p>
          <a:p>
            <a:r>
              <a:rPr lang="en-US" dirty="0"/>
              <a:t>Supportive therapy</a:t>
            </a:r>
          </a:p>
          <a:p>
            <a:r>
              <a:rPr lang="en-US" dirty="0"/>
              <a:t>Cognitive </a:t>
            </a:r>
            <a:r>
              <a:rPr lang="en-US" dirty="0" err="1"/>
              <a:t>Behaviour</a:t>
            </a:r>
            <a:r>
              <a:rPr lang="en-US" dirty="0"/>
              <a:t> Therapy (CBT)</a:t>
            </a:r>
          </a:p>
          <a:p>
            <a:r>
              <a:rPr lang="en-US" dirty="0"/>
              <a:t>Mind over Mood by Daniel Greenberger and Christine </a:t>
            </a:r>
            <a:r>
              <a:rPr lang="en-US" dirty="0" err="1"/>
              <a:t>Padesky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893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Psychopharmacology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7102"/>
            <a:ext cx="8229600" cy="4169898"/>
          </a:xfrm>
        </p:spPr>
        <p:txBody>
          <a:bodyPr>
            <a:normAutofit/>
          </a:bodyPr>
          <a:lstStyle/>
          <a:p>
            <a:r>
              <a:rPr lang="en-US" dirty="0"/>
              <a:t>So you’ve ruled out organic, it’s not bipolar, it’s not an adjustment disorder, </a:t>
            </a:r>
          </a:p>
          <a:p>
            <a:endParaRPr lang="en-US" dirty="0"/>
          </a:p>
          <a:p>
            <a:r>
              <a:rPr lang="en-US" dirty="0"/>
              <a:t>You’re going to start meds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931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22766"/>
            <a:ext cx="8945880" cy="1143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1F497D"/>
                </a:solidFill>
              </a:rPr>
              <a:t>Combination Pharmacotherapy and Psychotherapy is More Effective than Either Alone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665019" y="1616364"/>
            <a:ext cx="7841672" cy="4978400"/>
            <a:chOff x="486927" y="958334"/>
            <a:chExt cx="8670924" cy="6100392"/>
          </a:xfrm>
        </p:grpSpPr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4843331" y="5471106"/>
              <a:ext cx="4166083" cy="826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 anchor="ctr">
              <a:spAutoFit/>
            </a:bodyPr>
            <a:lstStyle/>
            <a:p>
              <a:pPr algn="ctr">
                <a:spcBef>
                  <a:spcPct val="13000"/>
                </a:spcBef>
                <a:defRPr/>
              </a:pPr>
              <a:r>
                <a:rPr lang="en-US" sz="1600" b="1" kern="1200" dirty="0">
                  <a:solidFill>
                    <a:srgbClr val="FF0000"/>
                  </a:solidFill>
                  <a:latin typeface="Times New Roman" charset="0"/>
                  <a:cs typeface="+mn-cs"/>
                </a:rPr>
                <a:t>Remission</a:t>
              </a:r>
              <a:r>
                <a:rPr lang="en-US" sz="1600" b="1" kern="1200" dirty="0">
                  <a:solidFill>
                    <a:srgbClr val="000000"/>
                  </a:solidFill>
                  <a:latin typeface="Times New Roman" charset="0"/>
                  <a:cs typeface="+mn-cs"/>
                </a:rPr>
                <a:t>  </a:t>
              </a:r>
            </a:p>
            <a:p>
              <a:pPr>
                <a:spcBef>
                  <a:spcPct val="13000"/>
                </a:spcBef>
                <a:defRPr/>
              </a:pPr>
              <a:r>
                <a:rPr lang="en-US" sz="1400" b="1" kern="1200" dirty="0">
                  <a:solidFill>
                    <a:srgbClr val="000000"/>
                  </a:solidFill>
                  <a:latin typeface="Times New Roman" charset="0"/>
                  <a:cs typeface="+mn-cs"/>
                </a:rPr>
                <a:t>p ≤ 0.001 combined vs. treatment </a:t>
              </a:r>
              <a:r>
                <a:rPr lang="en-US" sz="1400" b="1" kern="1200" dirty="0" err="1">
                  <a:solidFill>
                    <a:srgbClr val="000000"/>
                  </a:solidFill>
                  <a:latin typeface="Times New Roman" charset="0"/>
                  <a:cs typeface="+mn-cs"/>
                </a:rPr>
                <a:t>nefazodone</a:t>
              </a:r>
              <a:endParaRPr lang="en-US" sz="1400" b="1" kern="1200" dirty="0">
                <a:solidFill>
                  <a:srgbClr val="000000"/>
                </a:solidFill>
                <a:latin typeface="Times New Roman" charset="0"/>
                <a:cs typeface="+mn-cs"/>
              </a:endParaRPr>
            </a:p>
            <a:p>
              <a:pPr>
                <a:spcBef>
                  <a:spcPct val="13000"/>
                </a:spcBef>
                <a:defRPr/>
              </a:pPr>
              <a:r>
                <a:rPr lang="en-US" sz="1400" b="1" kern="1200" dirty="0">
                  <a:solidFill>
                    <a:srgbClr val="000000"/>
                  </a:solidFill>
                  <a:latin typeface="Times New Roman" charset="0"/>
                  <a:cs typeface="+mn-cs"/>
                </a:rPr>
                <a:t>p ≤ 0.001 combined treatment vs. psychotherapy</a:t>
              </a: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486927" y="1334883"/>
              <a:ext cx="8670924" cy="5723843"/>
              <a:chOff x="428626" y="1495425"/>
              <a:chExt cx="8670924" cy="5723843"/>
            </a:xfrm>
          </p:grpSpPr>
          <p:sp>
            <p:nvSpPr>
              <p:cNvPr id="42" name="Rectangle 41"/>
              <p:cNvSpPr>
                <a:spLocks noChangeArrowheads="1"/>
              </p:cNvSpPr>
              <p:nvPr/>
            </p:nvSpPr>
            <p:spPr bwMode="auto">
              <a:xfrm>
                <a:off x="1966913" y="1863725"/>
                <a:ext cx="733425" cy="2905125"/>
              </a:xfrm>
              <a:prstGeom prst="rect">
                <a:avLst/>
              </a:prstGeom>
              <a:gradFill rotWithShape="0">
                <a:gsLst>
                  <a:gs pos="0">
                    <a:srgbClr val="FFFF66">
                      <a:gamma/>
                      <a:shade val="46275"/>
                      <a:invGamma/>
                    </a:srgbClr>
                  </a:gs>
                  <a:gs pos="100000">
                    <a:srgbClr val="FFFF66"/>
                  </a:gs>
                </a:gsLst>
                <a:lin ang="18900000" scaled="1"/>
              </a:gradFill>
              <a:ln w="9525">
                <a:solidFill>
                  <a:srgbClr val="FFCC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 kern="1200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43" name="Rectangle 42"/>
              <p:cNvSpPr>
                <a:spLocks noChangeArrowheads="1"/>
              </p:cNvSpPr>
              <p:nvPr/>
            </p:nvSpPr>
            <p:spPr bwMode="auto">
              <a:xfrm>
                <a:off x="2952750" y="3346450"/>
                <a:ext cx="733425" cy="1422400"/>
              </a:xfrm>
              <a:prstGeom prst="rect">
                <a:avLst/>
              </a:prstGeom>
              <a:gradFill rotWithShape="0">
                <a:gsLst>
                  <a:gs pos="0">
                    <a:srgbClr val="009900">
                      <a:gamma/>
                      <a:shade val="56863"/>
                      <a:invGamma/>
                    </a:srgbClr>
                  </a:gs>
                  <a:gs pos="100000">
                    <a:srgbClr val="009900"/>
                  </a:gs>
                </a:gsLst>
                <a:lin ang="18900000" scaled="1"/>
              </a:gradFill>
              <a:ln w="12700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kern="1200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44" name="Rectangle 43"/>
              <p:cNvSpPr>
                <a:spLocks noChangeArrowheads="1"/>
              </p:cNvSpPr>
              <p:nvPr/>
            </p:nvSpPr>
            <p:spPr bwMode="auto">
              <a:xfrm>
                <a:off x="4476750" y="2995613"/>
                <a:ext cx="735013" cy="1773237"/>
              </a:xfrm>
              <a:prstGeom prst="rect">
                <a:avLst/>
              </a:prstGeom>
              <a:gradFill rotWithShape="0">
                <a:gsLst>
                  <a:gs pos="0">
                    <a:srgbClr val="FFFF66">
                      <a:gamma/>
                      <a:shade val="46275"/>
                      <a:invGamma/>
                    </a:srgbClr>
                  </a:gs>
                  <a:gs pos="100000">
                    <a:srgbClr val="FFFF66"/>
                  </a:gs>
                </a:gsLst>
                <a:lin ang="18900000" scaled="1"/>
              </a:gradFill>
              <a:ln w="9525">
                <a:solidFill>
                  <a:srgbClr val="FFCC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 kern="1200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45" name="Rectangle 44"/>
              <p:cNvSpPr>
                <a:spLocks noChangeArrowheads="1"/>
              </p:cNvSpPr>
              <p:nvPr/>
            </p:nvSpPr>
            <p:spPr bwMode="auto">
              <a:xfrm>
                <a:off x="5462588" y="3986213"/>
                <a:ext cx="735012" cy="782637"/>
              </a:xfrm>
              <a:prstGeom prst="rect">
                <a:avLst/>
              </a:prstGeom>
              <a:gradFill rotWithShape="0">
                <a:gsLst>
                  <a:gs pos="0">
                    <a:srgbClr val="009900">
                      <a:gamma/>
                      <a:shade val="56863"/>
                      <a:invGamma/>
                    </a:srgbClr>
                  </a:gs>
                  <a:gs pos="100000">
                    <a:srgbClr val="009900"/>
                  </a:gs>
                </a:gsLst>
                <a:lin ang="18900000" scaled="1"/>
              </a:gradFill>
              <a:ln w="12700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kern="1200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46" name="Rectangle 45"/>
              <p:cNvSpPr>
                <a:spLocks noChangeArrowheads="1"/>
              </p:cNvSpPr>
              <p:nvPr/>
            </p:nvSpPr>
            <p:spPr bwMode="auto">
              <a:xfrm>
                <a:off x="6986588" y="2898775"/>
                <a:ext cx="733425" cy="1870075"/>
              </a:xfrm>
              <a:prstGeom prst="rect">
                <a:avLst/>
              </a:prstGeom>
              <a:gradFill rotWithShape="0">
                <a:gsLst>
                  <a:gs pos="0">
                    <a:srgbClr val="FFFF66">
                      <a:gamma/>
                      <a:shade val="46275"/>
                      <a:invGamma/>
                    </a:srgbClr>
                  </a:gs>
                  <a:gs pos="100000">
                    <a:srgbClr val="FFFF66"/>
                  </a:gs>
                </a:gsLst>
                <a:lin ang="18900000" scaled="1"/>
              </a:gradFill>
              <a:ln w="9525">
                <a:solidFill>
                  <a:srgbClr val="FFCC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 kern="1200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47" name="Rectangle 46"/>
              <p:cNvSpPr>
                <a:spLocks noChangeArrowheads="1"/>
              </p:cNvSpPr>
              <p:nvPr/>
            </p:nvSpPr>
            <p:spPr bwMode="auto">
              <a:xfrm>
                <a:off x="7972425" y="4060825"/>
                <a:ext cx="733425" cy="708025"/>
              </a:xfrm>
              <a:prstGeom prst="rect">
                <a:avLst/>
              </a:prstGeom>
              <a:gradFill rotWithShape="0">
                <a:gsLst>
                  <a:gs pos="0">
                    <a:srgbClr val="009900">
                      <a:gamma/>
                      <a:shade val="56863"/>
                      <a:invGamma/>
                    </a:srgbClr>
                  </a:gs>
                  <a:gs pos="100000">
                    <a:srgbClr val="009900"/>
                  </a:gs>
                </a:gsLst>
                <a:lin ang="18900000" scaled="1"/>
              </a:gradFill>
              <a:ln w="12700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kern="1200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 rot="16200000">
                <a:off x="-263525" y="2793163"/>
                <a:ext cx="1831975" cy="3699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b="1" kern="1200">
                    <a:solidFill>
                      <a:srgbClr val="000000"/>
                    </a:solidFill>
                    <a:latin typeface="Times New Roman" charset="0"/>
                    <a:cs typeface="+mn-cs"/>
                  </a:rPr>
                  <a:t>Percent</a:t>
                </a:r>
              </a:p>
            </p:txBody>
          </p:sp>
          <p:sp>
            <p:nvSpPr>
              <p:cNvPr id="49" name="Line 9"/>
              <p:cNvSpPr>
                <a:spLocks noChangeShapeType="1"/>
              </p:cNvSpPr>
              <p:nvPr/>
            </p:nvSpPr>
            <p:spPr bwMode="auto">
              <a:xfrm>
                <a:off x="1597025" y="1641475"/>
                <a:ext cx="1588" cy="3133725"/>
              </a:xfrm>
              <a:prstGeom prst="line">
                <a:avLst/>
              </a:prstGeom>
              <a:noFill/>
              <a:ln w="19050">
                <a:solidFill>
                  <a:srgbClr val="CCFF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kern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" name="Line 10"/>
              <p:cNvSpPr>
                <a:spLocks noChangeShapeType="1"/>
              </p:cNvSpPr>
              <p:nvPr/>
            </p:nvSpPr>
            <p:spPr bwMode="auto">
              <a:xfrm>
                <a:off x="1490663" y="4775200"/>
                <a:ext cx="80962" cy="1588"/>
              </a:xfrm>
              <a:prstGeom prst="line">
                <a:avLst/>
              </a:prstGeom>
              <a:noFill/>
              <a:ln w="19050">
                <a:solidFill>
                  <a:srgbClr val="CCFF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kern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51" name="Line 11"/>
              <p:cNvSpPr>
                <a:spLocks noChangeShapeType="1"/>
              </p:cNvSpPr>
              <p:nvPr/>
            </p:nvSpPr>
            <p:spPr bwMode="auto">
              <a:xfrm>
                <a:off x="1490663" y="4424363"/>
                <a:ext cx="80962" cy="1587"/>
              </a:xfrm>
              <a:prstGeom prst="line">
                <a:avLst/>
              </a:prstGeom>
              <a:noFill/>
              <a:ln w="19050">
                <a:solidFill>
                  <a:srgbClr val="CCFF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kern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52" name="Line 12"/>
              <p:cNvSpPr>
                <a:spLocks noChangeShapeType="1"/>
              </p:cNvSpPr>
              <p:nvPr/>
            </p:nvSpPr>
            <p:spPr bwMode="auto">
              <a:xfrm>
                <a:off x="1490663" y="4083050"/>
                <a:ext cx="80962" cy="1588"/>
              </a:xfrm>
              <a:prstGeom prst="line">
                <a:avLst/>
              </a:prstGeom>
              <a:noFill/>
              <a:ln w="19050">
                <a:solidFill>
                  <a:srgbClr val="CCFF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kern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490663" y="3730625"/>
                <a:ext cx="80962" cy="1588"/>
              </a:xfrm>
              <a:prstGeom prst="line">
                <a:avLst/>
              </a:prstGeom>
              <a:noFill/>
              <a:ln w="19050">
                <a:solidFill>
                  <a:srgbClr val="CCFF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kern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>
                <a:off x="1490663" y="3379788"/>
                <a:ext cx="80962" cy="1587"/>
              </a:xfrm>
              <a:prstGeom prst="line">
                <a:avLst/>
              </a:prstGeom>
              <a:noFill/>
              <a:ln w="19050">
                <a:solidFill>
                  <a:srgbClr val="CCFF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kern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1490663" y="3038475"/>
                <a:ext cx="80962" cy="1588"/>
              </a:xfrm>
              <a:prstGeom prst="line">
                <a:avLst/>
              </a:prstGeom>
              <a:noFill/>
              <a:ln w="19050">
                <a:solidFill>
                  <a:srgbClr val="CCFF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kern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1490663" y="2686050"/>
                <a:ext cx="80962" cy="1588"/>
              </a:xfrm>
              <a:prstGeom prst="line">
                <a:avLst/>
              </a:prstGeom>
              <a:noFill/>
              <a:ln w="19050">
                <a:solidFill>
                  <a:srgbClr val="CCFF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kern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>
                <a:off x="1490663" y="2335213"/>
                <a:ext cx="80962" cy="1587"/>
              </a:xfrm>
              <a:prstGeom prst="line">
                <a:avLst/>
              </a:prstGeom>
              <a:noFill/>
              <a:ln w="19050">
                <a:solidFill>
                  <a:srgbClr val="CCFF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kern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>
                <a:off x="1490663" y="1993900"/>
                <a:ext cx="80962" cy="1588"/>
              </a:xfrm>
              <a:prstGeom prst="line">
                <a:avLst/>
              </a:prstGeom>
              <a:noFill/>
              <a:ln w="19050">
                <a:solidFill>
                  <a:srgbClr val="CCFF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kern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1490663" y="1641475"/>
                <a:ext cx="80962" cy="1588"/>
              </a:xfrm>
              <a:prstGeom prst="line">
                <a:avLst/>
              </a:prstGeom>
              <a:noFill/>
              <a:ln w="19050">
                <a:solidFill>
                  <a:srgbClr val="CCFF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kern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1584325" y="4775200"/>
                <a:ext cx="7502525" cy="1588"/>
              </a:xfrm>
              <a:prstGeom prst="line">
                <a:avLst/>
              </a:prstGeom>
              <a:noFill/>
              <a:ln w="19050">
                <a:solidFill>
                  <a:srgbClr val="CCFF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kern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" name="Line 21"/>
              <p:cNvSpPr>
                <a:spLocks noChangeShapeType="1"/>
              </p:cNvSpPr>
              <p:nvPr/>
            </p:nvSpPr>
            <p:spPr bwMode="auto">
              <a:xfrm flipV="1">
                <a:off x="1584325" y="4775200"/>
                <a:ext cx="1588" cy="82550"/>
              </a:xfrm>
              <a:prstGeom prst="line">
                <a:avLst/>
              </a:prstGeom>
              <a:noFill/>
              <a:ln w="19050">
                <a:solidFill>
                  <a:srgbClr val="CCFF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kern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Rectangle 61"/>
              <p:cNvSpPr>
                <a:spLocks noChangeArrowheads="1"/>
              </p:cNvSpPr>
              <p:nvPr/>
            </p:nvSpPr>
            <p:spPr bwMode="auto">
              <a:xfrm>
                <a:off x="2096443" y="1495425"/>
                <a:ext cx="4616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sz="1800" b="1" kern="1200" dirty="0">
                    <a:solidFill>
                      <a:srgbClr val="000000"/>
                    </a:solidFill>
                    <a:latin typeface="Times New Roman" charset="0"/>
                  </a:rPr>
                  <a:t>85%</a:t>
                </a:r>
                <a:endParaRPr lang="en-US" sz="1800" b="1" kern="1200" dirty="0">
                  <a:solidFill>
                    <a:srgbClr val="000000"/>
                  </a:solidFill>
                  <a:latin typeface="Times" charset="0"/>
                </a:endParaRPr>
              </a:p>
            </p:txBody>
          </p:sp>
          <p:sp>
            <p:nvSpPr>
              <p:cNvPr id="63" name="Rectangle 62"/>
              <p:cNvSpPr>
                <a:spLocks noChangeArrowheads="1"/>
              </p:cNvSpPr>
              <p:nvPr/>
            </p:nvSpPr>
            <p:spPr bwMode="auto">
              <a:xfrm>
                <a:off x="4505623" y="2644775"/>
                <a:ext cx="4616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eaLnBrk="1" hangingPunct="1"/>
                <a:r>
                  <a:rPr lang="en-US" sz="1800" b="1" kern="1200" dirty="0">
                    <a:solidFill>
                      <a:srgbClr val="000000"/>
                    </a:solidFill>
                    <a:latin typeface="Times New Roman" charset="0"/>
                  </a:rPr>
                  <a:t>52%</a:t>
                </a:r>
                <a:endParaRPr lang="en-US" sz="1800" b="1" kern="1200" dirty="0">
                  <a:solidFill>
                    <a:srgbClr val="000000"/>
                  </a:solidFill>
                  <a:latin typeface="Times" charset="0"/>
                </a:endParaRPr>
              </a:p>
            </p:txBody>
          </p:sp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7026573" y="2540000"/>
                <a:ext cx="4616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eaLnBrk="1" hangingPunct="1"/>
                <a:r>
                  <a:rPr lang="en-US" sz="1800" b="1" kern="1200" dirty="0">
                    <a:solidFill>
                      <a:srgbClr val="000000"/>
                    </a:solidFill>
                    <a:latin typeface="Times New Roman" charset="0"/>
                  </a:rPr>
                  <a:t>55%</a:t>
                </a:r>
                <a:endParaRPr lang="en-US" sz="1800" b="1" kern="1200" dirty="0">
                  <a:solidFill>
                    <a:srgbClr val="000000"/>
                  </a:solidFill>
                  <a:latin typeface="Times" charset="0"/>
                </a:endParaRPr>
              </a:p>
            </p:txBody>
          </p:sp>
          <p:sp>
            <p:nvSpPr>
              <p:cNvPr id="65" name="Rectangle 64"/>
              <p:cNvSpPr>
                <a:spLocks noChangeArrowheads="1"/>
              </p:cNvSpPr>
              <p:nvPr/>
            </p:nvSpPr>
            <p:spPr bwMode="auto">
              <a:xfrm>
                <a:off x="3011785" y="2986088"/>
                <a:ext cx="4616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eaLnBrk="1" hangingPunct="1"/>
                <a:r>
                  <a:rPr lang="en-US" sz="1800" b="1" kern="1200" dirty="0">
                    <a:solidFill>
                      <a:srgbClr val="000000"/>
                    </a:solidFill>
                    <a:latin typeface="Times New Roman" charset="0"/>
                  </a:rPr>
                  <a:t>42%</a:t>
                </a:r>
                <a:endParaRPr lang="en-US" sz="1800" b="1" kern="1200" dirty="0">
                  <a:solidFill>
                    <a:srgbClr val="000000"/>
                  </a:solidFill>
                  <a:latin typeface="Times" charset="0"/>
                </a:endParaRPr>
              </a:p>
            </p:txBody>
          </p:sp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5521623" y="3619500"/>
                <a:ext cx="4616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eaLnBrk="1" hangingPunct="1"/>
                <a:r>
                  <a:rPr lang="en-US" sz="1800" b="1" kern="1200" dirty="0">
                    <a:solidFill>
                      <a:srgbClr val="000000"/>
                    </a:solidFill>
                    <a:latin typeface="Times New Roman" charset="0"/>
                  </a:rPr>
                  <a:t>24%</a:t>
                </a:r>
                <a:endParaRPr lang="en-US" sz="1800" b="1" kern="1200" dirty="0">
                  <a:solidFill>
                    <a:srgbClr val="000000"/>
                  </a:solidFill>
                  <a:latin typeface="Times" charset="0"/>
                </a:endParaRPr>
              </a:p>
            </p:txBody>
          </p:sp>
          <p:sp>
            <p:nvSpPr>
              <p:cNvPr id="67" name="Rectangle 66"/>
              <p:cNvSpPr>
                <a:spLocks noChangeArrowheads="1"/>
              </p:cNvSpPr>
              <p:nvPr/>
            </p:nvSpPr>
            <p:spPr bwMode="auto">
              <a:xfrm>
                <a:off x="8006060" y="3689350"/>
                <a:ext cx="4616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r" eaLnBrk="1" hangingPunct="1"/>
                <a:r>
                  <a:rPr lang="en-US" sz="1800" b="1" kern="1200" dirty="0">
                    <a:solidFill>
                      <a:srgbClr val="000000"/>
                    </a:solidFill>
                    <a:latin typeface="Times New Roman" charset="0"/>
                  </a:rPr>
                  <a:t>22%</a:t>
                </a:r>
                <a:endParaRPr lang="en-US" sz="1800" b="1" kern="1200" dirty="0">
                  <a:solidFill>
                    <a:srgbClr val="000000"/>
                  </a:solidFill>
                  <a:latin typeface="Times" charset="0"/>
                </a:endParaRPr>
              </a:p>
            </p:txBody>
          </p:sp>
          <p:grpSp>
            <p:nvGrpSpPr>
              <p:cNvPr id="68" name="Group 67"/>
              <p:cNvGrpSpPr>
                <a:grpSpLocks/>
              </p:cNvGrpSpPr>
              <p:nvPr/>
            </p:nvGrpSpPr>
            <p:grpSpPr bwMode="auto">
              <a:xfrm>
                <a:off x="1263650" y="1506538"/>
                <a:ext cx="203200" cy="3378200"/>
                <a:chOff x="707" y="949"/>
                <a:chExt cx="114" cy="2128"/>
              </a:xfrm>
            </p:grpSpPr>
            <p:sp>
              <p:nvSpPr>
                <p:cNvPr id="82" name="Rectangle 81"/>
                <p:cNvSpPr>
                  <a:spLocks noChangeArrowheads="1"/>
                </p:cNvSpPr>
                <p:nvPr/>
              </p:nvSpPr>
              <p:spPr bwMode="auto">
                <a:xfrm>
                  <a:off x="763" y="2923"/>
                  <a:ext cx="57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 eaLnBrk="1" hangingPunct="1"/>
                  <a:r>
                    <a:rPr lang="en-US" sz="1600" b="1" kern="1200">
                      <a:solidFill>
                        <a:srgbClr val="000000"/>
                      </a:solidFill>
                      <a:latin typeface="Times New Roman" charset="0"/>
                    </a:rPr>
                    <a:t>0</a:t>
                  </a:r>
                </a:p>
              </p:txBody>
            </p:sp>
            <p:sp>
              <p:nvSpPr>
                <p:cNvPr id="83" name="Rectangle 82"/>
                <p:cNvSpPr>
                  <a:spLocks noChangeArrowheads="1"/>
                </p:cNvSpPr>
                <p:nvPr/>
              </p:nvSpPr>
              <p:spPr bwMode="auto">
                <a:xfrm>
                  <a:off x="707" y="2701"/>
                  <a:ext cx="11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 eaLnBrk="1" hangingPunct="1"/>
                  <a:r>
                    <a:rPr lang="en-US" sz="1600" b="1" kern="1200">
                      <a:solidFill>
                        <a:srgbClr val="000000"/>
                      </a:solidFill>
                      <a:latin typeface="Times New Roman" charset="0"/>
                    </a:rPr>
                    <a:t>10</a:t>
                  </a:r>
                </a:p>
              </p:txBody>
            </p:sp>
            <p:sp>
              <p:nvSpPr>
                <p:cNvPr id="84" name="Rectangle 83"/>
                <p:cNvSpPr>
                  <a:spLocks noChangeArrowheads="1"/>
                </p:cNvSpPr>
                <p:nvPr/>
              </p:nvSpPr>
              <p:spPr bwMode="auto">
                <a:xfrm>
                  <a:off x="707" y="2487"/>
                  <a:ext cx="11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 eaLnBrk="1" hangingPunct="1"/>
                  <a:r>
                    <a:rPr lang="en-US" sz="1600" b="1" kern="1200">
                      <a:solidFill>
                        <a:srgbClr val="000000"/>
                      </a:solidFill>
                      <a:latin typeface="Times New Roman" charset="0"/>
                    </a:rPr>
                    <a:t>20</a:t>
                  </a:r>
                </a:p>
              </p:txBody>
            </p:sp>
            <p:sp>
              <p:nvSpPr>
                <p:cNvPr id="85" name="Rectangle 84"/>
                <p:cNvSpPr>
                  <a:spLocks noChangeArrowheads="1"/>
                </p:cNvSpPr>
                <p:nvPr/>
              </p:nvSpPr>
              <p:spPr bwMode="auto">
                <a:xfrm>
                  <a:off x="707" y="2265"/>
                  <a:ext cx="11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 eaLnBrk="1" hangingPunct="1"/>
                  <a:r>
                    <a:rPr lang="en-US" sz="1600" b="1" kern="1200">
                      <a:solidFill>
                        <a:srgbClr val="000000"/>
                      </a:solidFill>
                      <a:latin typeface="Times New Roman" charset="0"/>
                    </a:rPr>
                    <a:t>30</a:t>
                  </a:r>
                </a:p>
              </p:txBody>
            </p:sp>
            <p:sp>
              <p:nvSpPr>
                <p:cNvPr id="86" name="Rectangle 85"/>
                <p:cNvSpPr>
                  <a:spLocks noChangeArrowheads="1"/>
                </p:cNvSpPr>
                <p:nvPr/>
              </p:nvSpPr>
              <p:spPr bwMode="auto">
                <a:xfrm>
                  <a:off x="707" y="2043"/>
                  <a:ext cx="11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 eaLnBrk="1" hangingPunct="1"/>
                  <a:r>
                    <a:rPr lang="en-US" sz="1600" b="1" kern="1200">
                      <a:solidFill>
                        <a:srgbClr val="000000"/>
                      </a:solidFill>
                      <a:latin typeface="Times New Roman" charset="0"/>
                    </a:rPr>
                    <a:t>40</a:t>
                  </a:r>
                </a:p>
              </p:txBody>
            </p:sp>
            <p:sp>
              <p:nvSpPr>
                <p:cNvPr id="87" name="Rectangle 86"/>
                <p:cNvSpPr>
                  <a:spLocks noChangeArrowheads="1"/>
                </p:cNvSpPr>
                <p:nvPr/>
              </p:nvSpPr>
              <p:spPr bwMode="auto">
                <a:xfrm>
                  <a:off x="707" y="1829"/>
                  <a:ext cx="11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 eaLnBrk="1" hangingPunct="1"/>
                  <a:r>
                    <a:rPr lang="en-US" sz="1600" b="1" kern="1200">
                      <a:solidFill>
                        <a:srgbClr val="000000"/>
                      </a:solidFill>
                      <a:latin typeface="Times New Roman" charset="0"/>
                    </a:rPr>
                    <a:t>50</a:t>
                  </a:r>
                </a:p>
              </p:txBody>
            </p:sp>
            <p:sp>
              <p:nvSpPr>
                <p:cNvPr id="88" name="Rectangle 87"/>
                <p:cNvSpPr>
                  <a:spLocks noChangeArrowheads="1"/>
                </p:cNvSpPr>
                <p:nvPr/>
              </p:nvSpPr>
              <p:spPr bwMode="auto">
                <a:xfrm>
                  <a:off x="707" y="1607"/>
                  <a:ext cx="11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 eaLnBrk="1" hangingPunct="1"/>
                  <a:r>
                    <a:rPr lang="en-US" sz="1600" b="1" kern="1200">
                      <a:solidFill>
                        <a:srgbClr val="000000"/>
                      </a:solidFill>
                      <a:latin typeface="Times New Roman" charset="0"/>
                    </a:rPr>
                    <a:t>60</a:t>
                  </a:r>
                </a:p>
              </p:txBody>
            </p:sp>
            <p:sp>
              <p:nvSpPr>
                <p:cNvPr id="89" name="Rectangle 88"/>
                <p:cNvSpPr>
                  <a:spLocks noChangeArrowheads="1"/>
                </p:cNvSpPr>
                <p:nvPr/>
              </p:nvSpPr>
              <p:spPr bwMode="auto">
                <a:xfrm>
                  <a:off x="707" y="1385"/>
                  <a:ext cx="11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 eaLnBrk="1" hangingPunct="1"/>
                  <a:r>
                    <a:rPr lang="en-US" sz="1600" b="1" kern="1200">
                      <a:solidFill>
                        <a:srgbClr val="000000"/>
                      </a:solidFill>
                      <a:latin typeface="Times New Roman" charset="0"/>
                    </a:rPr>
                    <a:t>70</a:t>
                  </a:r>
                </a:p>
              </p:txBody>
            </p:sp>
            <p:sp>
              <p:nvSpPr>
                <p:cNvPr id="90" name="Rectangle 89"/>
                <p:cNvSpPr>
                  <a:spLocks noChangeArrowheads="1"/>
                </p:cNvSpPr>
                <p:nvPr/>
              </p:nvSpPr>
              <p:spPr bwMode="auto">
                <a:xfrm>
                  <a:off x="707" y="1171"/>
                  <a:ext cx="11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 eaLnBrk="1" hangingPunct="1"/>
                  <a:r>
                    <a:rPr lang="en-US" sz="1600" b="1" kern="1200">
                      <a:solidFill>
                        <a:srgbClr val="000000"/>
                      </a:solidFill>
                      <a:latin typeface="Times New Roman" charset="0"/>
                    </a:rPr>
                    <a:t>80</a:t>
                  </a:r>
                </a:p>
              </p:txBody>
            </p:sp>
            <p:sp>
              <p:nvSpPr>
                <p:cNvPr id="91" name="Rectangle 90"/>
                <p:cNvSpPr>
                  <a:spLocks noChangeArrowheads="1"/>
                </p:cNvSpPr>
                <p:nvPr/>
              </p:nvSpPr>
              <p:spPr bwMode="auto">
                <a:xfrm>
                  <a:off x="707" y="949"/>
                  <a:ext cx="11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 eaLnBrk="1" hangingPunct="1"/>
                  <a:r>
                    <a:rPr lang="en-US" sz="1600" b="1" kern="1200">
                      <a:solidFill>
                        <a:srgbClr val="000000"/>
                      </a:solidFill>
                      <a:latin typeface="Times New Roman" charset="0"/>
                    </a:rPr>
                    <a:t>90</a:t>
                  </a:r>
                </a:p>
              </p:txBody>
            </p:sp>
          </p:grpSp>
          <p:sp>
            <p:nvSpPr>
              <p:cNvPr id="71" name="Rectangle 70"/>
              <p:cNvSpPr>
                <a:spLocks noChangeArrowheads="1"/>
              </p:cNvSpPr>
              <p:nvPr/>
            </p:nvSpPr>
            <p:spPr bwMode="auto">
              <a:xfrm>
                <a:off x="6749204" y="6604006"/>
                <a:ext cx="2350346" cy="4007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lIns="92075" tIns="46038" rIns="92075" bIns="46038" anchor="ctr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1000" b="1" kern="1200" dirty="0">
                    <a:solidFill>
                      <a:srgbClr val="000000"/>
                    </a:solidFill>
                    <a:latin typeface="Times New Roman" charset="0"/>
                    <a:cs typeface="+mn-cs"/>
                  </a:rPr>
                  <a:t>Keller </a:t>
                </a:r>
                <a:r>
                  <a:rPr lang="en-GB" sz="1000" b="1" i="1" kern="1200" dirty="0">
                    <a:solidFill>
                      <a:srgbClr val="000000"/>
                    </a:solidFill>
                    <a:latin typeface="Times New Roman" charset="0"/>
                    <a:cs typeface="+mn-cs"/>
                  </a:rPr>
                  <a:t>et. al.</a:t>
                </a:r>
                <a:r>
                  <a:rPr lang="en-GB" sz="1000" b="1" kern="1200" dirty="0">
                    <a:solidFill>
                      <a:srgbClr val="000000"/>
                    </a:solidFill>
                    <a:latin typeface="Times New Roman" charset="0"/>
                    <a:cs typeface="+mn-cs"/>
                  </a:rPr>
                  <a:t> The New England Journal of Medicine, May, 2000</a:t>
                </a:r>
                <a:endParaRPr lang="en-CA" sz="1000" b="1" kern="1200" dirty="0">
                  <a:solidFill>
                    <a:srgbClr val="000000"/>
                  </a:solidFill>
                  <a:latin typeface="Times New Roman" charset="0"/>
                  <a:cs typeface="+mn-cs"/>
                </a:endParaRPr>
              </a:p>
            </p:txBody>
          </p:sp>
          <p:sp>
            <p:nvSpPr>
              <p:cNvPr id="72" name="Text Box 43"/>
              <p:cNvSpPr txBox="1">
                <a:spLocks noChangeArrowheads="1"/>
              </p:cNvSpPr>
              <p:nvPr/>
            </p:nvSpPr>
            <p:spPr bwMode="auto">
              <a:xfrm>
                <a:off x="2127250" y="4767263"/>
                <a:ext cx="1384300" cy="641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800" b="1" kern="1200">
                    <a:solidFill>
                      <a:srgbClr val="000000"/>
                    </a:solidFill>
                    <a:latin typeface="Times New Roman" charset="0"/>
                    <a:cs typeface="+mn-cs"/>
                  </a:rPr>
                  <a:t>Nefazodone </a:t>
                </a:r>
                <a:br>
                  <a:rPr lang="en-US" sz="1800" b="1" kern="1200">
                    <a:solidFill>
                      <a:srgbClr val="000000"/>
                    </a:solidFill>
                    <a:latin typeface="Times New Roman" charset="0"/>
                    <a:cs typeface="+mn-cs"/>
                  </a:rPr>
                </a:br>
                <a:r>
                  <a:rPr lang="en-US" sz="1800" b="1" kern="1200">
                    <a:solidFill>
                      <a:srgbClr val="000000"/>
                    </a:solidFill>
                    <a:latin typeface="Times New Roman" charset="0"/>
                    <a:cs typeface="+mn-cs"/>
                  </a:rPr>
                  <a:t>+ CBASP *</a:t>
                </a:r>
              </a:p>
            </p:txBody>
          </p:sp>
          <p:sp>
            <p:nvSpPr>
              <p:cNvPr id="73" name="Text Box 44"/>
              <p:cNvSpPr txBox="1">
                <a:spLocks noChangeArrowheads="1"/>
              </p:cNvSpPr>
              <p:nvPr/>
            </p:nvSpPr>
            <p:spPr bwMode="auto">
              <a:xfrm>
                <a:off x="4873625" y="4767263"/>
                <a:ext cx="93345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800" b="1" kern="1200">
                    <a:solidFill>
                      <a:srgbClr val="000000"/>
                    </a:solidFill>
                    <a:latin typeface="Times New Roman" charset="0"/>
                    <a:cs typeface="+mn-cs"/>
                  </a:rPr>
                  <a:t>CBASP</a:t>
                </a:r>
              </a:p>
            </p:txBody>
          </p:sp>
          <p:sp>
            <p:nvSpPr>
              <p:cNvPr id="74" name="Text Box 45"/>
              <p:cNvSpPr txBox="1">
                <a:spLocks noChangeArrowheads="1"/>
              </p:cNvSpPr>
              <p:nvPr/>
            </p:nvSpPr>
            <p:spPr bwMode="auto">
              <a:xfrm>
                <a:off x="7135813" y="4767263"/>
                <a:ext cx="138430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1800" b="1" kern="1200">
                    <a:solidFill>
                      <a:srgbClr val="000000"/>
                    </a:solidFill>
                    <a:latin typeface="Times New Roman" charset="0"/>
                    <a:cs typeface="+mn-cs"/>
                  </a:rPr>
                  <a:t>Nefazodone </a:t>
                </a:r>
              </a:p>
            </p:txBody>
          </p:sp>
          <p:sp>
            <p:nvSpPr>
              <p:cNvPr id="75" name="Rectangle 74"/>
              <p:cNvSpPr>
                <a:spLocks noChangeArrowheads="1"/>
              </p:cNvSpPr>
              <p:nvPr/>
            </p:nvSpPr>
            <p:spPr bwMode="auto">
              <a:xfrm>
                <a:off x="428626" y="5711734"/>
                <a:ext cx="3958074" cy="7980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>
                  <a:defRPr/>
                </a:pPr>
                <a:r>
                  <a:rPr lang="en-US" sz="1600" b="1" kern="1200" dirty="0">
                    <a:solidFill>
                      <a:srgbClr val="FF0000"/>
                    </a:solidFill>
                    <a:latin typeface="Times New Roman" charset="0"/>
                    <a:cs typeface="+mn-cs"/>
                  </a:rPr>
                  <a:t>Response</a:t>
                </a:r>
                <a:r>
                  <a:rPr lang="en-US" sz="1600" b="1" kern="1200" dirty="0">
                    <a:solidFill>
                      <a:srgbClr val="000000"/>
                    </a:solidFill>
                    <a:latin typeface="Times New Roman" charset="0"/>
                    <a:cs typeface="+mn-cs"/>
                  </a:rPr>
                  <a:t>  </a:t>
                </a:r>
                <a:endParaRPr lang="en-US" sz="1600" b="1" dirty="0">
                  <a:solidFill>
                    <a:srgbClr val="000000"/>
                  </a:solidFill>
                  <a:latin typeface="Times New Roman" charset="0"/>
                </a:endParaRPr>
              </a:p>
              <a:p>
                <a:pPr>
                  <a:defRPr/>
                </a:pPr>
                <a:r>
                  <a:rPr lang="en-US" sz="1400" b="1" kern="1200" dirty="0">
                    <a:solidFill>
                      <a:srgbClr val="000000"/>
                    </a:solidFill>
                    <a:latin typeface="Times New Roman" charset="0"/>
                    <a:cs typeface="+mn-cs"/>
                  </a:rPr>
                  <a:t>p ≤ 0.001 combined vs. treatment </a:t>
                </a:r>
                <a:r>
                  <a:rPr lang="en-US" sz="1400" b="1" kern="1200" dirty="0" err="1">
                    <a:solidFill>
                      <a:srgbClr val="000000"/>
                    </a:solidFill>
                    <a:latin typeface="Times New Roman" charset="0"/>
                    <a:cs typeface="+mn-cs"/>
                  </a:rPr>
                  <a:t>nefazodone</a:t>
                </a:r>
                <a:endParaRPr lang="en-US" sz="1400" b="1" kern="1200" dirty="0">
                  <a:solidFill>
                    <a:srgbClr val="000000"/>
                  </a:solidFill>
                  <a:latin typeface="Times New Roman" charset="0"/>
                  <a:cs typeface="+mn-cs"/>
                </a:endParaRPr>
              </a:p>
              <a:p>
                <a:pPr>
                  <a:spcBef>
                    <a:spcPct val="13000"/>
                  </a:spcBef>
                  <a:defRPr/>
                </a:pPr>
                <a:r>
                  <a:rPr lang="en-US" sz="1400" b="1" kern="1200" dirty="0">
                    <a:solidFill>
                      <a:srgbClr val="000000"/>
                    </a:solidFill>
                    <a:latin typeface="Times New Roman" charset="0"/>
                    <a:cs typeface="+mn-cs"/>
                  </a:rPr>
                  <a:t>p ≤ 0.001 combined treatment vs. psychotherapy</a:t>
                </a:r>
              </a:p>
            </p:txBody>
          </p:sp>
          <p:sp>
            <p:nvSpPr>
              <p:cNvPr id="76" name="Rectangle 75"/>
              <p:cNvSpPr>
                <a:spLocks noChangeArrowheads="1"/>
              </p:cNvSpPr>
              <p:nvPr/>
            </p:nvSpPr>
            <p:spPr bwMode="auto">
              <a:xfrm>
                <a:off x="813976" y="6941627"/>
                <a:ext cx="3332164" cy="277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lIns="92075" tIns="46038" rIns="92075" bIns="46038" anchor="ctr">
                <a:spAutoFit/>
              </a:bodyPr>
              <a:lstStyle/>
              <a:p>
                <a:pPr>
                  <a:defRPr/>
                </a:pPr>
                <a:r>
                  <a:rPr lang="en-US" sz="1200" b="1" kern="1200" dirty="0">
                    <a:solidFill>
                      <a:srgbClr val="000000"/>
                    </a:solidFill>
                    <a:latin typeface="Times New Roman" charset="0"/>
                    <a:cs typeface="+mn-cs"/>
                  </a:rPr>
                  <a:t>*Cognitive behavior and specific psychotherapy</a:t>
                </a:r>
              </a:p>
            </p:txBody>
          </p:sp>
          <p:sp>
            <p:nvSpPr>
              <p:cNvPr id="77" name="Rectangle 76"/>
              <p:cNvSpPr>
                <a:spLocks noChangeArrowheads="1"/>
              </p:cNvSpPr>
              <p:nvPr/>
            </p:nvSpPr>
            <p:spPr bwMode="auto">
              <a:xfrm>
                <a:off x="2981473" y="5520663"/>
                <a:ext cx="522287" cy="171643"/>
              </a:xfrm>
              <a:prstGeom prst="rect">
                <a:avLst/>
              </a:prstGeom>
              <a:gradFill rotWithShape="0">
                <a:gsLst>
                  <a:gs pos="0">
                    <a:srgbClr val="FFFF66">
                      <a:gamma/>
                      <a:shade val="46275"/>
                      <a:invGamma/>
                    </a:srgbClr>
                  </a:gs>
                  <a:gs pos="100000">
                    <a:srgbClr val="FFFF66"/>
                  </a:gs>
                </a:gsLst>
                <a:lin ang="18900000" scaled="1"/>
              </a:gradFill>
              <a:ln w="9525">
                <a:solidFill>
                  <a:srgbClr val="FFCC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 kern="1200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>
                <a:off x="7504689" y="5576637"/>
                <a:ext cx="522287" cy="157060"/>
              </a:xfrm>
              <a:prstGeom prst="rect">
                <a:avLst/>
              </a:prstGeom>
              <a:gradFill rotWithShape="0">
                <a:gsLst>
                  <a:gs pos="0">
                    <a:srgbClr val="009900">
                      <a:gamma/>
                      <a:shade val="56863"/>
                      <a:invGamma/>
                    </a:srgbClr>
                  </a:gs>
                  <a:gs pos="100000">
                    <a:srgbClr val="009900"/>
                  </a:gs>
                </a:gsLst>
                <a:lin ang="18900000" scaled="1"/>
              </a:gradFill>
              <a:ln w="12700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r>
                  <a:rPr lang="en-US" kern="1200" dirty="0">
                    <a:solidFill>
                      <a:srgbClr val="000000"/>
                    </a:solidFill>
                    <a:cs typeface="+mn-cs"/>
                  </a:rPr>
                  <a:t> </a:t>
                </a:r>
              </a:p>
            </p:txBody>
          </p:sp>
          <p:sp>
            <p:nvSpPr>
              <p:cNvPr id="79" name="Line 51"/>
              <p:cNvSpPr>
                <a:spLocks noChangeShapeType="1"/>
              </p:cNvSpPr>
              <p:nvPr/>
            </p:nvSpPr>
            <p:spPr bwMode="auto">
              <a:xfrm flipV="1">
                <a:off x="4103688" y="4648200"/>
                <a:ext cx="0" cy="228600"/>
              </a:xfrm>
              <a:prstGeom prst="line">
                <a:avLst/>
              </a:prstGeom>
              <a:noFill/>
              <a:ln w="19050">
                <a:solidFill>
                  <a:srgbClr val="CC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 kern="1200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80" name="Line 52"/>
              <p:cNvSpPr>
                <a:spLocks noChangeShapeType="1"/>
              </p:cNvSpPr>
              <p:nvPr/>
            </p:nvSpPr>
            <p:spPr bwMode="auto">
              <a:xfrm flipV="1">
                <a:off x="6600825" y="4648200"/>
                <a:ext cx="0" cy="228600"/>
              </a:xfrm>
              <a:prstGeom prst="line">
                <a:avLst/>
              </a:prstGeom>
              <a:noFill/>
              <a:ln w="19050">
                <a:solidFill>
                  <a:srgbClr val="CC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 kern="1200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81" name="Line 53"/>
              <p:cNvSpPr>
                <a:spLocks noChangeShapeType="1"/>
              </p:cNvSpPr>
              <p:nvPr/>
            </p:nvSpPr>
            <p:spPr bwMode="auto">
              <a:xfrm flipV="1">
                <a:off x="9099550" y="4648200"/>
                <a:ext cx="0" cy="228600"/>
              </a:xfrm>
              <a:prstGeom prst="line">
                <a:avLst/>
              </a:prstGeom>
              <a:noFill/>
              <a:ln w="19050">
                <a:solidFill>
                  <a:srgbClr val="CC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 kern="1200">
                  <a:solidFill>
                    <a:srgbClr val="000000"/>
                  </a:solidFill>
                  <a:cs typeface="+mn-cs"/>
                </a:endParaRPr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553035" y="958334"/>
              <a:ext cx="76316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Response and Remission at Week 12 in Chronic Depression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9815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1F497D"/>
                </a:solidFill>
              </a:rPr>
              <a:t>Treating Depression is a Long-Term Enterprise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04813" y="1398588"/>
            <a:ext cx="8807450" cy="5459412"/>
            <a:chOff x="244475" y="1290638"/>
            <a:chExt cx="8807450" cy="5459412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3850509" y="4764088"/>
              <a:ext cx="1274708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 kern="1200">
                  <a:latin typeface="Times New Roman" charset="0"/>
                  <a:cs typeface="+mn-cs"/>
                </a:rPr>
                <a:t>Acute Phase</a:t>
              </a:r>
            </a:p>
            <a:p>
              <a:pPr algn="ctr">
                <a:defRPr/>
              </a:pPr>
              <a:r>
                <a:rPr lang="en-US" sz="1400" b="1" kern="1200">
                  <a:latin typeface="Times New Roman" charset="0"/>
                  <a:cs typeface="+mn-cs"/>
                </a:rPr>
                <a:t>8-12 weeks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244475" y="6445250"/>
              <a:ext cx="818991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kern="1200">
                  <a:latin typeface="Times New Roman" charset="0"/>
                  <a:cs typeface="+mn-cs"/>
                </a:rPr>
                <a:t>Adapted from Kupfer. 1991. Adapted from CANMAT Guidelines, June 2001. 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659063" y="1290638"/>
              <a:ext cx="162095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kern="1200">
                  <a:latin typeface="Times New Roman" charset="0"/>
                  <a:cs typeface="+mn-cs"/>
                </a:rPr>
                <a:t>To   Remission</a:t>
              </a: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141538" y="2463800"/>
              <a:ext cx="5645150" cy="2319338"/>
            </a:xfrm>
            <a:custGeom>
              <a:avLst/>
              <a:gdLst>
                <a:gd name="T0" fmla="*/ 0 w 3343"/>
                <a:gd name="T1" fmla="*/ 27 h 1556"/>
                <a:gd name="T2" fmla="*/ 235 w 3343"/>
                <a:gd name="T3" fmla="*/ 68 h 1556"/>
                <a:gd name="T4" fmla="*/ 651 w 3343"/>
                <a:gd name="T5" fmla="*/ 1092 h 1556"/>
                <a:gd name="T6" fmla="*/ 747 w 3343"/>
                <a:gd name="T7" fmla="*/ 1384 h 1556"/>
                <a:gd name="T8" fmla="*/ 927 w 3343"/>
                <a:gd name="T9" fmla="*/ 1552 h 1556"/>
                <a:gd name="T10" fmla="*/ 1123 w 3343"/>
                <a:gd name="T11" fmla="*/ 1404 h 1556"/>
                <a:gd name="T12" fmla="*/ 1239 w 3343"/>
                <a:gd name="T13" fmla="*/ 1048 h 1556"/>
                <a:gd name="T14" fmla="*/ 1519 w 3343"/>
                <a:gd name="T15" fmla="*/ 204 h 1556"/>
                <a:gd name="T16" fmla="*/ 1827 w 3343"/>
                <a:gd name="T17" fmla="*/ 36 h 1556"/>
                <a:gd name="T18" fmla="*/ 2239 w 3343"/>
                <a:gd name="T19" fmla="*/ 24 h 1556"/>
                <a:gd name="T20" fmla="*/ 3343 w 3343"/>
                <a:gd name="T21" fmla="*/ 12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43" h="1556">
                  <a:moveTo>
                    <a:pt x="0" y="27"/>
                  </a:moveTo>
                  <a:cubicBezTo>
                    <a:pt x="39" y="33"/>
                    <a:pt x="43" y="0"/>
                    <a:pt x="235" y="68"/>
                  </a:cubicBezTo>
                  <a:cubicBezTo>
                    <a:pt x="363" y="300"/>
                    <a:pt x="551" y="820"/>
                    <a:pt x="651" y="1092"/>
                  </a:cubicBezTo>
                  <a:cubicBezTo>
                    <a:pt x="723" y="1320"/>
                    <a:pt x="701" y="1307"/>
                    <a:pt x="747" y="1384"/>
                  </a:cubicBezTo>
                  <a:cubicBezTo>
                    <a:pt x="793" y="1461"/>
                    <a:pt x="864" y="1549"/>
                    <a:pt x="927" y="1552"/>
                  </a:cubicBezTo>
                  <a:cubicBezTo>
                    <a:pt x="1035" y="1536"/>
                    <a:pt x="1035" y="1556"/>
                    <a:pt x="1123" y="1404"/>
                  </a:cubicBezTo>
                  <a:cubicBezTo>
                    <a:pt x="1181" y="1226"/>
                    <a:pt x="1239" y="1048"/>
                    <a:pt x="1239" y="1048"/>
                  </a:cubicBezTo>
                  <a:cubicBezTo>
                    <a:pt x="1305" y="848"/>
                    <a:pt x="1463" y="372"/>
                    <a:pt x="1519" y="204"/>
                  </a:cubicBezTo>
                  <a:cubicBezTo>
                    <a:pt x="1667" y="48"/>
                    <a:pt x="1707" y="66"/>
                    <a:pt x="1827" y="36"/>
                  </a:cubicBezTo>
                  <a:lnTo>
                    <a:pt x="2239" y="24"/>
                  </a:lnTo>
                  <a:cubicBezTo>
                    <a:pt x="2492" y="20"/>
                    <a:pt x="3113" y="14"/>
                    <a:pt x="3343" y="12"/>
                  </a:cubicBezTo>
                </a:path>
              </a:pathLst>
            </a:custGeom>
            <a:noFill/>
            <a:ln w="38100" cap="flat" cmpd="sng">
              <a:solidFill>
                <a:srgbClr val="FFFF99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1200"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409950" y="3614738"/>
              <a:ext cx="4670425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1200">
                <a:cs typeface="+mn-cs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743325" y="4759325"/>
              <a:ext cx="0" cy="488950"/>
            </a:xfrm>
            <a:prstGeom prst="line">
              <a:avLst/>
            </a:prstGeom>
            <a:noFill/>
            <a:ln w="28575">
              <a:solidFill>
                <a:srgbClr val="FF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1200">
                <a:cs typeface="+mn-cs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5208588" y="1716088"/>
              <a:ext cx="0" cy="3829050"/>
            </a:xfrm>
            <a:prstGeom prst="line">
              <a:avLst/>
            </a:prstGeom>
            <a:noFill/>
            <a:ln w="38100">
              <a:solidFill>
                <a:srgbClr val="F8DE1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1200">
                <a:cs typeface="+mn-cs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802188" y="2768600"/>
              <a:ext cx="1201737" cy="1489075"/>
            </a:xfrm>
            <a:custGeom>
              <a:avLst/>
              <a:gdLst>
                <a:gd name="T0" fmla="*/ 712 w 712"/>
                <a:gd name="T1" fmla="*/ 1000 h 1000"/>
                <a:gd name="T2" fmla="*/ 490 w 712"/>
                <a:gd name="T3" fmla="*/ 570 h 1000"/>
                <a:gd name="T4" fmla="*/ 384 w 712"/>
                <a:gd name="T5" fmla="*/ 280 h 1000"/>
                <a:gd name="T6" fmla="*/ 216 w 712"/>
                <a:gd name="T7" fmla="*/ 56 h 1000"/>
                <a:gd name="T8" fmla="*/ 0 w 712"/>
                <a:gd name="T9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2" h="1000">
                  <a:moveTo>
                    <a:pt x="712" y="1000"/>
                  </a:moveTo>
                  <a:cubicBezTo>
                    <a:pt x="680" y="929"/>
                    <a:pt x="545" y="690"/>
                    <a:pt x="490" y="570"/>
                  </a:cubicBezTo>
                  <a:cubicBezTo>
                    <a:pt x="435" y="450"/>
                    <a:pt x="430" y="366"/>
                    <a:pt x="384" y="280"/>
                  </a:cubicBezTo>
                  <a:cubicBezTo>
                    <a:pt x="301" y="123"/>
                    <a:pt x="268" y="102"/>
                    <a:pt x="216" y="56"/>
                  </a:cubicBezTo>
                  <a:cubicBezTo>
                    <a:pt x="152" y="9"/>
                    <a:pt x="76" y="4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CC00"/>
              </a:solidFill>
              <a:prstDash val="lgDashDotDot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1200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5930900" y="2598738"/>
              <a:ext cx="517525" cy="1635125"/>
            </a:xfrm>
            <a:custGeom>
              <a:avLst/>
              <a:gdLst>
                <a:gd name="T0" fmla="*/ 306 w 306"/>
                <a:gd name="T1" fmla="*/ 1098 h 1098"/>
                <a:gd name="T2" fmla="*/ 0 w 306"/>
                <a:gd name="T3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6" h="1098">
                  <a:moveTo>
                    <a:pt x="306" y="1098"/>
                  </a:moveTo>
                  <a:cubicBezTo>
                    <a:pt x="246" y="966"/>
                    <a:pt x="132" y="552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CC00"/>
              </a:solidFill>
              <a:prstDash val="lgDashDotDot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1200">
                <a:cs typeface="+mn-cs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7351713" y="2552700"/>
              <a:ext cx="423862" cy="1538288"/>
            </a:xfrm>
            <a:custGeom>
              <a:avLst/>
              <a:gdLst>
                <a:gd name="T0" fmla="*/ 252 w 252"/>
                <a:gd name="T1" fmla="*/ 1032 h 1032"/>
                <a:gd name="T2" fmla="*/ 0 w 252"/>
                <a:gd name="T3" fmla="*/ 0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2" h="1032">
                  <a:moveTo>
                    <a:pt x="252" y="1032"/>
                  </a:moveTo>
                  <a:cubicBezTo>
                    <a:pt x="192" y="900"/>
                    <a:pt x="132" y="552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CC00"/>
              </a:solidFill>
              <a:prstDash val="lgDashDotDot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1200">
                <a:cs typeface="+mn-cs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4654550" y="2713038"/>
              <a:ext cx="96838" cy="10001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GB" kern="1200">
                <a:latin typeface="Times New Roman" charset="0"/>
                <a:cs typeface="+mn-cs"/>
              </a:endParaRP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5868988" y="2436813"/>
              <a:ext cx="98425" cy="10001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kern="1200">
                <a:cs typeface="+mn-cs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7297738" y="2420938"/>
              <a:ext cx="96837" cy="10001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kern="1200">
                <a:cs typeface="+mn-cs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71488" y="2260600"/>
              <a:ext cx="121058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kern="1200">
                  <a:latin typeface="Times New Roman" charset="0"/>
                  <a:cs typeface="+mn-cs"/>
                </a:rPr>
                <a:t>Normality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71488" y="2994025"/>
              <a:ext cx="12235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kern="1200">
                  <a:latin typeface="Times New Roman" charset="0"/>
                  <a:cs typeface="+mn-cs"/>
                </a:rPr>
                <a:t>Symptoms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71488" y="4032250"/>
              <a:ext cx="119776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kern="1200">
                  <a:latin typeface="Times New Roman" charset="0"/>
                  <a:cs typeface="+mn-cs"/>
                </a:rPr>
                <a:t>Syndrome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471488" y="4802188"/>
              <a:ext cx="193912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kern="1200">
                  <a:latin typeface="Times New Roman" charset="0"/>
                  <a:cs typeface="+mn-cs"/>
                </a:rPr>
                <a:t>Treatment Phases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 rot="3922385">
              <a:off x="2482057" y="3131343"/>
              <a:ext cx="1143000" cy="703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kern="1200" dirty="0">
                  <a:latin typeface="Times New Roman" charset="0"/>
                  <a:cs typeface="+mn-cs"/>
                </a:rPr>
                <a:t>Progression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 kern="1200" dirty="0">
                  <a:latin typeface="Times New Roman" charset="0"/>
                  <a:cs typeface="+mn-cs"/>
                </a:rPr>
                <a:t>to Disorder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804863" y="3614738"/>
              <a:ext cx="188118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1200">
                <a:cs typeface="+mn-cs"/>
              </a:endParaRP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5434013" y="4791075"/>
              <a:ext cx="2654300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b="1" kern="1200" dirty="0">
                  <a:latin typeface="Times New Roman" charset="0"/>
                  <a:cs typeface="+mn-cs"/>
                </a:rPr>
                <a:t>Maintenance Phase</a:t>
              </a:r>
            </a:p>
            <a:p>
              <a:pPr algn="ctr">
                <a:defRPr/>
              </a:pPr>
              <a:r>
                <a:rPr lang="en-US" sz="1400" b="1" kern="1200" dirty="0">
                  <a:latin typeface="Times New Roman" charset="0"/>
                  <a:cs typeface="+mn-cs"/>
                  <a:sym typeface="Symbol" charset="0"/>
                </a:rPr>
                <a:t> </a:t>
              </a:r>
              <a:r>
                <a:rPr lang="en-US" sz="1400" b="1" kern="1200" dirty="0">
                  <a:latin typeface="Times New Roman" charset="0"/>
                  <a:cs typeface="+mn-cs"/>
                </a:rPr>
                <a:t>6 months</a:t>
              </a: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2451100" y="5594350"/>
              <a:ext cx="55165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b="1" kern="1200">
                  <a:latin typeface="Times New Roman" charset="0"/>
                  <a:cs typeface="+mn-cs"/>
                </a:rPr>
                <a:t>Time</a:t>
              </a: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5238750" y="5481638"/>
              <a:ext cx="2678113" cy="0"/>
            </a:xfrm>
            <a:prstGeom prst="line">
              <a:avLst/>
            </a:prstGeom>
            <a:noFill/>
            <a:ln w="38100">
              <a:solidFill>
                <a:srgbClr val="3191D9"/>
              </a:solidFill>
              <a:round/>
              <a:headEnd type="triangle" w="lg" len="med"/>
              <a:tailEnd type="triangle" w="lg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1200">
                <a:cs typeface="+mn-cs"/>
              </a:endParaRP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832225" y="2468563"/>
              <a:ext cx="82708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kern="1200">
                  <a:latin typeface="Times New Roman" charset="0"/>
                  <a:cs typeface="+mn-cs"/>
                </a:rPr>
                <a:t>Relapse</a:t>
              </a: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3403600" y="3135313"/>
              <a:ext cx="96361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kern="1200" dirty="0">
                  <a:latin typeface="Times New Roman" charset="0"/>
                  <a:cs typeface="+mn-cs"/>
                </a:rPr>
                <a:t>Response</a:t>
              </a: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6788150" y="2057400"/>
              <a:ext cx="11096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kern="1200">
                  <a:latin typeface="Times New Roman" charset="0"/>
                  <a:cs typeface="+mn-cs"/>
                </a:rPr>
                <a:t>Recurrence</a:t>
              </a: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5502275" y="2047875"/>
              <a:ext cx="82708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kern="1200">
                  <a:latin typeface="Times New Roman" charset="0"/>
                  <a:cs typeface="+mn-cs"/>
                </a:rPr>
                <a:t>Relapse</a:t>
              </a: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rot="1145096">
              <a:off x="3781425" y="3530600"/>
              <a:ext cx="409575" cy="38100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 type="triangle" w="med" len="med"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1200">
                <a:cs typeface="+mn-cs"/>
              </a:endParaRP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3959225" y="3873500"/>
              <a:ext cx="404813" cy="457200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kern="1200">
                  <a:latin typeface="Times New Roman" charset="0"/>
                  <a:cs typeface="+mn-cs"/>
                </a:rPr>
                <a:t>X</a:t>
              </a:r>
              <a:endParaRPr lang="en-US" sz="4400" b="1" kern="1200">
                <a:latin typeface="Times New Roman" charset="0"/>
                <a:cs typeface="+mn-cs"/>
              </a:endParaRP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 rot="19526">
              <a:off x="4929486" y="2208719"/>
              <a:ext cx="418504" cy="584776"/>
            </a:xfrm>
            <a:prstGeom prst="rect">
              <a:avLst/>
            </a:prstGeom>
            <a:noFill/>
            <a:ln>
              <a:noFill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kern="1200">
                  <a:latin typeface="Times New Roman" charset="0"/>
                  <a:cs typeface="+mn-cs"/>
                </a:rPr>
                <a:t>×</a:t>
              </a:r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312738" y="5922963"/>
              <a:ext cx="8739187" cy="376237"/>
            </a:xfrm>
            <a:prstGeom prst="rect">
              <a:avLst/>
            </a:prstGeom>
            <a:noFill/>
            <a:ln w="9525">
              <a:solidFill>
                <a:srgbClr val="FFFF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b="1" i="1" kern="1200" dirty="0">
                  <a:latin typeface="Times New Roman" charset="0"/>
                  <a:cs typeface="+mn-cs"/>
                </a:rPr>
                <a:t>Depression is associated with high rates of relapse and recurrence</a:t>
              </a:r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2430463" y="5481638"/>
              <a:ext cx="2700337" cy="0"/>
            </a:xfrm>
            <a:prstGeom prst="line">
              <a:avLst/>
            </a:prstGeom>
            <a:noFill/>
            <a:ln w="38100">
              <a:solidFill>
                <a:srgbClr val="3191D9"/>
              </a:solidFill>
              <a:round/>
              <a:headEnd type="triangle" w="lg" len="med"/>
              <a:tailEnd type="triangle" w="lg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1200">
                <a:cs typeface="+mn-cs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2430463" y="1719263"/>
              <a:ext cx="278606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lg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1200">
                <a:cs typeface="+mn-cs"/>
              </a:endParaRPr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5167313" y="1731963"/>
              <a:ext cx="2820987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1200">
                <a:cs typeface="+mn-cs"/>
              </a:endParaRPr>
            </a:p>
          </p:txBody>
        </p:sp>
        <p:sp>
          <p:nvSpPr>
            <p:cNvPr id="38" name="Text Box 36"/>
            <p:cNvSpPr txBox="1">
              <a:spLocks noChangeArrowheads="1"/>
            </p:cNvSpPr>
            <p:nvPr/>
          </p:nvSpPr>
          <p:spPr bwMode="auto">
            <a:xfrm>
              <a:off x="5816600" y="1290638"/>
              <a:ext cx="110799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kern="1200">
                  <a:latin typeface="Times New Roman" charset="0"/>
                  <a:cs typeface="+mn-cs"/>
                </a:rPr>
                <a:t>Recovery</a:t>
              </a:r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5211763" y="1743075"/>
              <a:ext cx="0" cy="552450"/>
            </a:xfrm>
            <a:prstGeom prst="line">
              <a:avLst/>
            </a:prstGeom>
            <a:noFill/>
            <a:ln w="76200">
              <a:solidFill>
                <a:srgbClr val="FA4E18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endParaRPr lang="en-US" kern="1200">
                <a:cs typeface="+mn-cs"/>
              </a:endParaRPr>
            </a:p>
          </p:txBody>
        </p:sp>
        <p:sp>
          <p:nvSpPr>
            <p:cNvPr id="40" name="Text Box 38"/>
            <p:cNvSpPr txBox="1">
              <a:spLocks noChangeArrowheads="1"/>
            </p:cNvSpPr>
            <p:nvPr/>
          </p:nvSpPr>
          <p:spPr bwMode="auto">
            <a:xfrm>
              <a:off x="5570538" y="1728788"/>
              <a:ext cx="143102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kern="1200">
                  <a:latin typeface="Times New Roman" charset="0"/>
                  <a:cs typeface="+mn-cs"/>
                </a:rPr>
                <a:t>Staying Well</a:t>
              </a:r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2784475" y="1728788"/>
              <a:ext cx="143068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kern="1200">
                  <a:latin typeface="Times New Roman" charset="0"/>
                  <a:cs typeface="+mn-cs"/>
                </a:rPr>
                <a:t>Getting Well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584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SSRIs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230991"/>
              </p:ext>
            </p:extLst>
          </p:nvPr>
        </p:nvGraphicFramePr>
        <p:xfrm>
          <a:off x="457200" y="1600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Drug</a:t>
                      </a:r>
                      <a:r>
                        <a:rPr lang="en-US" baseline="0" dirty="0"/>
                        <a:t> (Brand name)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Initial Dose (per day)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Range (per day)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Citalopram (</a:t>
                      </a:r>
                      <a:r>
                        <a:rPr lang="en-US" dirty="0" err="1"/>
                        <a:t>Celexa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20-40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Escitatalopram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Cipralex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r>
                        <a:rPr lang="en-US" baseline="0" dirty="0"/>
                        <a:t>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10-20 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Fluoxetine (Prozac)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  <a:r>
                        <a:rPr lang="en-US" baseline="0" dirty="0"/>
                        <a:t>-60 mg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Fluvoxamine (</a:t>
                      </a:r>
                      <a:r>
                        <a:rPr lang="en-US" dirty="0" err="1"/>
                        <a:t>Luvox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100-300 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Paroxitene</a:t>
                      </a:r>
                      <a:r>
                        <a:rPr lang="en-US" baseline="0" dirty="0"/>
                        <a:t> (Paxil)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20-60 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Sertraline (Zoloft)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50-200mg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6795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Other Antidepressants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32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/>
              <a:t>SNRI</a:t>
            </a:r>
          </a:p>
          <a:p>
            <a:pPr lvl="1"/>
            <a:r>
              <a:rPr lang="en-US" dirty="0"/>
              <a:t>Venlafaxine (Effexor)</a:t>
            </a:r>
          </a:p>
          <a:p>
            <a:pPr lvl="2"/>
            <a:r>
              <a:rPr lang="en-US" dirty="0"/>
              <a:t>Range: 75-225 mg per day</a:t>
            </a:r>
          </a:p>
          <a:p>
            <a:pPr lvl="1"/>
            <a:r>
              <a:rPr lang="en-US" dirty="0" err="1"/>
              <a:t>Desvenlafaxine</a:t>
            </a:r>
            <a:r>
              <a:rPr lang="en-US" dirty="0"/>
              <a:t> (</a:t>
            </a:r>
            <a:r>
              <a:rPr lang="en-US" dirty="0" err="1"/>
              <a:t>Pristiq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Range: 50 mg per day</a:t>
            </a:r>
          </a:p>
          <a:p>
            <a:pPr lvl="1"/>
            <a:r>
              <a:rPr lang="en-US" dirty="0"/>
              <a:t>Duloxetine (Cymbalta)</a:t>
            </a:r>
          </a:p>
          <a:p>
            <a:pPr lvl="2"/>
            <a:r>
              <a:rPr lang="en-US" dirty="0"/>
              <a:t>Range 30-60 mg per day</a:t>
            </a:r>
          </a:p>
          <a:p>
            <a:r>
              <a:rPr lang="en-US" b="1" dirty="0" err="1"/>
              <a:t>NaSSA</a:t>
            </a:r>
            <a:r>
              <a:rPr lang="en-US" b="1" dirty="0"/>
              <a:t> </a:t>
            </a:r>
            <a:r>
              <a:rPr lang="en-US" dirty="0"/>
              <a:t>(Noradrenergic and Serotonergic Specific Antidepressant)</a:t>
            </a:r>
          </a:p>
          <a:p>
            <a:pPr lvl="1"/>
            <a:r>
              <a:rPr lang="en-US" dirty="0"/>
              <a:t>Mirtazapine (</a:t>
            </a:r>
            <a:r>
              <a:rPr lang="en-US" dirty="0" err="1"/>
              <a:t>Remeron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Range: 15-45 mg per day</a:t>
            </a:r>
          </a:p>
        </p:txBody>
      </p:sp>
    </p:spTree>
    <p:extLst>
      <p:ext uri="{BB962C8B-B14F-4D97-AF65-F5344CB8AC3E}">
        <p14:creationId xmlns:p14="http://schemas.microsoft.com/office/powerpoint/2010/main" val="329083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857250"/>
            <a:ext cx="9144000" cy="10095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en-US" sz="900"/>
          </a:p>
        </p:txBody>
      </p:sp>
      <p:sp>
        <p:nvSpPr>
          <p:cNvPr id="6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7300" y="1117052"/>
            <a:ext cx="6743700" cy="5151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00"/>
              </a:lnSpc>
            </a:pPr>
            <a:r>
              <a:rPr lang="en-US" sz="3300" b="1" dirty="0">
                <a:solidFill>
                  <a:srgbClr val="000000"/>
                </a:solidFill>
                <a:latin typeface="Lucida Bright" panose="02040602050505020304" pitchFamily="18" charset="0"/>
              </a:rPr>
              <a:t>Disclosure of Financial Support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CCC45DFA-42C5-82E5-C887-A723AC8D1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438400" y="-609541"/>
            <a:ext cx="4114800" cy="5715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defRPr/>
            </a:pPr>
            <a:r>
              <a:rPr lang="en-US" sz="2200" spc="0" dirty="0"/>
              <a:t>COI – Presenter Disclosure (2)</a:t>
            </a:r>
          </a:p>
        </p:txBody>
      </p:sp>
      <p:sp>
        <p:nvSpPr>
          <p:cNvPr id="3" name="AutoShap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4375" flipV="1">
            <a:off x="11" y="1855311"/>
            <a:ext cx="9143978" cy="22907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9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CF3C15-3177-4046-6B08-249EC06A1429}"/>
              </a:ext>
            </a:extLst>
          </p:cNvPr>
          <p:cNvSpPr txBox="1"/>
          <p:nvPr/>
        </p:nvSpPr>
        <p:spPr>
          <a:xfrm>
            <a:off x="304800" y="2128683"/>
            <a:ext cx="8648700" cy="1869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39"/>
              </a:lnSpc>
            </a:pPr>
            <a:r>
              <a:rPr lang="en-US" sz="16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This program has NOT received financial support</a:t>
            </a:r>
          </a:p>
          <a:p>
            <a:pPr>
              <a:lnSpc>
                <a:spcPts val="2039"/>
              </a:lnSpc>
            </a:pPr>
            <a:endParaRPr lang="en-US" sz="16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>
              <a:lnSpc>
                <a:spcPts val="2039"/>
              </a:lnSpc>
            </a:pPr>
            <a:r>
              <a:rPr lang="en-US" sz="16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This program has NOT received in-kind support</a:t>
            </a:r>
          </a:p>
          <a:p>
            <a:pPr>
              <a:lnSpc>
                <a:spcPts val="2039"/>
              </a:lnSpc>
            </a:pPr>
            <a:endParaRPr lang="en-US" sz="16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>
              <a:lnSpc>
                <a:spcPts val="2039"/>
              </a:lnSpc>
            </a:pPr>
            <a:r>
              <a:rPr lang="en-US" sz="1600" b="1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Potential for conflict(s) of interest:</a:t>
            </a:r>
          </a:p>
          <a:p>
            <a:pPr>
              <a:lnSpc>
                <a:spcPts val="2039"/>
              </a:lnSpc>
            </a:pPr>
            <a:r>
              <a:rPr lang="en-US" sz="16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Dr. Jon Davine </a:t>
            </a:r>
            <a:r>
              <a:rPr lang="en-US" sz="16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has NOT received funding for this program</a:t>
            </a:r>
            <a:endParaRPr lang="en-US" sz="16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>
              <a:lnSpc>
                <a:spcPts val="2039"/>
              </a:lnSpc>
            </a:pPr>
            <a:endParaRPr lang="en-US" sz="16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Other Antidepressants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DNRI</a:t>
            </a:r>
            <a:endParaRPr lang="en-US" dirty="0"/>
          </a:p>
          <a:p>
            <a:pPr lvl="1"/>
            <a:r>
              <a:rPr lang="en-US" dirty="0"/>
              <a:t>bupropion (</a:t>
            </a:r>
            <a:r>
              <a:rPr lang="en-US" dirty="0" err="1"/>
              <a:t>Wellbutrin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Range: 150-300 mg per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25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Antidepressant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Vortioxetine (Trintellix)     10-20 mg./day</a:t>
            </a:r>
          </a:p>
          <a:p>
            <a:endParaRPr lang="en-US" dirty="0"/>
          </a:p>
          <a:p>
            <a:r>
              <a:rPr lang="en-US" dirty="0"/>
              <a:t>It is felt to function much as an SSRI</a:t>
            </a:r>
          </a:p>
        </p:txBody>
      </p:sp>
    </p:spTree>
    <p:extLst>
      <p:ext uri="{BB962C8B-B14F-4D97-AF65-F5344CB8AC3E}">
        <p14:creationId xmlns:p14="http://schemas.microsoft.com/office/powerpoint/2010/main" val="1138542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Newer Antidepressants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Vilazodone (</a:t>
            </a:r>
            <a:r>
              <a:rPr lang="en-US" dirty="0" err="1"/>
              <a:t>Vibryd</a:t>
            </a:r>
            <a:r>
              <a:rPr lang="en-US" dirty="0"/>
              <a:t>)</a:t>
            </a:r>
          </a:p>
          <a:p>
            <a:r>
              <a:rPr lang="en-US" dirty="0"/>
              <a:t>SSRI plus partial serotonin agonist (SPARI)</a:t>
            </a:r>
          </a:p>
          <a:p>
            <a:r>
              <a:rPr lang="en-US" dirty="0"/>
              <a:t>10 mg. po od x 7 days, </a:t>
            </a:r>
            <a:r>
              <a:rPr lang="en-US"/>
              <a:t>then increase </a:t>
            </a:r>
            <a:r>
              <a:rPr lang="en-US" dirty="0"/>
              <a:t>to 20 mg.</a:t>
            </a:r>
          </a:p>
          <a:p>
            <a:r>
              <a:rPr lang="en-US" dirty="0"/>
              <a:t>Range is 20-40 mg. With Food.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Levomilnacipran</a:t>
            </a:r>
            <a:r>
              <a:rPr lang="en-US" dirty="0"/>
              <a:t> (Fetzima)</a:t>
            </a:r>
          </a:p>
          <a:p>
            <a:r>
              <a:rPr lang="en-US" dirty="0"/>
              <a:t>SNRI </a:t>
            </a:r>
            <a:r>
              <a:rPr lang="en-US" dirty="0" err="1"/>
              <a:t>plius</a:t>
            </a:r>
            <a:r>
              <a:rPr lang="en-US" dirty="0"/>
              <a:t> partial serotonin antagonist  (SARI)</a:t>
            </a:r>
          </a:p>
          <a:p>
            <a:r>
              <a:rPr lang="en-US" dirty="0"/>
              <a:t>20 mg./ po od x 2 days then increase to 40 mg. po od</a:t>
            </a:r>
          </a:p>
          <a:p>
            <a:r>
              <a:rPr lang="en-US" dirty="0"/>
              <a:t>Range is 40-120 mg./day</a:t>
            </a:r>
          </a:p>
        </p:txBody>
      </p:sp>
    </p:spTree>
    <p:extLst>
      <p:ext uri="{BB962C8B-B14F-4D97-AF65-F5344CB8AC3E}">
        <p14:creationId xmlns:p14="http://schemas.microsoft.com/office/powerpoint/2010/main" val="28434791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533400"/>
            <a:ext cx="8473440" cy="9906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1F497D"/>
                </a:solidFill>
              </a:rPr>
              <a:t>Drugs with superior efficacy against comparators: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12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Escitalopram</a:t>
            </a:r>
            <a:r>
              <a:rPr lang="en-US" dirty="0"/>
              <a:t> – level 1 evidence</a:t>
            </a:r>
          </a:p>
          <a:p>
            <a:r>
              <a:rPr lang="en-US" b="1" dirty="0"/>
              <a:t>Sertraline</a:t>
            </a:r>
            <a:r>
              <a:rPr lang="en-US" dirty="0"/>
              <a:t> – level 1 evidence</a:t>
            </a:r>
          </a:p>
          <a:p>
            <a:r>
              <a:rPr lang="en-US" b="1" dirty="0"/>
              <a:t>Venlafaxine</a:t>
            </a:r>
            <a:r>
              <a:rPr lang="en-US" dirty="0"/>
              <a:t> – level 1 evidence</a:t>
            </a:r>
          </a:p>
          <a:p>
            <a:r>
              <a:rPr lang="en-US" dirty="0"/>
              <a:t>Mirtazapine– level 1 evidence</a:t>
            </a:r>
          </a:p>
          <a:p>
            <a:endParaRPr lang="en-US" b="1" dirty="0"/>
          </a:p>
          <a:p>
            <a:r>
              <a:rPr lang="en-US" b="1" dirty="0" err="1"/>
              <a:t>Agomelatine</a:t>
            </a:r>
            <a:r>
              <a:rPr lang="en-US" b="1" dirty="0"/>
              <a:t>– level 2 evidence</a:t>
            </a:r>
          </a:p>
          <a:p>
            <a:r>
              <a:rPr lang="en-US" b="1" dirty="0"/>
              <a:t>Citalopram—level 2 evidence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Suggested to use one of these as 2</a:t>
            </a:r>
            <a:r>
              <a:rPr lang="en-US" baseline="30000" dirty="0"/>
              <a:t>nd</a:t>
            </a:r>
            <a:r>
              <a:rPr lang="en-US" dirty="0"/>
              <a:t> antidepressant if 1</a:t>
            </a:r>
            <a:r>
              <a:rPr lang="en-US" baseline="30000" dirty="0"/>
              <a:t>st</a:t>
            </a:r>
            <a:r>
              <a:rPr lang="en-US" dirty="0"/>
              <a:t> drug not effective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(Canadian Network for Mood and Anxiety Treatment, (CANMAT) 2016)</a:t>
            </a:r>
          </a:p>
        </p:txBody>
      </p:sp>
    </p:spTree>
    <p:extLst>
      <p:ext uri="{BB962C8B-B14F-4D97-AF65-F5344CB8AC3E}">
        <p14:creationId xmlns:p14="http://schemas.microsoft.com/office/powerpoint/2010/main" val="8599439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1F497D"/>
                </a:solidFill>
              </a:rPr>
              <a:t>Cipriani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i="1" dirty="0">
                <a:solidFill>
                  <a:srgbClr val="1F497D"/>
                </a:solidFill>
              </a:rPr>
              <a:t>et al.</a:t>
            </a:r>
            <a:r>
              <a:rPr lang="en-US" dirty="0">
                <a:solidFill>
                  <a:srgbClr val="1F497D"/>
                </a:solidFill>
              </a:rPr>
              <a:t>, </a:t>
            </a:r>
            <a:r>
              <a:rPr lang="en-US" i="1" dirty="0">
                <a:solidFill>
                  <a:srgbClr val="1F497D"/>
                </a:solidFill>
              </a:rPr>
              <a:t>Lancet</a:t>
            </a:r>
            <a:r>
              <a:rPr lang="en-US" dirty="0">
                <a:solidFill>
                  <a:srgbClr val="1F497D"/>
                </a:solidFill>
              </a:rPr>
              <a:t>. 373:764-758, 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78628"/>
            <a:ext cx="8229600" cy="3298371"/>
          </a:xfrm>
        </p:spPr>
        <p:txBody>
          <a:bodyPr/>
          <a:lstStyle/>
          <a:p>
            <a:r>
              <a:rPr lang="en-US" dirty="0" err="1"/>
              <a:t>Escitalopram</a:t>
            </a:r>
            <a:r>
              <a:rPr lang="en-US" dirty="0"/>
              <a:t> and sertraline showed important differences with respect to efficacy and acceptability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2082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Cipriani et al, February 21, 2018.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21 antidepressants</a:t>
            </a:r>
          </a:p>
          <a:p>
            <a:endParaRPr lang="en-US" dirty="0"/>
          </a:p>
          <a:p>
            <a:r>
              <a:rPr lang="en-US" dirty="0"/>
              <a:t>522 double blind trial</a:t>
            </a:r>
          </a:p>
          <a:p>
            <a:r>
              <a:rPr lang="en-US" dirty="0"/>
              <a:t>116,477 participants</a:t>
            </a:r>
          </a:p>
          <a:p>
            <a:r>
              <a:rPr lang="en-US" dirty="0"/>
              <a:t>Efficacy at 8 week</a:t>
            </a:r>
          </a:p>
          <a:p>
            <a:r>
              <a:rPr lang="en-US" dirty="0"/>
              <a:t>Acceptability—dropouts at 8 weeks</a:t>
            </a:r>
          </a:p>
          <a:p>
            <a:r>
              <a:rPr lang="en-US" dirty="0"/>
              <a:t>18 and over</a:t>
            </a:r>
          </a:p>
          <a:p>
            <a:r>
              <a:rPr lang="en-US" dirty="0"/>
              <a:t>Both genders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992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Cipriani,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antidepressants more effective than placebo (OR 1.37 (</a:t>
            </a:r>
            <a:r>
              <a:rPr lang="en-US" dirty="0" err="1"/>
              <a:t>Reboxitene</a:t>
            </a:r>
            <a:r>
              <a:rPr lang="en-US" dirty="0"/>
              <a:t>)---2.13 (</a:t>
            </a:r>
            <a:r>
              <a:rPr lang="en-US" dirty="0" err="1"/>
              <a:t>Amitryptyline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Head to Head: </a:t>
            </a:r>
          </a:p>
          <a:p>
            <a:r>
              <a:rPr lang="en-US" dirty="0"/>
              <a:t>7 showed greater efficacy:</a:t>
            </a:r>
          </a:p>
          <a:p>
            <a:endParaRPr lang="en-US" dirty="0"/>
          </a:p>
          <a:p>
            <a:r>
              <a:rPr lang="en-US" dirty="0" err="1"/>
              <a:t>Agomelatine</a:t>
            </a:r>
            <a:r>
              <a:rPr lang="en-US" dirty="0"/>
              <a:t>, </a:t>
            </a:r>
            <a:r>
              <a:rPr lang="en-US" dirty="0" err="1"/>
              <a:t>Amitryptyline,Escitalopram,Mirtazapine,Paroxitene</a:t>
            </a:r>
            <a:r>
              <a:rPr lang="en-US" dirty="0"/>
              <a:t>,   </a:t>
            </a:r>
            <a:r>
              <a:rPr lang="en-US" dirty="0" err="1"/>
              <a:t>Venlafaxine,Vortioxetine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136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Cipriani,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 to Head:</a:t>
            </a:r>
          </a:p>
          <a:p>
            <a:r>
              <a:rPr lang="en-US" dirty="0"/>
              <a:t>More tolerable:</a:t>
            </a:r>
          </a:p>
          <a:p>
            <a:endParaRPr lang="en-US" dirty="0"/>
          </a:p>
          <a:p>
            <a:r>
              <a:rPr lang="en-US" dirty="0" err="1"/>
              <a:t>Agomelatine</a:t>
            </a:r>
            <a:r>
              <a:rPr lang="en-US" dirty="0"/>
              <a:t>, Citalopram, </a:t>
            </a:r>
            <a:r>
              <a:rPr lang="en-US" dirty="0" err="1"/>
              <a:t>Escitalopram,Fluoxetine,Sertraline,Vortioxetine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8048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Higher response, lower dropout:</a:t>
            </a:r>
          </a:p>
          <a:p>
            <a:endParaRPr lang="en-US" dirty="0"/>
          </a:p>
          <a:p>
            <a:r>
              <a:rPr lang="en-US" dirty="0"/>
              <a:t>Escitalopram, Mirtazapine, </a:t>
            </a:r>
            <a:r>
              <a:rPr lang="en-US" dirty="0" err="1"/>
              <a:t>Paroxitene</a:t>
            </a:r>
            <a:r>
              <a:rPr lang="en-US" dirty="0"/>
              <a:t>, </a:t>
            </a:r>
            <a:r>
              <a:rPr lang="en-US" dirty="0" err="1"/>
              <a:t>Agomelatine,Sertraline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158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SSRIs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Drug</a:t>
                      </a:r>
                      <a:r>
                        <a:rPr lang="en-US" baseline="0" dirty="0"/>
                        <a:t> (Brand name)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Initial Dose (per day)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Range (per day)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Citalopram (</a:t>
                      </a:r>
                      <a:r>
                        <a:rPr lang="en-US" dirty="0" err="1"/>
                        <a:t>Celexa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20-40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Escitatalopram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Cipralex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r>
                        <a:rPr lang="en-US" baseline="0" dirty="0"/>
                        <a:t>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10-20 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Fluoxetine (Prozac)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  <a:r>
                        <a:rPr lang="en-US" baseline="0" dirty="0"/>
                        <a:t>-60 mg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Fluvoxamine (</a:t>
                      </a:r>
                      <a:r>
                        <a:rPr lang="en-US" dirty="0" err="1"/>
                        <a:t>Luvox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100-300 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Paroxitene</a:t>
                      </a:r>
                      <a:r>
                        <a:rPr lang="en-US" baseline="0" dirty="0"/>
                        <a:t> (Paxil)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20-60 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Sertraline (Zoloft)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50-200mg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527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Exposure to a brief differential diagnosis of the sad state</a:t>
            </a:r>
          </a:p>
          <a:p>
            <a:r>
              <a:rPr lang="en-US" dirty="0"/>
              <a:t>Learn how to choose, start, and increase antidepressant medication</a:t>
            </a:r>
          </a:p>
          <a:p>
            <a:r>
              <a:rPr lang="en-US" dirty="0"/>
              <a:t>Learn recent recommendations re augmentation techniques </a:t>
            </a:r>
          </a:p>
          <a:p>
            <a:r>
              <a:rPr lang="en-US" dirty="0"/>
              <a:t>Learn about ECT, TMS as </a:t>
            </a:r>
            <a:r>
              <a:rPr lang="en-US"/>
              <a:t>treatment techniques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423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Dose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Increase dose </a:t>
            </a:r>
            <a:r>
              <a:rPr lang="en-US" u="sng" dirty="0"/>
              <a:t>q2-3weeks</a:t>
            </a:r>
            <a:r>
              <a:rPr lang="en-US" dirty="0"/>
              <a:t> depending on response</a:t>
            </a:r>
          </a:p>
          <a:p>
            <a:r>
              <a:rPr lang="en-US" dirty="0"/>
              <a:t>Increment of increase = </a:t>
            </a:r>
            <a:r>
              <a:rPr lang="en-US" u="sng" dirty="0"/>
              <a:t>starting dose</a:t>
            </a:r>
          </a:p>
          <a:p>
            <a:r>
              <a:rPr lang="en-US" dirty="0"/>
              <a:t>If doing better, don’t adjust</a:t>
            </a:r>
          </a:p>
          <a:p>
            <a:r>
              <a:rPr lang="en-US" dirty="0"/>
              <a:t>Once they plateau, increase, unless back to normal</a:t>
            </a:r>
          </a:p>
          <a:p>
            <a:r>
              <a:rPr lang="en-US" dirty="0"/>
              <a:t>If comorbid </a:t>
            </a:r>
            <a:r>
              <a:rPr lang="en-US" u="sng" dirty="0"/>
              <a:t>anxiety</a:t>
            </a:r>
            <a:r>
              <a:rPr lang="en-US" dirty="0"/>
              <a:t>, </a:t>
            </a:r>
            <a:r>
              <a:rPr lang="en-US" u="sng" dirty="0"/>
              <a:t>reduce starting dose</a:t>
            </a:r>
            <a:r>
              <a:rPr lang="en-US" dirty="0"/>
              <a:t> and incremental increases of </a:t>
            </a:r>
            <a:r>
              <a:rPr lang="en-US" u="sng" dirty="0"/>
              <a:t>½ the amount</a:t>
            </a:r>
            <a:r>
              <a:rPr lang="en-US" dirty="0"/>
              <a:t>, increase </a:t>
            </a:r>
            <a:r>
              <a:rPr lang="en-US" u="sng" dirty="0"/>
              <a:t>q2-3 weeks</a:t>
            </a:r>
          </a:p>
        </p:txBody>
      </p:sp>
    </p:spTree>
    <p:extLst>
      <p:ext uri="{BB962C8B-B14F-4D97-AF65-F5344CB8AC3E}">
        <p14:creationId xmlns:p14="http://schemas.microsoft.com/office/powerpoint/2010/main" val="3546477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X-Crossover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use when switching to a different antidepressant</a:t>
            </a:r>
          </a:p>
          <a:p>
            <a:r>
              <a:rPr lang="en-US" dirty="0"/>
              <a:t>Lower first drug by typical increment q7days</a:t>
            </a:r>
          </a:p>
          <a:p>
            <a:r>
              <a:rPr lang="en-US" dirty="0"/>
              <a:t>Start 2</a:t>
            </a:r>
            <a:r>
              <a:rPr lang="en-US" baseline="30000" dirty="0"/>
              <a:t>nd</a:t>
            </a:r>
            <a:r>
              <a:rPr lang="en-US" dirty="0"/>
              <a:t> drug at half dose along with starting dose of first drug for 7 days</a:t>
            </a:r>
          </a:p>
          <a:p>
            <a:r>
              <a:rPr lang="en-US" dirty="0"/>
              <a:t>Increase second drug to full starting dose while discontinuing the 1</a:t>
            </a:r>
            <a:r>
              <a:rPr lang="en-US" baseline="30000" dirty="0"/>
              <a:t>st</a:t>
            </a:r>
            <a:r>
              <a:rPr lang="en-US" dirty="0"/>
              <a:t> drug</a:t>
            </a:r>
          </a:p>
        </p:txBody>
      </p:sp>
    </p:spTree>
    <p:extLst>
      <p:ext uri="{BB962C8B-B14F-4D97-AF65-F5344CB8AC3E}">
        <p14:creationId xmlns:p14="http://schemas.microsoft.com/office/powerpoint/2010/main" val="35693747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766709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 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MAOI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 hour washout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 hour washout</a:t>
                      </a:r>
                      <a:r>
                        <a:rPr lang="en-US" baseline="0" dirty="0"/>
                        <a:t> period (caution with paroxetine)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SSRI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washout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SSRI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washout period,</a:t>
                      </a:r>
                    </a:p>
                    <a:p>
                      <a:r>
                        <a:rPr lang="en-US" dirty="0"/>
                        <a:t>Start TCA at lower dose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SSRI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MAOI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Two week washout,</a:t>
                      </a:r>
                    </a:p>
                    <a:p>
                      <a:r>
                        <a:rPr lang="en-US" dirty="0"/>
                        <a:t>Five week washout for fluoxetine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SSRI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Two week washout,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Lilly recommends 5 weeks when switching fluoxetine to RIMA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3369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The issue of non-adherence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17037" cy="4525963"/>
          </a:xfrm>
          <a:ln>
            <a:solidFill>
              <a:srgbClr val="1F497D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Early non-adherence is high among patients treated for depression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28%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stop</a:t>
            </a:r>
            <a:r>
              <a:rPr lang="en-US" dirty="0">
                <a:solidFill>
                  <a:schemeClr val="tx2"/>
                </a:solidFill>
              </a:rPr>
              <a:t> taking antidepressants during the first month, mostly during the first two weeks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44% stop</a:t>
            </a:r>
            <a:r>
              <a:rPr lang="en-US" dirty="0">
                <a:solidFill>
                  <a:schemeClr val="accent2"/>
                </a:solidFill>
              </a:rPr>
              <a:t> taking antidepressants by the third month</a:t>
            </a:r>
          </a:p>
        </p:txBody>
      </p:sp>
      <p:pic>
        <p:nvPicPr>
          <p:cNvPr id="45" name="Picture 44" descr="Untitle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237" y="1417638"/>
            <a:ext cx="4669763" cy="5145611"/>
          </a:xfrm>
          <a:prstGeom prst="rect">
            <a:avLst/>
          </a:prstGeom>
        </p:spPr>
      </p:pic>
      <p:cxnSp>
        <p:nvCxnSpPr>
          <p:cNvPr id="47" name="Straight Arrow Connector 46"/>
          <p:cNvCxnSpPr/>
          <p:nvPr/>
        </p:nvCxnSpPr>
        <p:spPr>
          <a:xfrm flipV="1">
            <a:off x="6129867" y="2954867"/>
            <a:ext cx="8466" cy="2912533"/>
          </a:xfrm>
          <a:prstGeom prst="straightConnector1">
            <a:avLst/>
          </a:prstGeom>
          <a:ln w="67691"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7848600" y="3589867"/>
            <a:ext cx="0" cy="2277534"/>
          </a:xfrm>
          <a:prstGeom prst="straightConnector1">
            <a:avLst/>
          </a:prstGeom>
          <a:ln w="67691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41300" y="6126163"/>
            <a:ext cx="439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adapted from Keller et al. </a:t>
            </a:r>
            <a:r>
              <a:rPr lang="en-US" i="1" dirty="0"/>
              <a:t>Medical Care, </a:t>
            </a:r>
            <a:r>
              <a:rPr lang="en-US" dirty="0"/>
              <a:t>1995, 33(1):66-74.</a:t>
            </a:r>
          </a:p>
        </p:txBody>
      </p:sp>
    </p:spTree>
    <p:extLst>
      <p:ext uri="{BB962C8B-B14F-4D97-AF65-F5344CB8AC3E}">
        <p14:creationId xmlns:p14="http://schemas.microsoft.com/office/powerpoint/2010/main" val="36854456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1F497D"/>
                </a:solidFill>
              </a:rPr>
              <a:t>Compliance with Antidepressants in General Practice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169229"/>
              </p:ext>
            </p:extLst>
          </p:nvPr>
        </p:nvGraphicFramePr>
        <p:xfrm>
          <a:off x="457200" y="1651000"/>
          <a:ext cx="8229600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Reasons for Drop Out</a:t>
                      </a:r>
                      <a:r>
                        <a:rPr lang="en-US" baseline="0" dirty="0"/>
                        <a:t> &amp; Time of Event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Proportion</a:t>
                      </a:r>
                      <a:r>
                        <a:rPr lang="en-US" b="1" baseline="0" dirty="0"/>
                        <a:t> of respondents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Reason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Time of drop</a:t>
                      </a:r>
                      <a:r>
                        <a:rPr lang="en-US" b="1" baseline="0" dirty="0"/>
                        <a:t> out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Potential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dirty="0"/>
                        <a:t>MD</a:t>
                      </a:r>
                      <a:r>
                        <a:rPr lang="en-US" b="1" baseline="0" dirty="0"/>
                        <a:t> strategies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Feel better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6.1 weeks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Reminder</a:t>
                      </a:r>
                      <a:r>
                        <a:rPr lang="en-US" baseline="0" dirty="0"/>
                        <a:t> to stay 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Side effects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4.5</a:t>
                      </a:r>
                      <a:r>
                        <a:rPr lang="en-US" baseline="0" dirty="0"/>
                        <a:t> weeks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Ask/address</a:t>
                      </a:r>
                      <a:r>
                        <a:rPr lang="en-US" baseline="0" dirty="0"/>
                        <a:t> side effects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  <a:r>
                        <a:rPr lang="en-US" baseline="0" dirty="0"/>
                        <a:t> (e.g., fear of dependence)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weeks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Explain antidepressants</a:t>
                      </a:r>
                      <a:r>
                        <a:rPr lang="en-US" baseline="0" dirty="0"/>
                        <a:t> are non-addictive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Told by doctor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 weeks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Stay on medication, if well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Lack of Efficacy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1-4 weeks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Remind efficacy</a:t>
                      </a:r>
                      <a:r>
                        <a:rPr lang="en-US" baseline="0" dirty="0"/>
                        <a:t> begins later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600" i="1" dirty="0"/>
                        <a:t>“52% stopped taking their</a:t>
                      </a:r>
                      <a:r>
                        <a:rPr lang="en-US" sz="1600" i="1" baseline="0" dirty="0"/>
                        <a:t> medication during a 12 week period. Two-thirds did not inform their GP”</a:t>
                      </a:r>
                    </a:p>
                    <a:p>
                      <a:r>
                        <a:rPr lang="en-US" sz="1600" baseline="0" dirty="0" err="1"/>
                        <a:t>Psychoeducation</a:t>
                      </a:r>
                      <a:r>
                        <a:rPr lang="en-US" sz="1600" baseline="0" dirty="0"/>
                        <a:t> makes a difference in improving response rates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6451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Side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4218"/>
            <a:ext cx="8031018" cy="4592782"/>
          </a:xfrm>
        </p:spPr>
        <p:txBody>
          <a:bodyPr/>
          <a:lstStyle/>
          <a:p>
            <a:r>
              <a:rPr lang="en-US" dirty="0"/>
              <a:t>GI upset (Give with meals)</a:t>
            </a:r>
          </a:p>
          <a:p>
            <a:endParaRPr lang="en-US" dirty="0"/>
          </a:p>
          <a:p>
            <a:r>
              <a:rPr lang="en-US" dirty="0"/>
              <a:t>Sedation (after supper)</a:t>
            </a:r>
          </a:p>
          <a:p>
            <a:endParaRPr lang="en-US" dirty="0"/>
          </a:p>
          <a:p>
            <a:r>
              <a:rPr lang="en-US" dirty="0"/>
              <a:t>Insomnia (after breakfast). Fluoxetine, </a:t>
            </a:r>
            <a:r>
              <a:rPr lang="en-US" dirty="0" err="1"/>
              <a:t>Buproprion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Agitation</a:t>
            </a:r>
          </a:p>
          <a:p>
            <a:endParaRPr lang="en-US" dirty="0"/>
          </a:p>
          <a:p>
            <a:r>
              <a:rPr lang="en-US" dirty="0"/>
              <a:t>Sexual   (Mirtazapine, Wellbutrin have less).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6919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Augmentation – Increasing Dose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4364"/>
            <a:ext cx="8229600" cy="4352636"/>
          </a:xfrm>
        </p:spPr>
        <p:txBody>
          <a:bodyPr/>
          <a:lstStyle/>
          <a:p>
            <a:r>
              <a:rPr lang="en-US" dirty="0"/>
              <a:t>For partial response</a:t>
            </a:r>
          </a:p>
          <a:p>
            <a:pPr lvl="1"/>
            <a:r>
              <a:rPr lang="en-US" dirty="0"/>
              <a:t>Defined as 25% of the usual range or greater</a:t>
            </a:r>
          </a:p>
          <a:p>
            <a:pPr lvl="1"/>
            <a:endParaRPr lang="en-US"/>
          </a:p>
          <a:p>
            <a:pPr lvl="1"/>
            <a:endParaRPr lang="en-US" dirty="0"/>
          </a:p>
          <a:p>
            <a:r>
              <a:rPr lang="en-US" dirty="0"/>
              <a:t>Go above the usual range</a:t>
            </a:r>
          </a:p>
          <a:p>
            <a:pPr lvl="1"/>
            <a:r>
              <a:rPr lang="en-US" dirty="0"/>
              <a:t>Often take meds one to two increments higher, as long as side effects are not a problem (except Escitalopram and Citalopram)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186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Augmentation – Adding a different agent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First-Line Options:</a:t>
            </a:r>
            <a:endParaRPr lang="en-US" dirty="0"/>
          </a:p>
          <a:p>
            <a:pPr lvl="1"/>
            <a:r>
              <a:rPr lang="en-US" dirty="0" err="1"/>
              <a:t>Aripiprazole</a:t>
            </a:r>
            <a:r>
              <a:rPr lang="en-US" dirty="0"/>
              <a:t> – Level 1                       2-15 mg.</a:t>
            </a:r>
          </a:p>
          <a:p>
            <a:pPr lvl="1"/>
            <a:r>
              <a:rPr lang="en-US" dirty="0" err="1"/>
              <a:t>Quetiapine</a:t>
            </a:r>
            <a:r>
              <a:rPr lang="en-US" dirty="0"/>
              <a:t>—Level 1                         150-300 mg.                </a:t>
            </a:r>
          </a:p>
          <a:p>
            <a:pPr lvl="1"/>
            <a:r>
              <a:rPr lang="en-US" dirty="0" err="1"/>
              <a:t>Risperidone</a:t>
            </a:r>
            <a:r>
              <a:rPr lang="en-US" dirty="0"/>
              <a:t> – Level 1                       1-3 mg.</a:t>
            </a:r>
          </a:p>
          <a:p>
            <a:pPr marL="274320" lvl="1" indent="0">
              <a:buNone/>
            </a:pPr>
            <a:r>
              <a:rPr lang="en-US" dirty="0"/>
              <a:t>                     </a:t>
            </a:r>
          </a:p>
          <a:p>
            <a:r>
              <a:rPr lang="en-US" b="1" dirty="0"/>
              <a:t>Second-line: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r>
              <a:rPr lang="en-US" dirty="0"/>
              <a:t>Lithium                                               600-1200 mg. (therapeutic)</a:t>
            </a:r>
          </a:p>
          <a:p>
            <a:pPr lvl="1"/>
            <a:r>
              <a:rPr lang="en-US" dirty="0"/>
              <a:t>Olanzapine (level 1)                           2.5-10 mg.</a:t>
            </a:r>
          </a:p>
          <a:p>
            <a:pPr lvl="1"/>
            <a:r>
              <a:rPr lang="en-US" dirty="0" err="1"/>
              <a:t>Triiodothyronine</a:t>
            </a:r>
            <a:r>
              <a:rPr lang="en-US" dirty="0"/>
              <a:t>                                 25-50 mcg.</a:t>
            </a:r>
          </a:p>
          <a:p>
            <a:pPr lvl="1"/>
            <a:r>
              <a:rPr lang="en-US" dirty="0"/>
              <a:t>Combination with bupropion              150-300 mg.</a:t>
            </a:r>
          </a:p>
          <a:p>
            <a:pPr lvl="1"/>
            <a:r>
              <a:rPr lang="en-US" dirty="0"/>
              <a:t>Combination with mirtazapine            30-60 mg.</a:t>
            </a:r>
          </a:p>
          <a:p>
            <a:pPr lvl="1"/>
            <a:r>
              <a:rPr lang="en-US" dirty="0" err="1"/>
              <a:t>Modafinil</a:t>
            </a:r>
            <a:r>
              <a:rPr lang="en-US" dirty="0"/>
              <a:t>                                             100-400 mg.</a:t>
            </a:r>
          </a:p>
          <a:p>
            <a:pPr lvl="1"/>
            <a:r>
              <a:rPr lang="en-US" dirty="0" err="1"/>
              <a:t>Brexiprazole</a:t>
            </a:r>
            <a:r>
              <a:rPr lang="en-US" dirty="0"/>
              <a:t> (level 1)                          1-3 mg.</a:t>
            </a:r>
          </a:p>
        </p:txBody>
      </p:sp>
    </p:spTree>
    <p:extLst>
      <p:ext uri="{BB962C8B-B14F-4D97-AF65-F5344CB8AC3E}">
        <p14:creationId xmlns:p14="http://schemas.microsoft.com/office/powerpoint/2010/main" val="5009472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Augmentation Strategies – </a:t>
            </a:r>
            <a:r>
              <a:rPr lang="en-US" dirty="0" err="1"/>
              <a:t>Atypicals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Aripiprazole (Abilify)  2-4-6- up to 15 mg.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hs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Risperidone</a:t>
            </a:r>
            <a:r>
              <a:rPr lang="en-US" dirty="0"/>
              <a:t> (</a:t>
            </a:r>
            <a:r>
              <a:rPr lang="en-US" dirty="0" err="1"/>
              <a:t>risperdal</a:t>
            </a:r>
            <a:r>
              <a:rPr lang="en-US" dirty="0"/>
              <a:t>) 0.5 – 1.0 – 1.5 – 2.0, up to 3.0 mg.  </a:t>
            </a:r>
            <a:r>
              <a:rPr lang="en-US" dirty="0" err="1"/>
              <a:t>po</a:t>
            </a:r>
            <a:r>
              <a:rPr lang="en-US" dirty="0"/>
              <a:t> daily 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Quetiapine</a:t>
            </a:r>
            <a:r>
              <a:rPr lang="en-US" dirty="0"/>
              <a:t> (Seroquel</a:t>
            </a:r>
            <a:r>
              <a:rPr lang="en-US"/>
              <a:t>) 50-100-150 </a:t>
            </a:r>
            <a:r>
              <a:rPr lang="en-US" dirty="0"/>
              <a:t>mg </a:t>
            </a:r>
            <a:r>
              <a:rPr lang="en-US" dirty="0" err="1"/>
              <a:t>po</a:t>
            </a:r>
            <a:r>
              <a:rPr lang="en-US" dirty="0"/>
              <a:t> daily (150-300 mg.)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265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Second-line</a:t>
            </a:r>
          </a:p>
          <a:p>
            <a:r>
              <a:rPr lang="en-US" dirty="0" err="1"/>
              <a:t>Wellbutrin</a:t>
            </a:r>
            <a:r>
              <a:rPr lang="en-US" dirty="0"/>
              <a:t> XL (</a:t>
            </a:r>
            <a:r>
              <a:rPr lang="en-US" dirty="0" err="1"/>
              <a:t>bupropron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150-300 mg </a:t>
            </a:r>
            <a:r>
              <a:rPr lang="en-US" dirty="0" err="1"/>
              <a:t>po</a:t>
            </a:r>
            <a:r>
              <a:rPr lang="en-US" dirty="0"/>
              <a:t> QAM</a:t>
            </a:r>
          </a:p>
          <a:p>
            <a:r>
              <a:rPr lang="en-US" dirty="0"/>
              <a:t>Mirtazapine</a:t>
            </a:r>
          </a:p>
          <a:p>
            <a:pPr lvl="1"/>
            <a:r>
              <a:rPr lang="en-US" dirty="0"/>
              <a:t>30-60 mg </a:t>
            </a:r>
            <a:r>
              <a:rPr lang="en-US" dirty="0" err="1"/>
              <a:t>po</a:t>
            </a:r>
            <a:r>
              <a:rPr lang="en-US" dirty="0"/>
              <a:t> QHS</a:t>
            </a:r>
          </a:p>
        </p:txBody>
      </p:sp>
    </p:spTree>
    <p:extLst>
      <p:ext uri="{BB962C8B-B14F-4D97-AF65-F5344CB8AC3E}">
        <p14:creationId xmlns:p14="http://schemas.microsoft.com/office/powerpoint/2010/main" val="307792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Diagnosis</a:t>
            </a:r>
          </a:p>
        </p:txBody>
      </p:sp>
    </p:spTree>
    <p:extLst>
      <p:ext uri="{BB962C8B-B14F-4D97-AF65-F5344CB8AC3E}">
        <p14:creationId xmlns:p14="http://schemas.microsoft.com/office/powerpoint/2010/main" val="4609837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ECT – Electroconvulsive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Highest rate of therapeutic success</a:t>
            </a:r>
          </a:p>
          <a:p>
            <a:r>
              <a:rPr lang="en-US" dirty="0"/>
              <a:t>No absolute contraindications</a:t>
            </a:r>
          </a:p>
          <a:p>
            <a:r>
              <a:rPr lang="en-US" dirty="0"/>
              <a:t>Chief side effects are cognitive</a:t>
            </a:r>
          </a:p>
          <a:p>
            <a:pPr lvl="1"/>
            <a:r>
              <a:rPr lang="en-US" dirty="0"/>
              <a:t>Memory impairment typically resolves in a few weeks after cessation of treatment</a:t>
            </a:r>
          </a:p>
          <a:p>
            <a:pPr lvl="1"/>
            <a:r>
              <a:rPr lang="en-US" dirty="0"/>
              <a:t>Rarely, more pervasive and persistent cognitive disruption</a:t>
            </a:r>
          </a:p>
          <a:p>
            <a:r>
              <a:rPr lang="en-US" dirty="0"/>
              <a:t>Method</a:t>
            </a:r>
          </a:p>
          <a:p>
            <a:pPr lvl="1"/>
            <a:r>
              <a:rPr lang="en-US" dirty="0"/>
              <a:t>Unilateral, non-dominant</a:t>
            </a:r>
          </a:p>
          <a:p>
            <a:pPr lvl="1"/>
            <a:r>
              <a:rPr lang="en-US" dirty="0"/>
              <a:t>Fewer side effects (e.g., cognition disruption)</a:t>
            </a:r>
          </a:p>
        </p:txBody>
      </p:sp>
    </p:spTree>
    <p:extLst>
      <p:ext uri="{BB962C8B-B14F-4D97-AF65-F5344CB8AC3E}">
        <p14:creationId xmlns:p14="http://schemas.microsoft.com/office/powerpoint/2010/main" val="22097768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ECT – Indications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Non-response to antidepressant medication</a:t>
            </a:r>
          </a:p>
          <a:p>
            <a:r>
              <a:rPr lang="en-US" dirty="0"/>
              <a:t>Food refusal leading to nutritional compromise</a:t>
            </a:r>
          </a:p>
          <a:p>
            <a:r>
              <a:rPr lang="en-US" dirty="0"/>
              <a:t>Unable to tolerate antidepressant medications</a:t>
            </a:r>
          </a:p>
          <a:p>
            <a:r>
              <a:rPr lang="en-US" dirty="0"/>
              <a:t>Past response to ECT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ec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3868620"/>
            <a:ext cx="3022600" cy="260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6715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Transcranial</a:t>
            </a:r>
            <a:r>
              <a:rPr lang="en-US" dirty="0"/>
              <a:t> Magnetic Stimulation</a:t>
            </a:r>
          </a:p>
          <a:p>
            <a:r>
              <a:rPr lang="en-US" dirty="0"/>
              <a:t>Has helped some people</a:t>
            </a:r>
          </a:p>
        </p:txBody>
      </p:sp>
      <p:pic>
        <p:nvPicPr>
          <p:cNvPr id="4" name="Content Placeholder 3" descr="r_TMS.jpg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604" r="-73604"/>
          <a:stretch>
            <a:fillRect/>
          </a:stretch>
        </p:blipFill>
        <p:spPr bwMode="auto">
          <a:xfrm>
            <a:off x="2676525" y="2552700"/>
            <a:ext cx="87439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33618351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Health Quality Ontario</a:t>
            </a:r>
          </a:p>
          <a:p>
            <a:r>
              <a:rPr lang="en-US" dirty="0"/>
              <a:t>Recommends TMS when ECT has failed or contraindicated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23 RCT’s TMS vs. sham, mean difference on Hamilton Depression Scale: 2.31</a:t>
            </a:r>
          </a:p>
          <a:p>
            <a:r>
              <a:rPr lang="en-US" dirty="0"/>
              <a:t>&lt;3 (pre-specified clinically important treatment effect)</a:t>
            </a:r>
          </a:p>
          <a:p>
            <a:r>
              <a:rPr lang="en-US" dirty="0"/>
              <a:t>“marginally effective”</a:t>
            </a:r>
          </a:p>
          <a:p>
            <a:endParaRPr lang="en-US" dirty="0"/>
          </a:p>
          <a:p>
            <a:r>
              <a:rPr lang="en-US" dirty="0" err="1"/>
              <a:t>rTMS</a:t>
            </a:r>
            <a:r>
              <a:rPr lang="en-US" dirty="0"/>
              <a:t> vs. ECT </a:t>
            </a:r>
            <a:r>
              <a:rPr lang="en-US" dirty="0" err="1"/>
              <a:t>favoured</a:t>
            </a:r>
            <a:r>
              <a:rPr lang="en-US" dirty="0"/>
              <a:t> ECT (Weighted mean difference 5.97) Risk ratio for remission and response were 2.20 and 1.72 </a:t>
            </a:r>
            <a:r>
              <a:rPr lang="en-US" dirty="0" err="1"/>
              <a:t>favouring</a:t>
            </a:r>
            <a:r>
              <a:rPr lang="en-US" dirty="0"/>
              <a:t> ECT</a:t>
            </a:r>
          </a:p>
        </p:txBody>
      </p:sp>
    </p:spTree>
    <p:extLst>
      <p:ext uri="{BB962C8B-B14F-4D97-AF65-F5344CB8AC3E}">
        <p14:creationId xmlns:p14="http://schemas.microsoft.com/office/powerpoint/2010/main" val="5050912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Pediatric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Watch for decreased school performance</a:t>
            </a:r>
          </a:p>
          <a:p>
            <a:r>
              <a:rPr lang="en-US" dirty="0"/>
              <a:t>Use Fluoxetine (RCT evidence)</a:t>
            </a:r>
          </a:p>
          <a:p>
            <a:r>
              <a:rPr lang="en-US" dirty="0"/>
              <a:t>Increased suicidal ideation and behaviours (not completed suicides)</a:t>
            </a:r>
          </a:p>
          <a:p>
            <a:pPr lvl="1"/>
            <a:r>
              <a:rPr lang="en-US" dirty="0"/>
              <a:t>True in kids, not in adults</a:t>
            </a:r>
          </a:p>
          <a:p>
            <a:r>
              <a:rPr lang="en-US" dirty="0"/>
              <a:t>NNH-143</a:t>
            </a:r>
          </a:p>
        </p:txBody>
      </p:sp>
    </p:spTree>
    <p:extLst>
      <p:ext uri="{BB962C8B-B14F-4D97-AF65-F5344CB8AC3E}">
        <p14:creationId xmlns:p14="http://schemas.microsoft.com/office/powerpoint/2010/main" val="260896564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Health Questionnaire (PHQ)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 report</a:t>
            </a:r>
          </a:p>
          <a:p>
            <a:r>
              <a:rPr lang="en-US" dirty="0"/>
              <a:t>Does not replace clinical interview</a:t>
            </a:r>
          </a:p>
          <a:p>
            <a:r>
              <a:rPr lang="en-US" dirty="0"/>
              <a:t>Supports diagnosis and can follow treatment effects</a:t>
            </a:r>
          </a:p>
        </p:txBody>
      </p:sp>
    </p:spTree>
    <p:extLst>
      <p:ext uri="{BB962C8B-B14F-4D97-AF65-F5344CB8AC3E}">
        <p14:creationId xmlns:p14="http://schemas.microsoft.com/office/powerpoint/2010/main" val="42423031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667426"/>
            <a:ext cx="9144000" cy="0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900"/>
          </a:p>
        </p:txBody>
      </p:sp>
      <p:grpSp>
        <p:nvGrpSpPr>
          <p:cNvPr id="3" name="Group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66697" y="1371600"/>
            <a:ext cx="7086906" cy="2609850"/>
            <a:chOff x="0" y="0"/>
            <a:chExt cx="6135815" cy="2259598"/>
          </a:xfrm>
        </p:grpSpPr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071045" cy="2191018"/>
            </a:xfrm>
            <a:custGeom>
              <a:avLst/>
              <a:gdLst/>
              <a:ahLst/>
              <a:cxnLst/>
              <a:rect l="l" t="t" r="r" b="b"/>
              <a:pathLst>
                <a:path w="6071045" h="2191018">
                  <a:moveTo>
                    <a:pt x="146050" y="2191018"/>
                  </a:moveTo>
                  <a:lnTo>
                    <a:pt x="5924995" y="2191018"/>
                  </a:lnTo>
                  <a:cubicBezTo>
                    <a:pt x="6005005" y="2191018"/>
                    <a:pt x="6071045" y="2124978"/>
                    <a:pt x="6071045" y="2044968"/>
                  </a:cubicBezTo>
                  <a:lnTo>
                    <a:pt x="6071045" y="146050"/>
                  </a:lnTo>
                  <a:cubicBezTo>
                    <a:pt x="6071045" y="66040"/>
                    <a:pt x="6005005" y="0"/>
                    <a:pt x="592499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2044968"/>
                  </a:lnTo>
                  <a:cubicBezTo>
                    <a:pt x="0" y="2126248"/>
                    <a:pt x="66040" y="2191018"/>
                    <a:pt x="146050" y="2191018"/>
                  </a:cubicBezTo>
                  <a:close/>
                </a:path>
              </a:pathLst>
            </a:custGeom>
            <a:solidFill>
              <a:srgbClr val="C8F6C2"/>
            </a:solidFill>
          </p:spPr>
          <p:txBody>
            <a:bodyPr/>
            <a:lstStyle/>
            <a:p>
              <a:endParaRPr lang="en-US" sz="900" dirty="0"/>
            </a:p>
          </p:txBody>
        </p:sp>
        <p:sp>
          <p:nvSpPr>
            <p:cNvPr id="5" name="Freeform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6135815" cy="2259598"/>
            </a:xfrm>
            <a:custGeom>
              <a:avLst/>
              <a:gdLst/>
              <a:ahLst/>
              <a:cxnLst/>
              <a:rect l="l" t="t" r="r" b="b"/>
              <a:pathLst>
                <a:path w="6135815" h="2259598">
                  <a:moveTo>
                    <a:pt x="6072315" y="74930"/>
                  </a:moveTo>
                  <a:cubicBezTo>
                    <a:pt x="6044375" y="30480"/>
                    <a:pt x="5994845" y="0"/>
                    <a:pt x="593769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2057668"/>
                  </a:lnTo>
                  <a:cubicBezTo>
                    <a:pt x="0" y="2109738"/>
                    <a:pt x="25400" y="2155458"/>
                    <a:pt x="63500" y="2184668"/>
                  </a:cubicBezTo>
                  <a:cubicBezTo>
                    <a:pt x="91440" y="2229118"/>
                    <a:pt x="140970" y="2259598"/>
                    <a:pt x="218780" y="2259598"/>
                  </a:cubicBezTo>
                  <a:lnTo>
                    <a:pt x="5977065" y="2259598"/>
                  </a:lnTo>
                  <a:cubicBezTo>
                    <a:pt x="6064695" y="2259598"/>
                    <a:pt x="6135815" y="2188478"/>
                    <a:pt x="6135815" y="2100848"/>
                  </a:cubicBezTo>
                  <a:lnTo>
                    <a:pt x="6135815" y="204941"/>
                  </a:lnTo>
                  <a:cubicBezTo>
                    <a:pt x="6135815" y="149860"/>
                    <a:pt x="6110415" y="104140"/>
                    <a:pt x="6072315" y="74930"/>
                  </a:cubicBezTo>
                  <a:close/>
                  <a:moveTo>
                    <a:pt x="12700" y="205766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5937695" y="12700"/>
                  </a:lnTo>
                  <a:cubicBezTo>
                    <a:pt x="6017705" y="12700"/>
                    <a:pt x="6083745" y="78740"/>
                    <a:pt x="6083745" y="158750"/>
                  </a:cubicBezTo>
                  <a:lnTo>
                    <a:pt x="6083745" y="2057668"/>
                  </a:lnTo>
                  <a:cubicBezTo>
                    <a:pt x="6083745" y="2137678"/>
                    <a:pt x="6017705" y="2203718"/>
                    <a:pt x="5937695" y="2203718"/>
                  </a:cubicBezTo>
                  <a:lnTo>
                    <a:pt x="158750" y="2203718"/>
                  </a:lnTo>
                  <a:cubicBezTo>
                    <a:pt x="78740" y="2203718"/>
                    <a:pt x="12700" y="2138948"/>
                    <a:pt x="12700" y="205766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 sz="900"/>
            </a:p>
          </p:txBody>
        </p:sp>
      </p:grpSp>
      <p:pic>
        <p:nvPicPr>
          <p:cNvPr id="6" name="Picture 6" descr="Facebook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4674" y="4722276"/>
            <a:ext cx="562023" cy="575599"/>
          </a:xfrm>
          <a:prstGeom prst="rect">
            <a:avLst/>
          </a:prstGeom>
        </p:spPr>
      </p:pic>
      <p:pic>
        <p:nvPicPr>
          <p:cNvPr id="7" name="Picture 7" descr="Twitter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549436" y="4749612"/>
            <a:ext cx="562023" cy="564751"/>
          </a:xfrm>
          <a:prstGeom prst="rect">
            <a:avLst/>
          </a:prstGeom>
        </p:spPr>
      </p:pic>
      <p:pic>
        <p:nvPicPr>
          <p:cNvPr id="8" name="Picture 8" descr="Instagram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149916" y="4744188"/>
            <a:ext cx="562023" cy="575599"/>
          </a:xfrm>
          <a:prstGeom prst="rect">
            <a:avLst/>
          </a:prstGeom>
        </p:spPr>
      </p:pic>
      <p:pic>
        <p:nvPicPr>
          <p:cNvPr id="12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rot="20698750">
            <a:off x="7598620" y="3328684"/>
            <a:ext cx="1276198" cy="1276198"/>
          </a:xfrm>
          <a:prstGeom prst="rect">
            <a:avLst/>
          </a:prstGeom>
        </p:spPr>
      </p:pic>
      <p:sp>
        <p:nvSpPr>
          <p:cNvPr id="13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6850" y="4912955"/>
            <a:ext cx="2218321" cy="2475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98"/>
              </a:lnSpc>
            </a:pPr>
            <a:r>
              <a:rPr lang="en-US" sz="16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FamilyMedicineForum</a:t>
            </a:r>
          </a:p>
        </p:txBody>
      </p:sp>
      <p:sp>
        <p:nvSpPr>
          <p:cNvPr id="14" name="TextBox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25725" y="4905783"/>
            <a:ext cx="1778130" cy="2571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172"/>
              </a:lnSpc>
            </a:pPr>
            <a:r>
              <a:rPr lang="en-US" sz="16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FamilyMedForum</a:t>
            </a:r>
          </a:p>
        </p:txBody>
      </p:sp>
      <p:sp>
        <p:nvSpPr>
          <p:cNvPr id="15" name="TextBox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58000" y="4908146"/>
            <a:ext cx="1981200" cy="2571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172"/>
              </a:lnSpc>
            </a:pPr>
            <a:r>
              <a:rPr lang="en-US" sz="16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FamilyMedForum</a:t>
            </a:r>
          </a:p>
        </p:txBody>
      </p:sp>
      <p:sp>
        <p:nvSpPr>
          <p:cNvPr id="16" name="TextBox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72400" y="3763149"/>
            <a:ext cx="1219200" cy="3244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</a:pPr>
            <a:r>
              <a:rPr lang="en-US" dirty="0">
                <a:solidFill>
                  <a:srgbClr val="000000"/>
                </a:solidFill>
                <a:latin typeface="Amasis MT Pro Black" panose="02040A04050005020304" pitchFamily="18" charset="0"/>
                <a:cs typeface="Arial" panose="020B0604020202020204" pitchFamily="34" charset="0"/>
              </a:rPr>
              <a:t>#myfmf</a:t>
            </a:r>
          </a:p>
        </p:txBody>
      </p:sp>
      <p:grpSp>
        <p:nvGrpSpPr>
          <p:cNvPr id="9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676400" y="2103169"/>
            <a:ext cx="5778646" cy="1053525"/>
            <a:chOff x="0" y="-133349"/>
            <a:chExt cx="14439805" cy="2809398"/>
          </a:xfrm>
        </p:grpSpPr>
        <p:sp>
          <p:nvSpPr>
            <p:cNvPr id="10" name="TextBox 1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133349"/>
              <a:ext cx="14439805" cy="15046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00"/>
                </a:lnSpc>
              </a:pPr>
              <a:r>
                <a:rPr lang="en-US" sz="4000" b="1" dirty="0">
                  <a:solidFill>
                    <a:srgbClr val="000000"/>
                  </a:solidFill>
                  <a:latin typeface="Lucida Bright" panose="02040602050505020304" pitchFamily="18" charset="0"/>
                </a:rPr>
                <a:t>Thank you!</a:t>
              </a:r>
            </a:p>
          </p:txBody>
        </p:sp>
        <p:sp>
          <p:nvSpPr>
            <p:cNvPr id="11" name="TextBox 1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1805895"/>
              <a:ext cx="14439805" cy="87015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Lucida Bright" panose="02040602050505020304" pitchFamily="18" charset="0"/>
                  <a:cs typeface="Arial" panose="020B0604020202020204" pitchFamily="34" charset="0"/>
                </a:rPr>
                <a:t>Please fill out your session evaluation now!</a:t>
              </a:r>
            </a:p>
          </p:txBody>
        </p:sp>
      </p:grpSp>
      <p:sp>
        <p:nvSpPr>
          <p:cNvPr id="17" name="Title 17">
            <a:extLst>
              <a:ext uri="{FF2B5EF4-FFF2-40B4-BE49-F238E27FC236}">
                <a16:creationId xmlns:a16="http://schemas.microsoft.com/office/drawing/2014/main" id="{0ADDFBB7-70E0-EB51-92AB-9649C2A97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439917" y="-682128"/>
            <a:ext cx="4114800" cy="5715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defRPr/>
            </a:pPr>
            <a:r>
              <a:rPr lang="en-US" sz="2200" spc="0" dirty="0"/>
              <a:t>Closing Slide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Sad State</a:t>
            </a:r>
          </a:p>
        </p:txBody>
      </p:sp>
      <p:pic>
        <p:nvPicPr>
          <p:cNvPr id="4" name="Content Placeholder 3" descr="med-1044-depression.JPG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04" b="17204"/>
          <a:stretch>
            <a:fillRect/>
          </a:stretch>
        </p:blipFill>
        <p:spPr bwMode="auto">
          <a:xfrm>
            <a:off x="202337" y="1850889"/>
            <a:ext cx="87439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95062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Sad State </a:t>
            </a:r>
            <a:r>
              <a:rPr lang="en-US" dirty="0"/>
              <a:t>–</a:t>
            </a:r>
            <a:r>
              <a:rPr lang="en-US" dirty="0">
                <a:solidFill>
                  <a:srgbClr val="1F497D"/>
                </a:solidFill>
              </a:rPr>
              <a:t> Differential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Rule out organic</a:t>
            </a:r>
          </a:p>
          <a:p>
            <a:r>
              <a:rPr lang="en-US" dirty="0"/>
              <a:t>Adjustment disorder with depressed mood</a:t>
            </a:r>
          </a:p>
          <a:p>
            <a:r>
              <a:rPr lang="en-US" dirty="0"/>
              <a:t>Unipolar depression</a:t>
            </a:r>
          </a:p>
          <a:p>
            <a:r>
              <a:rPr lang="en-US" dirty="0"/>
              <a:t>Bereavement</a:t>
            </a:r>
          </a:p>
          <a:p>
            <a:r>
              <a:rPr lang="en-US" dirty="0"/>
              <a:t>Bipolar disorder, depressed phase</a:t>
            </a:r>
          </a:p>
          <a:p>
            <a:r>
              <a:rPr lang="en-US" dirty="0"/>
              <a:t>Dysthymic disorder (persistent depressive disorder)</a:t>
            </a:r>
          </a:p>
          <a:p>
            <a:r>
              <a:rPr lang="en-US" dirty="0"/>
              <a:t>Postpartum Blues/Depression</a:t>
            </a:r>
          </a:p>
          <a:p>
            <a:r>
              <a:rPr lang="en-US" dirty="0"/>
              <a:t>Seasonal Affective Disorder</a:t>
            </a:r>
          </a:p>
        </p:txBody>
      </p:sp>
      <p:pic>
        <p:nvPicPr>
          <p:cNvPr id="4" name="Picture 1" descr="med-1044-depress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478" y="4872833"/>
            <a:ext cx="30099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028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R/O Organic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TSH, CBC</a:t>
            </a:r>
          </a:p>
          <a:p>
            <a:endParaRPr lang="en-US" dirty="0"/>
          </a:p>
          <a:p>
            <a:r>
              <a:rPr lang="en-US" dirty="0"/>
              <a:t>Anything else where history and physical take you</a:t>
            </a:r>
          </a:p>
          <a:p>
            <a:endParaRPr lang="en-US" dirty="0"/>
          </a:p>
          <a:p>
            <a:r>
              <a:rPr lang="en-US" dirty="0"/>
              <a:t>Check re alcohol use– Choosing Wisely Canada says hold off on treatment and see if </a:t>
            </a:r>
            <a:r>
              <a:rPr lang="en-US" dirty="0" err="1"/>
              <a:t>Etoh</a:t>
            </a:r>
            <a:r>
              <a:rPr lang="en-US" dirty="0"/>
              <a:t> can be d/</a:t>
            </a:r>
            <a:r>
              <a:rPr lang="en-US" dirty="0" err="1"/>
              <a:t>c’d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460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446655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Adjustment Disorder with Depressed Mood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1773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Usually within 3 months of a stressor</a:t>
            </a:r>
          </a:p>
          <a:p>
            <a:r>
              <a:rPr lang="en-US" dirty="0"/>
              <a:t>Usually goes away within 3  months of stressor getting dealt with</a:t>
            </a:r>
          </a:p>
          <a:p>
            <a:r>
              <a:rPr lang="en-US" dirty="0"/>
              <a:t>Can go on for years if stressor continues</a:t>
            </a:r>
          </a:p>
          <a:p>
            <a:endParaRPr lang="en-US" dirty="0"/>
          </a:p>
          <a:p>
            <a:r>
              <a:rPr lang="en-US" dirty="0" err="1"/>
              <a:t>Tx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Counselling</a:t>
            </a:r>
            <a:r>
              <a:rPr lang="en-US" dirty="0"/>
              <a:t> ONLY!!</a:t>
            </a:r>
          </a:p>
        </p:txBody>
      </p:sp>
    </p:spTree>
    <p:extLst>
      <p:ext uri="{BB962C8B-B14F-4D97-AF65-F5344CB8AC3E}">
        <p14:creationId xmlns:p14="http://schemas.microsoft.com/office/powerpoint/2010/main" val="1266770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12161</TotalTime>
  <Words>2413</Words>
  <Application>Microsoft Office PowerPoint</Application>
  <PresentationFormat>On-screen Show (4:3)</PresentationFormat>
  <Paragraphs>535</Paragraphs>
  <Slides>56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Amasis MT Pro Black</vt:lpstr>
      <vt:lpstr>Arial</vt:lpstr>
      <vt:lpstr>Calibri</vt:lpstr>
      <vt:lpstr>Lucida Bright</vt:lpstr>
      <vt:lpstr>Times</vt:lpstr>
      <vt:lpstr>Times New Roman</vt:lpstr>
      <vt:lpstr>Clarity</vt:lpstr>
      <vt:lpstr>Title Slide</vt:lpstr>
      <vt:lpstr>COI – Presenter Disclosure (1)</vt:lpstr>
      <vt:lpstr>COI – Presenter Disclosure (2)</vt:lpstr>
      <vt:lpstr>Objectives</vt:lpstr>
      <vt:lpstr>Differential Diagnosis</vt:lpstr>
      <vt:lpstr>Sad State</vt:lpstr>
      <vt:lpstr>Sad State – Differential Diagnosis</vt:lpstr>
      <vt:lpstr>R/O Organic</vt:lpstr>
      <vt:lpstr>Adjustment Disorder with Depressed Mood</vt:lpstr>
      <vt:lpstr>Bereavement</vt:lpstr>
      <vt:lpstr>Unipolar Depression</vt:lpstr>
      <vt:lpstr>Diagnosis – SIGECAPS </vt:lpstr>
      <vt:lpstr>Important to Remember</vt:lpstr>
      <vt:lpstr>Depression Screen</vt:lpstr>
      <vt:lpstr>Recurrence and Treatment Length</vt:lpstr>
      <vt:lpstr>Bipolar Disorder Type 2, Depressed Phase</vt:lpstr>
      <vt:lpstr>Hypomanic Screen</vt:lpstr>
      <vt:lpstr>Postpartum Blues</vt:lpstr>
      <vt:lpstr>Postpartum Depression</vt:lpstr>
      <vt:lpstr>Persistent Depressive Disorder (Dysthymic)</vt:lpstr>
      <vt:lpstr>Seasonal Affective Disorder</vt:lpstr>
      <vt:lpstr>Seasonal Affective Disorder</vt:lpstr>
      <vt:lpstr>Treatment</vt:lpstr>
      <vt:lpstr>Counselling</vt:lpstr>
      <vt:lpstr>Psychopharmacology</vt:lpstr>
      <vt:lpstr>Combination Pharmacotherapy and Psychotherapy is More Effective than Either Alone</vt:lpstr>
      <vt:lpstr>Treating Depression is a Long-Term Enterprise</vt:lpstr>
      <vt:lpstr>SSRIs</vt:lpstr>
      <vt:lpstr>Other Antidepressants</vt:lpstr>
      <vt:lpstr>Other Antidepressants (2)</vt:lpstr>
      <vt:lpstr>New Antidepressant</vt:lpstr>
      <vt:lpstr>Even Newer Antidepressants</vt:lpstr>
      <vt:lpstr>Drugs with superior efficacy against comparators:</vt:lpstr>
      <vt:lpstr>Cipriani et al., Lancet. 373:764-758, 2009</vt:lpstr>
      <vt:lpstr>Cipriani et al, February 21, 2018.</vt:lpstr>
      <vt:lpstr>Cipriani, 2018</vt:lpstr>
      <vt:lpstr>Cipriani, 2018</vt:lpstr>
      <vt:lpstr>Overall Studies</vt:lpstr>
      <vt:lpstr>SSRIs</vt:lpstr>
      <vt:lpstr>Optimizing Dose</vt:lpstr>
      <vt:lpstr>X-Crossover</vt:lpstr>
      <vt:lpstr>Substitution</vt:lpstr>
      <vt:lpstr>The issue of non-adherence</vt:lpstr>
      <vt:lpstr>Compliance with Antidepressants in General Practice</vt:lpstr>
      <vt:lpstr>Side Effects</vt:lpstr>
      <vt:lpstr>Augmentation – Increasing Dose</vt:lpstr>
      <vt:lpstr>Augmentation – Adding a different agent</vt:lpstr>
      <vt:lpstr>Augmentation Strategies – Atypicals</vt:lpstr>
      <vt:lpstr>Combination Strategies</vt:lpstr>
      <vt:lpstr>ECT – Electroconvulsive Therapy</vt:lpstr>
      <vt:lpstr>ECT – Indications</vt:lpstr>
      <vt:lpstr>TMS</vt:lpstr>
      <vt:lpstr>TMS</vt:lpstr>
      <vt:lpstr>Pediatric Depression</vt:lpstr>
      <vt:lpstr>Patient Health Questionnaire (PHQ)</vt:lpstr>
      <vt:lpstr>Closing Slide</vt:lpstr>
    </vt:vector>
  </TitlesOfParts>
  <Company>University of Toronto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Tannenbaum</dc:creator>
  <cp:lastModifiedBy>Deanne McKay</cp:lastModifiedBy>
  <cp:revision>163</cp:revision>
  <cp:lastPrinted>2015-11-11T21:38:42Z</cp:lastPrinted>
  <dcterms:created xsi:type="dcterms:W3CDTF">2012-08-20T22:06:15Z</dcterms:created>
  <dcterms:modified xsi:type="dcterms:W3CDTF">2023-10-23T12:08:41Z</dcterms:modified>
</cp:coreProperties>
</file>