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31.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notesSlides/notesSlide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0.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1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0" r:id="rId5"/>
  </p:sldMasterIdLst>
  <p:notesMasterIdLst>
    <p:notesMasterId r:id="rId87"/>
  </p:notesMasterIdLst>
  <p:sldIdLst>
    <p:sldId id="1331" r:id="rId6"/>
    <p:sldId id="1322" r:id="rId7"/>
    <p:sldId id="1326" r:id="rId8"/>
    <p:sldId id="270" r:id="rId9"/>
    <p:sldId id="360" r:id="rId10"/>
    <p:sldId id="266" r:id="rId11"/>
    <p:sldId id="271" r:id="rId12"/>
    <p:sldId id="322" r:id="rId13"/>
    <p:sldId id="323" r:id="rId14"/>
    <p:sldId id="324" r:id="rId15"/>
    <p:sldId id="470" r:id="rId16"/>
    <p:sldId id="378" r:id="rId17"/>
    <p:sldId id="375" r:id="rId18"/>
    <p:sldId id="325" r:id="rId19"/>
    <p:sldId id="364" r:id="rId20"/>
    <p:sldId id="334" r:id="rId21"/>
    <p:sldId id="327" r:id="rId22"/>
    <p:sldId id="328" r:id="rId23"/>
    <p:sldId id="326" r:id="rId24"/>
    <p:sldId id="329" r:id="rId25"/>
    <p:sldId id="332" r:id="rId26"/>
    <p:sldId id="333" r:id="rId27"/>
    <p:sldId id="331" r:id="rId28"/>
    <p:sldId id="374" r:id="rId29"/>
    <p:sldId id="336" r:id="rId30"/>
    <p:sldId id="380" r:id="rId31"/>
    <p:sldId id="381" r:id="rId32"/>
    <p:sldId id="335" r:id="rId33"/>
    <p:sldId id="362" r:id="rId34"/>
    <p:sldId id="1328" r:id="rId35"/>
    <p:sldId id="388" r:id="rId36"/>
    <p:sldId id="2283" r:id="rId37"/>
    <p:sldId id="458" r:id="rId38"/>
    <p:sldId id="339" r:id="rId39"/>
    <p:sldId id="384" r:id="rId40"/>
    <p:sldId id="340" r:id="rId41"/>
    <p:sldId id="465" r:id="rId42"/>
    <p:sldId id="341" r:id="rId43"/>
    <p:sldId id="342" r:id="rId44"/>
    <p:sldId id="347" r:id="rId45"/>
    <p:sldId id="460" r:id="rId46"/>
    <p:sldId id="2290" r:id="rId47"/>
    <p:sldId id="1329" r:id="rId48"/>
    <p:sldId id="345" r:id="rId49"/>
    <p:sldId id="1327" r:id="rId50"/>
    <p:sldId id="2287" r:id="rId51"/>
    <p:sldId id="321" r:id="rId52"/>
    <p:sldId id="2291" r:id="rId53"/>
    <p:sldId id="1333" r:id="rId54"/>
    <p:sldId id="633" r:id="rId55"/>
    <p:sldId id="635" r:id="rId56"/>
    <p:sldId id="636" r:id="rId57"/>
    <p:sldId id="637" r:id="rId58"/>
    <p:sldId id="630" r:id="rId59"/>
    <p:sldId id="2281" r:id="rId60"/>
    <p:sldId id="2285" r:id="rId61"/>
    <p:sldId id="2286" r:id="rId62"/>
    <p:sldId id="606" r:id="rId63"/>
    <p:sldId id="610" r:id="rId64"/>
    <p:sldId id="622" r:id="rId65"/>
    <p:sldId id="626" r:id="rId66"/>
    <p:sldId id="627" r:id="rId67"/>
    <p:sldId id="628" r:id="rId68"/>
    <p:sldId id="623" r:id="rId69"/>
    <p:sldId id="1934" r:id="rId70"/>
    <p:sldId id="625" r:id="rId71"/>
    <p:sldId id="2284" r:id="rId72"/>
    <p:sldId id="2289" r:id="rId73"/>
    <p:sldId id="2094" r:id="rId74"/>
    <p:sldId id="648" r:id="rId75"/>
    <p:sldId id="2187" r:id="rId76"/>
    <p:sldId id="2216" r:id="rId77"/>
    <p:sldId id="2250" r:id="rId78"/>
    <p:sldId id="2263" r:id="rId79"/>
    <p:sldId id="2258" r:id="rId80"/>
    <p:sldId id="1556" r:id="rId81"/>
    <p:sldId id="2242" r:id="rId82"/>
    <p:sldId id="2260" r:id="rId83"/>
    <p:sldId id="2280" r:id="rId84"/>
    <p:sldId id="604" r:id="rId85"/>
    <p:sldId id="605" r:id="rId86"/>
  </p:sldIdLst>
  <p:sldSz cx="12192000" cy="6858000"/>
  <p:notesSz cx="6858000" cy="9144000"/>
  <p:custDataLst>
    <p:tags r:id="rId8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C2E911-A797-48C9-B11F-DDDCBB1CED60}">
          <p14:sldIdLst>
            <p14:sldId id="1331"/>
            <p14:sldId id="1322"/>
            <p14:sldId id="1326"/>
            <p14:sldId id="270"/>
            <p14:sldId id="360"/>
            <p14:sldId id="266"/>
            <p14:sldId id="271"/>
            <p14:sldId id="322"/>
            <p14:sldId id="323"/>
            <p14:sldId id="324"/>
            <p14:sldId id="470"/>
            <p14:sldId id="378"/>
            <p14:sldId id="375"/>
            <p14:sldId id="325"/>
            <p14:sldId id="364"/>
            <p14:sldId id="334"/>
            <p14:sldId id="327"/>
            <p14:sldId id="328"/>
            <p14:sldId id="326"/>
            <p14:sldId id="329"/>
            <p14:sldId id="332"/>
            <p14:sldId id="333"/>
            <p14:sldId id="331"/>
            <p14:sldId id="374"/>
            <p14:sldId id="336"/>
            <p14:sldId id="380"/>
            <p14:sldId id="381"/>
            <p14:sldId id="335"/>
            <p14:sldId id="362"/>
            <p14:sldId id="1328"/>
            <p14:sldId id="388"/>
            <p14:sldId id="2283"/>
            <p14:sldId id="458"/>
            <p14:sldId id="339"/>
            <p14:sldId id="384"/>
            <p14:sldId id="340"/>
            <p14:sldId id="465"/>
            <p14:sldId id="341"/>
            <p14:sldId id="342"/>
            <p14:sldId id="347"/>
            <p14:sldId id="460"/>
            <p14:sldId id="2290"/>
            <p14:sldId id="1329"/>
            <p14:sldId id="345"/>
            <p14:sldId id="1327"/>
            <p14:sldId id="2287"/>
            <p14:sldId id="321"/>
            <p14:sldId id="2291"/>
            <p14:sldId id="1333"/>
            <p14:sldId id="633"/>
            <p14:sldId id="635"/>
            <p14:sldId id="636"/>
            <p14:sldId id="637"/>
            <p14:sldId id="630"/>
            <p14:sldId id="2281"/>
            <p14:sldId id="2285"/>
            <p14:sldId id="2286"/>
            <p14:sldId id="606"/>
            <p14:sldId id="610"/>
            <p14:sldId id="622"/>
            <p14:sldId id="626"/>
            <p14:sldId id="627"/>
            <p14:sldId id="628"/>
            <p14:sldId id="623"/>
            <p14:sldId id="1934"/>
            <p14:sldId id="625"/>
            <p14:sldId id="2284"/>
            <p14:sldId id="2289"/>
            <p14:sldId id="2094"/>
            <p14:sldId id="648"/>
            <p14:sldId id="2187"/>
            <p14:sldId id="2216"/>
            <p14:sldId id="2250"/>
            <p14:sldId id="2263"/>
            <p14:sldId id="2258"/>
            <p14:sldId id="1556"/>
            <p14:sldId id="2242"/>
            <p14:sldId id="2260"/>
            <p14:sldId id="2280"/>
            <p14:sldId id="604"/>
            <p14:sldId id="60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EB9D1F-A6A1-F8AB-8CE0-3249637FB498}" name="Jeff Habert" initials="JH" userId="7fdc326803e267a9" providerId="Windows Live"/>
  <p188:author id="{18464375-9A93-0808-F66D-1D93E5AACB58}" name="Sara Nenada" initials="SN" userId="S::snenada@mdbriefcase.com::536871e8-e77b-4600-8fcf-d292c071051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eil Naik" initials="NN" lastIdx="3" clrIdx="0">
    <p:extLst>
      <p:ext uri="{19B8F6BF-5375-455C-9EA6-DF929625EA0E}">
        <p15:presenceInfo xmlns:p15="http://schemas.microsoft.com/office/powerpoint/2012/main" userId="4ee00769e195bd6c" providerId="Windows Live"/>
      </p:ext>
    </p:extLst>
  </p:cmAuthor>
  <p:cmAuthor id="2" name="Alan Kaplan" initials="AK" lastIdx="7" clrIdx="1">
    <p:extLst>
      <p:ext uri="{19B8F6BF-5375-455C-9EA6-DF929625EA0E}">
        <p15:presenceInfo xmlns:p15="http://schemas.microsoft.com/office/powerpoint/2012/main" userId="e273beda55887866" providerId="Windows Live"/>
      </p:ext>
    </p:extLst>
  </p:cmAuthor>
  <p:cmAuthor id="3" name="Janssen, Caitlin" initials="JC [5]" lastIdx="1" clrIdx="2">
    <p:extLst>
      <p:ext uri="{19B8F6BF-5375-455C-9EA6-DF929625EA0E}">
        <p15:presenceInfo xmlns:p15="http://schemas.microsoft.com/office/powerpoint/2012/main" userId="S::caitlin.janssen@ontariohealth.ca::28abd892-636a-4d4b-b035-c7c1de0650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D67"/>
    <a:srgbClr val="D3DD18"/>
    <a:srgbClr val="286D80"/>
    <a:srgbClr val="CFE0E6"/>
    <a:srgbClr val="23718F"/>
    <a:srgbClr val="EEEEEE"/>
    <a:srgbClr val="CA7262"/>
    <a:srgbClr val="D38759"/>
    <a:srgbClr val="E3B682"/>
    <a:srgbClr val="C5E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52" autoAdjust="0"/>
    <p:restoredTop sz="94660"/>
  </p:normalViewPr>
  <p:slideViewPr>
    <p:cSldViewPr snapToGrid="0">
      <p:cViewPr varScale="1">
        <p:scale>
          <a:sx n="104" d="100"/>
          <a:sy n="104" d="100"/>
        </p:scale>
        <p:origin x="138" y="12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ags" Target="tags/tag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6355807086612"/>
          <c:y val="0.10864461684026719"/>
          <c:w val="0.53464800688976377"/>
          <c:h val="0.80197196100074064"/>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4A-4242-A122-49DD6A3D84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4A-4242-A122-49DD6A3D8479}"/>
              </c:ext>
            </c:extLst>
          </c:dPt>
          <c:cat>
            <c:strRef>
              <c:f>Sheet1!$A$2:$A$3</c:f>
              <c:strCache>
                <c:ptCount val="2"/>
                <c:pt idx="0">
                  <c:v>Stage 1-2</c:v>
                </c:pt>
                <c:pt idx="1">
                  <c:v>Stage 3-4</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0-CA8C-4FEB-87BE-BA079BD08D53}"/>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a:t>Three Year Survivability</a:t>
            </a:r>
            <a:r>
              <a:rPr lang="en-CA" baseline="0"/>
              <a:t> Based on Stage and Income Level </a:t>
            </a:r>
            <a:endParaRPr lang="en-CA"/>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Lowest Income Level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Stage I</c:v>
                </c:pt>
                <c:pt idx="1">
                  <c:v>Stage II</c:v>
                </c:pt>
                <c:pt idx="2">
                  <c:v>Stage III</c:v>
                </c:pt>
                <c:pt idx="3">
                  <c:v>Stage IV</c:v>
                </c:pt>
              </c:strCache>
            </c:strRef>
          </c:cat>
          <c:val>
            <c:numRef>
              <c:f>Sheet1!$B$2:$B$5</c:f>
              <c:numCache>
                <c:formatCode>0%</c:formatCode>
                <c:ptCount val="4"/>
                <c:pt idx="0">
                  <c:v>0.73</c:v>
                </c:pt>
                <c:pt idx="1">
                  <c:v>0.43</c:v>
                </c:pt>
                <c:pt idx="2">
                  <c:v>0.21</c:v>
                </c:pt>
                <c:pt idx="3">
                  <c:v>0.06</c:v>
                </c:pt>
              </c:numCache>
            </c:numRef>
          </c:val>
          <c:extLst>
            <c:ext xmlns:c16="http://schemas.microsoft.com/office/drawing/2014/chart" uri="{C3380CC4-5D6E-409C-BE32-E72D297353CC}">
              <c16:uniqueId val="{00000000-5DDB-4B66-93FB-AD5CFE42EC60}"/>
            </c:ext>
          </c:extLst>
        </c:ser>
        <c:ser>
          <c:idx val="1"/>
          <c:order val="1"/>
          <c:tx>
            <c:strRef>
              <c:f>Sheet1!$C$1</c:f>
              <c:strCache>
                <c:ptCount val="1"/>
                <c:pt idx="0">
                  <c:v>Highest Income Level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Stage I</c:v>
                </c:pt>
                <c:pt idx="1">
                  <c:v>Stage II</c:v>
                </c:pt>
                <c:pt idx="2">
                  <c:v>Stage III</c:v>
                </c:pt>
                <c:pt idx="3">
                  <c:v>Stage IV</c:v>
                </c:pt>
              </c:strCache>
            </c:strRef>
          </c:cat>
          <c:val>
            <c:numRef>
              <c:f>Sheet1!$C$2:$C$5</c:f>
              <c:numCache>
                <c:formatCode>0%</c:formatCode>
                <c:ptCount val="4"/>
                <c:pt idx="0">
                  <c:v>0.84</c:v>
                </c:pt>
                <c:pt idx="1">
                  <c:v>0.65</c:v>
                </c:pt>
                <c:pt idx="2">
                  <c:v>0.33</c:v>
                </c:pt>
                <c:pt idx="3">
                  <c:v>0.08</c:v>
                </c:pt>
              </c:numCache>
            </c:numRef>
          </c:val>
          <c:extLst>
            <c:ext xmlns:c16="http://schemas.microsoft.com/office/drawing/2014/chart" uri="{C3380CC4-5D6E-409C-BE32-E72D297353CC}">
              <c16:uniqueId val="{00000001-5DDB-4B66-93FB-AD5CFE42EC60}"/>
            </c:ext>
          </c:extLst>
        </c:ser>
        <c:dLbls>
          <c:dLblPos val="outEnd"/>
          <c:showLegendKey val="0"/>
          <c:showVal val="1"/>
          <c:showCatName val="0"/>
          <c:showSerName val="0"/>
          <c:showPercent val="0"/>
          <c:showBubbleSize val="0"/>
        </c:dLbls>
        <c:gapWidth val="219"/>
        <c:overlap val="-27"/>
        <c:axId val="1225161088"/>
        <c:axId val="1225166368"/>
      </c:barChart>
      <c:catAx>
        <c:axId val="122516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5166368"/>
        <c:crosses val="autoZero"/>
        <c:auto val="1"/>
        <c:lblAlgn val="ctr"/>
        <c:lblOffset val="100"/>
        <c:noMultiLvlLbl val="0"/>
      </c:catAx>
      <c:valAx>
        <c:axId val="1225166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5161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rawings/drawing1.xml><?xml version="1.0" encoding="utf-8"?>
<c:userShapes xmlns:c="http://schemas.openxmlformats.org/drawingml/2006/chart">
  <cdr:relSizeAnchor xmlns:cdr="http://schemas.openxmlformats.org/drawingml/2006/chartDrawing">
    <cdr:from>
      <cdr:x>0.35968</cdr:x>
      <cdr:y>0.34608</cdr:y>
    </cdr:from>
    <cdr:to>
      <cdr:x>0.64032</cdr:x>
      <cdr:y>0.65392</cdr:y>
    </cdr:to>
    <cdr:pic>
      <cdr:nvPicPr>
        <cdr:cNvPr id="3" name="Graphic 2" descr="Lungs with solid fill">
          <a:extLst xmlns:a="http://schemas.openxmlformats.org/drawingml/2006/main">
            <a:ext uri="{FF2B5EF4-FFF2-40B4-BE49-F238E27FC236}">
              <a16:creationId xmlns:a16="http://schemas.microsoft.com/office/drawing/2014/main" id="{59535AFE-8856-A054-59FF-FED67FD4C61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666763" y="1561747"/>
          <a:ext cx="1300490" cy="138913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99196-3160-4132-B873-E467860488B2}" type="datetimeFigureOut">
              <a:rPr lang="en-CA" smtClean="0"/>
              <a:t>2023-10-16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79050-C43A-44C1-A1C5-51009EE9C291}" type="slidenum">
              <a:rPr lang="en-CA" smtClean="0"/>
              <a:t>‹#›</a:t>
            </a:fld>
            <a:endParaRPr lang="en-CA"/>
          </a:p>
        </p:txBody>
      </p:sp>
    </p:spTree>
    <p:extLst>
      <p:ext uri="{BB962C8B-B14F-4D97-AF65-F5344CB8AC3E}">
        <p14:creationId xmlns:p14="http://schemas.microsoft.com/office/powerpoint/2010/main" val="119830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mj.com/content/337/bmj.a1754"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A079050-C43A-44C1-A1C5-51009EE9C291}" type="slidenum">
              <a:rPr lang="en-CA" smtClean="0"/>
              <a:t>5</a:t>
            </a:fld>
            <a:endParaRPr lang="en-CA"/>
          </a:p>
        </p:txBody>
      </p:sp>
    </p:spTree>
    <p:extLst>
      <p:ext uri="{BB962C8B-B14F-4D97-AF65-F5344CB8AC3E}">
        <p14:creationId xmlns:p14="http://schemas.microsoft.com/office/powerpoint/2010/main" val="1251776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A079050-C43A-44C1-A1C5-51009EE9C291}" type="slidenum">
              <a:rPr lang="en-CA" smtClean="0"/>
              <a:t>39</a:t>
            </a:fld>
            <a:endParaRPr lang="en-CA"/>
          </a:p>
        </p:txBody>
      </p:sp>
    </p:spTree>
    <p:extLst>
      <p:ext uri="{BB962C8B-B14F-4D97-AF65-F5344CB8AC3E}">
        <p14:creationId xmlns:p14="http://schemas.microsoft.com/office/powerpoint/2010/main" val="2088891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8225" y="523875"/>
            <a:ext cx="4654550" cy="2619375"/>
          </a:xfrm>
        </p:spPr>
      </p:sp>
      <p:sp>
        <p:nvSpPr>
          <p:cNvPr id="3" name="Notes Placeholder 2"/>
          <p:cNvSpPr>
            <a:spLocks noGrp="1"/>
          </p:cNvSpPr>
          <p:nvPr>
            <p:ph type="body" idx="1"/>
          </p:nvPr>
        </p:nvSpPr>
        <p:spPr/>
        <p:txBody>
          <a:bodyPr/>
          <a:lstStyle/>
          <a:p>
            <a:r>
              <a:rPr lang="en-US" b="1"/>
              <a:t>Slide Objective</a:t>
            </a:r>
            <a:r>
              <a:rPr lang="en-US" b="0"/>
              <a:t>: Demonstrate the radiologist approach to the discovery of actionable incidental findings discovered during their LDCT.</a:t>
            </a:r>
          </a:p>
          <a:p>
            <a:endParaRPr lang="en-US" b="0"/>
          </a:p>
          <a:p>
            <a:r>
              <a:rPr lang="en-US" sz="1200" b="1"/>
              <a:t>Incidental</a:t>
            </a:r>
            <a:r>
              <a:rPr lang="en-US" sz="1200" b="1" baseline="0"/>
              <a:t> Findings:</a:t>
            </a:r>
            <a:endParaRPr lang="en-US" sz="1200" b="1"/>
          </a:p>
          <a:p>
            <a:r>
              <a:rPr lang="en-US" sz="1200" b="0"/>
              <a:t>It is</a:t>
            </a:r>
            <a:r>
              <a:rPr lang="en-US" sz="1200" b="0" baseline="0"/>
              <a:t> the responsibility of the referring physician to ensure appropriate follow up or management of i</a:t>
            </a:r>
            <a:r>
              <a:rPr lang="en-US" sz="1200" b="0"/>
              <a:t>ncidental</a:t>
            </a:r>
            <a:r>
              <a:rPr lang="en-US" sz="1200" b="0" baseline="0"/>
              <a:t> findings. Incidental findings will be included in the radiology report that is sent to referring physicians and primary care providers (if different). If there is an actionable incidental finding, the screening navigator will then send an ADDITIONAL communication to referring physicians (not necessarily primary care providers) to remind them about the incidental findings. By signing the </a:t>
            </a:r>
            <a:r>
              <a:rPr lang="en-US" sz="1200" b="0" kern="1200">
                <a:solidFill>
                  <a:schemeClr val="tx1"/>
                </a:solidFill>
                <a:effectLst/>
                <a:latin typeface="Calibri" pitchFamily="68" charset="0"/>
                <a:ea typeface="MS PGothic" panose="020B0600070205080204" pitchFamily="34" charset="-128"/>
                <a:cs typeface="ＭＳ Ｐゴシック" pitchFamily="68" charset="-128"/>
              </a:rPr>
              <a:t>OLSP</a:t>
            </a:r>
            <a:r>
              <a:rPr lang="en-US" sz="1200" b="0" baseline="0"/>
              <a:t> referral form, referring physicians confirm that they are responsible for incidental findings. However, primary care providers should follow up with patients (or the referring physician) regarding incidental findings, as appropriate.</a:t>
            </a:r>
          </a:p>
          <a:p>
            <a:endParaRPr lang="en-US" sz="1200" baseline="0"/>
          </a:p>
          <a:p>
            <a:r>
              <a:rPr lang="en-US" sz="1200" baseline="0"/>
              <a:t>Physician will be requested to confirm receipt of notification regarding actionable incidental findings.</a:t>
            </a:r>
          </a:p>
          <a:p>
            <a:endParaRPr lang="en-US" b="1"/>
          </a:p>
          <a:p>
            <a:r>
              <a:rPr lang="en-US" b="1"/>
              <a:t>Speaking Note: </a:t>
            </a:r>
            <a:r>
              <a:rPr lang="en-US" b="0"/>
              <a:t>When reading a participant’s LDCT, a radiologist may make note of incidental findings that require further action or investigation discovered. During the first few years of the pilot, the most commonly reported actionable incidental findings were tabulated, and experts were consulted to determine whether these incidental findings did indeed require further investigation in the context of this lung cancer screening population.</a:t>
            </a:r>
          </a:p>
          <a:p>
            <a:endParaRPr lang="en-US" b="0"/>
          </a:p>
          <a:p>
            <a:r>
              <a:rPr lang="en-US" b="0"/>
              <a:t>In order to determine if action is needed, experts were consulted to determine if standardized recommendations could be developed</a:t>
            </a:r>
            <a:endParaRPr lang="en-US" b="1"/>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41</a:t>
            </a:fld>
            <a:endParaRPr lang="en-CA" altLang="en-US"/>
          </a:p>
        </p:txBody>
      </p:sp>
    </p:spTree>
    <p:extLst>
      <p:ext uri="{BB962C8B-B14F-4D97-AF65-F5344CB8AC3E}">
        <p14:creationId xmlns:p14="http://schemas.microsoft.com/office/powerpoint/2010/main" val="1926877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to October 16, 2023, people who are being screened in the OBSP will be able to receive normal result, recall and recall reminder letters,. However, because Ontario Health uses data from the Ministry of Health and other clinical sources to identify who is eligible to receive OBSP invitation letters and these sources use binary sex information (i.e., male/female), Ontario Health remains unable to accurately identify all Two-Spirit, trans and nonbinary people who are eligible for OBSP invitation letters.</a:t>
            </a:r>
            <a:endParaRPr lang="en-CA" dirty="0"/>
          </a:p>
          <a:p>
            <a:endParaRPr lang="en-CA" dirty="0"/>
          </a:p>
        </p:txBody>
      </p:sp>
      <p:sp>
        <p:nvSpPr>
          <p:cNvPr id="4" name="Slide Number Placeholder 3"/>
          <p:cNvSpPr>
            <a:spLocks noGrp="1"/>
          </p:cNvSpPr>
          <p:nvPr>
            <p:ph type="sldNum" sz="quarter" idx="5"/>
          </p:nvPr>
        </p:nvSpPr>
        <p:spPr/>
        <p:txBody>
          <a:bodyPr/>
          <a:lstStyle/>
          <a:p>
            <a:fld id="{CA079050-C43A-44C1-A1C5-51009EE9C291}" type="slidenum">
              <a:rPr lang="en-CA" smtClean="0"/>
              <a:t>55</a:t>
            </a:fld>
            <a:endParaRPr lang="en-CA"/>
          </a:p>
        </p:txBody>
      </p:sp>
    </p:spTree>
    <p:extLst>
      <p:ext uri="{BB962C8B-B14F-4D97-AF65-F5344CB8AC3E}">
        <p14:creationId xmlns:p14="http://schemas.microsoft.com/office/powerpoint/2010/main" val="2551455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Third most common cancer  </a:t>
            </a:r>
          </a:p>
        </p:txBody>
      </p:sp>
      <p:sp>
        <p:nvSpPr>
          <p:cNvPr id="51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1CE0A3-8287-4010-8DA2-87F66C967D40}" type="slidenum">
              <a:rPr lang="en-US">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927441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endParaRPr lang="en-CA" dirty="0"/>
          </a:p>
        </p:txBody>
      </p:sp>
      <p:sp>
        <p:nvSpPr>
          <p:cNvPr id="4" name="Slide Number Placeholder 3"/>
          <p:cNvSpPr>
            <a:spLocks noGrp="1"/>
          </p:cNvSpPr>
          <p:nvPr>
            <p:ph type="sldNum" sz="quarter" idx="10"/>
          </p:nvPr>
        </p:nvSpPr>
        <p:spPr/>
        <p:txBody>
          <a:bodyPr/>
          <a:lstStyle/>
          <a:p>
            <a:fld id="{91038149-BDEE-DF4D-8284-CB5D1506C436}" type="slidenum">
              <a:rPr lang="en-US" smtClean="0"/>
              <a:pPr/>
              <a:t>59</a:t>
            </a:fld>
            <a:endParaRPr lang="en-US"/>
          </a:p>
        </p:txBody>
      </p:sp>
    </p:spTree>
    <p:extLst>
      <p:ext uri="{BB962C8B-B14F-4D97-AF65-F5344CB8AC3E}">
        <p14:creationId xmlns:p14="http://schemas.microsoft.com/office/powerpoint/2010/main" val="2455625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objective: </a:t>
            </a:r>
            <a:r>
              <a:rPr lang="en-US" dirty="0"/>
              <a:t>To demonstrate that over multiple rounds of screening with FIT, detection for advanced adenoma improves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ANIMATION -</a:t>
            </a:r>
            <a:r>
              <a:rPr lang="en-US" b="0" dirty="0"/>
              <a:t>1) arrows indicating where FIT was repeated (timed animation), 2) blue call out box</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Speakers notes: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This is another study looking at the performance of FIT for detecting CRC and HRA over multiple screening rounds or episodes, addressing the gap in the previous study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The cumulative detection rate after five rounds of FIT is similar to primary screening with colonoscopy, supporting the need to account for the cumulative sensitivity of repeated FITs when evaluating the test’s efficacy.</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After 5 rounds of screening, the cumulative CRC and advanced adenoma detection rates were 8.5% per 1000 screened (95% CI 7.8 to 9.2) and 58.9% per 1000 screened (95% CI 56.9 to 61.0)</a:t>
            </a:r>
            <a:endParaRPr lang="en-CA" dirty="0"/>
          </a:p>
          <a:p>
            <a:pPr marL="171450" indent="-171450">
              <a:buFont typeface="Arial" panose="020B0604020202020204" pitchFamily="34" charset="0"/>
              <a:buChar char="•"/>
            </a:pPr>
            <a:r>
              <a:rPr lang="en-CA"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Repeated FIT significantly reduces </a:t>
            </a:r>
            <a:r>
              <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the burden of colorectal disease while facilitating an efficient use of colonoscopy resources. </a:t>
            </a:r>
          </a:p>
          <a:p>
            <a:pPr marL="171450" indent="-171450">
              <a:buFont typeface="Arial" panose="020B0604020202020204" pitchFamily="34" charset="0"/>
              <a:buChar char="•"/>
            </a:pPr>
            <a:endPar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endParaRPr>
          </a:p>
          <a:p>
            <a:pPr marL="0" indent="0">
              <a:buFont typeface="Arial" panose="020B0604020202020204" pitchFamily="34" charset="0"/>
              <a:buNone/>
            </a:pPr>
            <a:r>
              <a:rPr lang="en-US" sz="1200" b="1" i="0" u="none" strike="noStrike" kern="1200" baseline="0" dirty="0">
                <a:solidFill>
                  <a:schemeClr val="tx1"/>
                </a:solidFill>
                <a:latin typeface="Calibri" pitchFamily="68" charset="0"/>
                <a:ea typeface="MS PGothic" panose="020B0600070205080204" pitchFamily="34" charset="-128"/>
                <a:cs typeface="ＭＳ Ｐゴシック" pitchFamily="68" charset="-128"/>
              </a:rPr>
              <a:t>Additional study information:</a:t>
            </a:r>
          </a:p>
          <a:p>
            <a:pPr marL="171450" marR="0" indent="-171450" algn="l">
              <a:lnSpc>
                <a:spcPct val="107000"/>
              </a:lnSpc>
              <a:spcBef>
                <a:spcPts val="0"/>
              </a:spcBef>
              <a:spcAft>
                <a:spcPts val="800"/>
              </a:spcAft>
              <a:buFont typeface="Arial" panose="020B0604020202020204" pitchFamily="34" charset="0"/>
              <a:buChar char="•"/>
            </a:pPr>
            <a:r>
              <a:rPr lang="en-CA" sz="1200" b="1" i="1" dirty="0">
                <a:effectLst/>
                <a:latin typeface="Calibri" panose="020F0502020204030204" pitchFamily="34" charset="0"/>
                <a:ea typeface="Calibri" panose="020F0502020204030204" pitchFamily="34" charset="0"/>
                <a:cs typeface="Times New Roman" panose="02020603050405020304" pitchFamily="18" charset="0"/>
              </a:rPr>
              <a:t>Study: </a:t>
            </a:r>
            <a:r>
              <a:rPr lang="en-CA" sz="1200" i="0" dirty="0">
                <a:effectLst/>
                <a:latin typeface="Calibri" panose="020F0502020204030204" pitchFamily="34" charset="0"/>
                <a:ea typeface="Calibri" panose="020F0502020204030204" pitchFamily="34" charset="0"/>
                <a:cs typeface="Times New Roman" panose="02020603050405020304" pitchFamily="18" charset="0"/>
              </a:rPr>
              <a:t>cohort study over 5 rounds of screening in Italy </a:t>
            </a:r>
            <a:endParaRPr lang="en-CA" sz="1200" i="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gn="l">
              <a:lnSpc>
                <a:spcPct val="107000"/>
              </a:lnSpc>
              <a:spcBef>
                <a:spcPts val="0"/>
              </a:spcBef>
              <a:spcAft>
                <a:spcPts val="800"/>
              </a:spcAft>
              <a:buFont typeface="Arial" panose="020B0604020202020204" pitchFamily="34" charset="0"/>
              <a:buChar char="•"/>
            </a:pPr>
            <a:r>
              <a:rPr lang="en-CA" sz="1200" b="1" i="1" dirty="0">
                <a:effectLst/>
                <a:latin typeface="Calibri" panose="020F0502020204030204" pitchFamily="34" charset="0"/>
                <a:ea typeface="Calibri" panose="020F0502020204030204" pitchFamily="34" charset="0"/>
                <a:cs typeface="Times New Roman" panose="02020603050405020304" pitchFamily="18" charset="0"/>
              </a:rPr>
              <a:t>Population: </a:t>
            </a:r>
            <a:r>
              <a:rPr lang="en-US" sz="1200" b="0" i="0" dirty="0">
                <a:effectLst/>
                <a:latin typeface="Calibri" panose="020F0502020204030204" pitchFamily="34" charset="0"/>
                <a:ea typeface="Calibri" panose="020F0502020204030204" pitchFamily="34" charset="0"/>
                <a:cs typeface="Times New Roman" panose="02020603050405020304" pitchFamily="18" charset="0"/>
              </a:rPr>
              <a:t>50 to 69-year-olds repeatedly screened with the FIT (round 1 n=</a:t>
            </a:r>
            <a:r>
              <a:rPr lang="en-CA"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123 347, round 2 n=96129, round 3 n=78770, round 4 n=63069, round 5 n=50441, round 6 n=29891)</a:t>
            </a:r>
            <a:endPar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endParaRPr>
          </a:p>
          <a:p>
            <a:pPr marL="171450" indent="-171450">
              <a:buFont typeface="Arial" panose="020B0604020202020204" pitchFamily="34" charset="0"/>
              <a:buChar char="•"/>
            </a:pPr>
            <a:r>
              <a:rPr lang="en-CA" sz="1200" b="1" i="1" u="none" strike="noStrike" kern="1200" baseline="0" dirty="0">
                <a:solidFill>
                  <a:schemeClr val="tx1"/>
                </a:solidFill>
                <a:latin typeface="Calibri" pitchFamily="68" charset="0"/>
                <a:ea typeface="MS PGothic" panose="020B0600070205080204" pitchFamily="34" charset="-128"/>
                <a:cs typeface="ＭＳ Ｐゴシック" pitchFamily="68" charset="-128"/>
              </a:rPr>
              <a:t>Outcomes of interest</a:t>
            </a:r>
            <a:r>
              <a:rPr lang="en-CA"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 </a:t>
            </a:r>
            <a:r>
              <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the FIT positivity rate, the CRC and advanced adenoma detection rate and the FIT’s positive predictive value (PPV) for advanced neoplasia, at each round of screening and (2) the cumulative CRC and advanced adenoma detection rate after five rounds of FIT.</a:t>
            </a:r>
          </a:p>
          <a:p>
            <a:pPr marL="171450" indent="-171450">
              <a:buFont typeface="Arial" panose="020B0604020202020204" pitchFamily="34" charset="0"/>
              <a:buChar char="•"/>
            </a:pPr>
            <a:endParaRPr lang="en-US" sz="1200" b="0" i="0" u="none" strike="noStrike" kern="1200" baseline="0" dirty="0">
              <a:solidFill>
                <a:schemeClr val="tx1"/>
              </a:solidFill>
              <a:latin typeface="Calibri" pitchFamily="68" charset="0"/>
              <a:ea typeface="MS PGothic" panose="020B0600070205080204" pitchFamily="34" charset="-128"/>
            </a:endParaRPr>
          </a:p>
          <a:p>
            <a:pPr marL="0" indent="0">
              <a:buFont typeface="Arial" panose="020B0604020202020204" pitchFamily="34" charset="0"/>
              <a:buNone/>
            </a:pPr>
            <a:r>
              <a:rPr lang="en-US" sz="1200" b="1" i="1" u="sng" strike="noStrike" kern="1200" baseline="0" dirty="0">
                <a:solidFill>
                  <a:schemeClr val="tx1"/>
                </a:solidFill>
                <a:latin typeface="Calibri" pitchFamily="68" charset="0"/>
                <a:ea typeface="MS PGothic" panose="020B0600070205080204" pitchFamily="34" charset="-128"/>
                <a:cs typeface="ＭＳ Ｐゴシック" pitchFamily="68" charset="-128"/>
              </a:rPr>
              <a:t>FYI only -- New additional supportive data:</a:t>
            </a:r>
          </a:p>
          <a:p>
            <a:pPr marL="171450" indent="-171450">
              <a:buFont typeface="Arial" panose="020B0604020202020204" pitchFamily="34" charset="0"/>
              <a:buChar char="•"/>
            </a:pPr>
            <a:r>
              <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A population-based study (n</a:t>
            </a:r>
            <a:r>
              <a:rPr lang="en-CA"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=5 417 699) </a:t>
            </a:r>
            <a:r>
              <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of a Taiwanese organized CRC screening program where biennial FIT is implemented suggests that those who had at least one screening with FIT (52.3% has at least 2 screens with FIT) had reduced incidence of advanced stage CRC (</a:t>
            </a:r>
            <a:r>
              <a:rPr lang="pl-PL"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a</a:t>
            </a:r>
            <a:r>
              <a:rPr lang="en-US" sz="1200" b="0" i="0" u="none" strike="noStrike" kern="1200" baseline="0" dirty="0" err="1">
                <a:solidFill>
                  <a:schemeClr val="tx1"/>
                </a:solidFill>
                <a:latin typeface="Calibri" pitchFamily="68" charset="0"/>
                <a:ea typeface="MS PGothic" panose="020B0600070205080204" pitchFamily="34" charset="-128"/>
                <a:cs typeface="ＭＳ Ｐゴシック" pitchFamily="68" charset="-128"/>
              </a:rPr>
              <a:t>djusted</a:t>
            </a:r>
            <a:r>
              <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 relative risk</a:t>
            </a:r>
            <a:r>
              <a:rPr lang="pl-PL"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=0.66, 95% CI 0.63 to 0.70</a:t>
            </a:r>
            <a:r>
              <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 and CRC mortality (adjusted relative risk=0.60</a:t>
            </a:r>
            <a:r>
              <a:rPr lang="pl-PL"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95% CI 0.57 to 0.64)</a:t>
            </a:r>
            <a:r>
              <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rPr>
              <a:t>. Suggesting 34% significant reduction of advanced-stage CRCs and 40% reduction of death from CRC.</a:t>
            </a:r>
            <a:r>
              <a:rPr lang="en-US" sz="1200" b="0" i="0" u="none" strike="noStrike" kern="1200" baseline="30000" dirty="0">
                <a:solidFill>
                  <a:schemeClr val="tx1"/>
                </a:solidFill>
                <a:latin typeface="Calibri" pitchFamily="68" charset="0"/>
                <a:ea typeface="MS PGothic" panose="020B0600070205080204" pitchFamily="34" charset="-128"/>
                <a:cs typeface="ＭＳ Ｐゴシック" pitchFamily="68" charset="-128"/>
              </a:rPr>
              <a:t>2</a:t>
            </a:r>
          </a:p>
          <a:p>
            <a:pPr marL="0" indent="0">
              <a:buFont typeface="Arial" panose="020B0604020202020204" pitchFamily="34" charset="0"/>
              <a:buNone/>
            </a:pPr>
            <a:endParaRPr lang="en-US" dirty="0"/>
          </a:p>
          <a:p>
            <a:pPr marL="0" indent="0">
              <a:buFont typeface="Arial" panose="020B0604020202020204" pitchFamily="34" charset="0"/>
              <a:buNone/>
            </a:pPr>
            <a:endPar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endParaRPr>
          </a:p>
          <a:p>
            <a:pPr marL="0" indent="0">
              <a:buFont typeface="Arial" panose="020B0604020202020204" pitchFamily="34" charset="0"/>
              <a:buNone/>
            </a:pPr>
            <a:r>
              <a:rPr lang="en-US" sz="1200" b="0" i="1" u="sng" strike="noStrike" kern="1200" baseline="0" dirty="0">
                <a:solidFill>
                  <a:schemeClr val="tx1"/>
                </a:solidFill>
                <a:latin typeface="Calibri" pitchFamily="68" charset="0"/>
                <a:ea typeface="MS PGothic" panose="020B0600070205080204" pitchFamily="34" charset="-128"/>
                <a:cs typeface="ＭＳ Ｐゴシック" pitchFamily="68" charset="-128"/>
              </a:rPr>
              <a:t>Slide Sources:</a:t>
            </a:r>
          </a:p>
          <a:p>
            <a:pPr marL="228600" indent="-228600">
              <a:buFont typeface="+mj-lt"/>
              <a:buAutoNum type="arabicPeriod" startAt="14"/>
            </a:pPr>
            <a:r>
              <a:rPr lang="en-CA" sz="1200" b="0" i="1" kern="1200" dirty="0" err="1">
                <a:solidFill>
                  <a:schemeClr val="tx1"/>
                </a:solidFill>
                <a:effectLst/>
                <a:latin typeface="Calibri" pitchFamily="68" charset="0"/>
                <a:ea typeface="MS PGothic" panose="020B0600070205080204" pitchFamily="34" charset="-128"/>
                <a:cs typeface="ＭＳ Ｐゴシック" pitchFamily="68" charset="-128"/>
              </a:rPr>
              <a:t>Zorzi</a:t>
            </a:r>
            <a:r>
              <a:rPr lang="en-CA" sz="1200" b="0" i="1" kern="1200" dirty="0">
                <a:solidFill>
                  <a:schemeClr val="tx1"/>
                </a:solidFill>
                <a:effectLst/>
                <a:latin typeface="Calibri" pitchFamily="68" charset="0"/>
                <a:ea typeface="MS PGothic" panose="020B0600070205080204" pitchFamily="34" charset="-128"/>
                <a:cs typeface="ＭＳ Ｐゴシック" pitchFamily="68" charset="-128"/>
              </a:rPr>
              <a:t> M, Hassan C, </a:t>
            </a:r>
            <a:r>
              <a:rPr lang="en-CA" sz="1200" b="0" i="1" kern="1200" dirty="0" err="1">
                <a:solidFill>
                  <a:schemeClr val="tx1"/>
                </a:solidFill>
                <a:effectLst/>
                <a:latin typeface="Calibri" pitchFamily="68" charset="0"/>
                <a:ea typeface="MS PGothic" panose="020B0600070205080204" pitchFamily="34" charset="-128"/>
                <a:cs typeface="ＭＳ Ｐゴシック" pitchFamily="68" charset="-128"/>
              </a:rPr>
              <a:t>Capodaglio</a:t>
            </a:r>
            <a:r>
              <a:rPr lang="en-CA" sz="1200" b="0" i="1" kern="1200" dirty="0">
                <a:solidFill>
                  <a:schemeClr val="tx1"/>
                </a:solidFill>
                <a:effectLst/>
                <a:latin typeface="Calibri" pitchFamily="68" charset="0"/>
                <a:ea typeface="MS PGothic" panose="020B0600070205080204" pitchFamily="34" charset="-128"/>
                <a:cs typeface="ＭＳ Ｐゴシック" pitchFamily="68" charset="-128"/>
              </a:rPr>
              <a:t> G, </a:t>
            </a:r>
            <a:r>
              <a:rPr lang="en-CA" sz="1200" b="0" i="1" kern="1200" dirty="0" err="1">
                <a:solidFill>
                  <a:schemeClr val="tx1"/>
                </a:solidFill>
                <a:effectLst/>
                <a:latin typeface="Calibri" pitchFamily="68" charset="0"/>
                <a:ea typeface="MS PGothic" panose="020B0600070205080204" pitchFamily="34" charset="-128"/>
                <a:cs typeface="ＭＳ Ｐゴシック" pitchFamily="68" charset="-128"/>
              </a:rPr>
              <a:t>Fedato</a:t>
            </a:r>
            <a:r>
              <a:rPr lang="en-CA" sz="1200" b="0" i="1" kern="1200" dirty="0">
                <a:solidFill>
                  <a:schemeClr val="tx1"/>
                </a:solidFill>
                <a:effectLst/>
                <a:latin typeface="Calibri" pitchFamily="68" charset="0"/>
                <a:ea typeface="MS PGothic" panose="020B0600070205080204" pitchFamily="34" charset="-128"/>
                <a:cs typeface="ＭＳ Ｐゴシック" pitchFamily="68" charset="-128"/>
              </a:rPr>
              <a:t> C, </a:t>
            </a:r>
            <a:r>
              <a:rPr lang="en-CA" sz="1200" b="0" i="1" kern="1200" dirty="0" err="1">
                <a:solidFill>
                  <a:schemeClr val="tx1"/>
                </a:solidFill>
                <a:effectLst/>
                <a:latin typeface="Calibri" pitchFamily="68" charset="0"/>
                <a:ea typeface="MS PGothic" panose="020B0600070205080204" pitchFamily="34" charset="-128"/>
                <a:cs typeface="ＭＳ Ｐゴシック" pitchFamily="68" charset="-128"/>
              </a:rPr>
              <a:t>Montaguti</a:t>
            </a:r>
            <a:r>
              <a:rPr lang="en-CA" sz="1200" b="0" i="1" kern="1200" dirty="0">
                <a:solidFill>
                  <a:schemeClr val="tx1"/>
                </a:solidFill>
                <a:effectLst/>
                <a:latin typeface="Calibri" pitchFamily="68" charset="0"/>
                <a:ea typeface="MS PGothic" panose="020B0600070205080204" pitchFamily="34" charset="-128"/>
                <a:cs typeface="ＭＳ Ｐゴシック" pitchFamily="68" charset="-128"/>
              </a:rPr>
              <a:t> A, </a:t>
            </a:r>
            <a:r>
              <a:rPr lang="en-CA" sz="1200" b="0" i="1" kern="1200" dirty="0" err="1">
                <a:solidFill>
                  <a:schemeClr val="tx1"/>
                </a:solidFill>
                <a:effectLst/>
                <a:latin typeface="Calibri" pitchFamily="68" charset="0"/>
                <a:ea typeface="MS PGothic" panose="020B0600070205080204" pitchFamily="34" charset="-128"/>
                <a:cs typeface="ＭＳ Ｐゴシック" pitchFamily="68" charset="-128"/>
              </a:rPr>
              <a:t>Turrin</a:t>
            </a:r>
            <a:r>
              <a:rPr lang="en-CA" sz="1200" b="0" i="1" kern="1200" dirty="0">
                <a:solidFill>
                  <a:schemeClr val="tx1"/>
                </a:solidFill>
                <a:effectLst/>
                <a:latin typeface="Calibri" pitchFamily="68" charset="0"/>
                <a:ea typeface="MS PGothic" panose="020B0600070205080204" pitchFamily="34" charset="-128"/>
                <a:cs typeface="ＭＳ Ｐゴシック" pitchFamily="68" charset="-128"/>
              </a:rPr>
              <a:t> A, </a:t>
            </a:r>
            <a:r>
              <a:rPr lang="en-CA" sz="1200" b="0" i="1" kern="1200" dirty="0" err="1">
                <a:solidFill>
                  <a:schemeClr val="tx1"/>
                </a:solidFill>
                <a:effectLst/>
                <a:latin typeface="Calibri" pitchFamily="68" charset="0"/>
                <a:ea typeface="MS PGothic" panose="020B0600070205080204" pitchFamily="34" charset="-128"/>
                <a:cs typeface="ＭＳ Ｐゴシック" pitchFamily="68" charset="-128"/>
              </a:rPr>
              <a:t>Rosano</a:t>
            </a:r>
            <a:r>
              <a:rPr lang="en-CA" sz="1200" b="0" i="1" kern="1200" dirty="0">
                <a:solidFill>
                  <a:schemeClr val="tx1"/>
                </a:solidFill>
                <a:effectLst/>
                <a:latin typeface="Calibri" pitchFamily="68" charset="0"/>
                <a:ea typeface="MS PGothic" panose="020B0600070205080204" pitchFamily="34" charset="-128"/>
                <a:cs typeface="ＭＳ Ｐゴシック" pitchFamily="68" charset="-128"/>
              </a:rPr>
              <a:t> A, </a:t>
            </a:r>
            <a:r>
              <a:rPr lang="en-CA" sz="1200" b="0" i="1" kern="1200" dirty="0" err="1">
                <a:solidFill>
                  <a:schemeClr val="tx1"/>
                </a:solidFill>
                <a:effectLst/>
                <a:latin typeface="Calibri" pitchFamily="68" charset="0"/>
                <a:ea typeface="MS PGothic" panose="020B0600070205080204" pitchFamily="34" charset="-128"/>
                <a:cs typeface="ＭＳ Ｐゴシック" pitchFamily="68" charset="-128"/>
              </a:rPr>
              <a:t>Monetti</a:t>
            </a:r>
            <a:r>
              <a:rPr lang="en-CA" sz="1200" b="0" i="1" kern="1200" dirty="0">
                <a:solidFill>
                  <a:schemeClr val="tx1"/>
                </a:solidFill>
                <a:effectLst/>
                <a:latin typeface="Calibri" pitchFamily="68" charset="0"/>
                <a:ea typeface="MS PGothic" panose="020B0600070205080204" pitchFamily="34" charset="-128"/>
                <a:cs typeface="ＭＳ Ｐゴシック" pitchFamily="68" charset="-128"/>
              </a:rPr>
              <a:t> D, </a:t>
            </a:r>
            <a:r>
              <a:rPr lang="en-CA" sz="1200" b="0" i="1" kern="1200" dirty="0" err="1">
                <a:solidFill>
                  <a:schemeClr val="tx1"/>
                </a:solidFill>
                <a:effectLst/>
                <a:latin typeface="Calibri" pitchFamily="68" charset="0"/>
                <a:ea typeface="MS PGothic" panose="020B0600070205080204" pitchFamily="34" charset="-128"/>
                <a:cs typeface="ＭＳ Ｐゴシック" pitchFamily="68" charset="-128"/>
              </a:rPr>
              <a:t>Stocco</a:t>
            </a:r>
            <a:r>
              <a:rPr lang="en-CA" sz="1200" b="0" i="1" kern="1200" dirty="0">
                <a:solidFill>
                  <a:schemeClr val="tx1"/>
                </a:solidFill>
                <a:effectLst/>
                <a:latin typeface="Calibri" pitchFamily="68" charset="0"/>
                <a:ea typeface="MS PGothic" panose="020B0600070205080204" pitchFamily="34" charset="-128"/>
                <a:cs typeface="ＭＳ Ｐゴシック" pitchFamily="68" charset="-128"/>
              </a:rPr>
              <a:t> C, </a:t>
            </a:r>
            <a:r>
              <a:rPr lang="en-CA" sz="1200" b="0" i="1" kern="1200" dirty="0" err="1">
                <a:solidFill>
                  <a:schemeClr val="tx1"/>
                </a:solidFill>
                <a:effectLst/>
                <a:latin typeface="Calibri" pitchFamily="68" charset="0"/>
                <a:ea typeface="MS PGothic" panose="020B0600070205080204" pitchFamily="34" charset="-128"/>
                <a:cs typeface="ＭＳ Ｐゴシック" pitchFamily="68" charset="-128"/>
              </a:rPr>
              <a:t>Baracco</a:t>
            </a:r>
            <a:r>
              <a:rPr lang="en-CA" sz="1200" b="0" i="1" kern="1200" dirty="0">
                <a:solidFill>
                  <a:schemeClr val="tx1"/>
                </a:solidFill>
                <a:effectLst/>
                <a:latin typeface="Calibri" pitchFamily="68" charset="0"/>
                <a:ea typeface="MS PGothic" panose="020B0600070205080204" pitchFamily="34" charset="-128"/>
                <a:cs typeface="ＭＳ Ｐゴシック" pitchFamily="68" charset="-128"/>
              </a:rPr>
              <a:t> S, Russo F. Long-term performance of colorectal cancer screening programmes based on the faecal immunochemical test. Gut. 2018 Dec 1;67(12):2124-30.</a:t>
            </a:r>
          </a:p>
          <a:p>
            <a:pPr marL="0" indent="0">
              <a:buFont typeface="Arial" panose="020B0604020202020204" pitchFamily="34" charset="0"/>
              <a:buNone/>
            </a:pPr>
            <a:endParaRPr lang="en-CA" sz="1200" b="0" i="0" u="none" strike="noStrike" kern="1200" baseline="0" dirty="0">
              <a:solidFill>
                <a:schemeClr val="tx1"/>
              </a:solidFill>
              <a:effectLst/>
              <a:latin typeface="Calibri" pitchFamily="68" charset="0"/>
              <a:ea typeface="MS PGothic" panose="020B0600070205080204" pitchFamily="34" charset="-128"/>
              <a:cs typeface="ＭＳ Ｐゴシック" pitchFamily="68" charset="-128"/>
            </a:endParaRPr>
          </a:p>
          <a:p>
            <a:pPr marL="0" indent="0">
              <a:buFont typeface="Arial" panose="020B0604020202020204" pitchFamily="34" charset="0"/>
              <a:buNone/>
            </a:pPr>
            <a:r>
              <a:rPr lang="en-CA" sz="1200" b="0" i="1" u="sng" strike="noStrike" kern="1200" baseline="0" dirty="0">
                <a:solidFill>
                  <a:schemeClr val="tx1"/>
                </a:solidFill>
                <a:effectLst/>
                <a:latin typeface="Calibri" pitchFamily="68" charset="0"/>
                <a:ea typeface="MS PGothic" panose="020B0600070205080204" pitchFamily="34" charset="-128"/>
                <a:cs typeface="ＭＳ Ｐゴシック" pitchFamily="68" charset="-128"/>
              </a:rPr>
              <a:t>Speakers notes sources:</a:t>
            </a:r>
          </a:p>
          <a:p>
            <a:pPr marL="228600" indent="-228600">
              <a:buFont typeface="+mj-lt"/>
              <a:buAutoNum type="arabicPeriod" startAt="2"/>
            </a:pPr>
            <a:r>
              <a:rPr lang="en-CA" sz="1200" b="0" i="0" kern="1200" dirty="0">
                <a:solidFill>
                  <a:schemeClr val="tx1"/>
                </a:solidFill>
                <a:effectLst/>
                <a:latin typeface="Calibri" pitchFamily="68" charset="0"/>
                <a:ea typeface="MS PGothic" panose="020B0600070205080204" pitchFamily="34" charset="-128"/>
                <a:cs typeface="ＭＳ Ｐゴシック" pitchFamily="68" charset="-128"/>
              </a:rPr>
              <a:t>Chiu HM, Jen GH, Wang YW, </a:t>
            </a:r>
            <a:r>
              <a:rPr lang="en-CA" sz="1200" b="0" i="0" kern="1200" dirty="0" err="1">
                <a:solidFill>
                  <a:schemeClr val="tx1"/>
                </a:solidFill>
                <a:effectLst/>
                <a:latin typeface="Calibri" pitchFamily="68" charset="0"/>
                <a:ea typeface="MS PGothic" panose="020B0600070205080204" pitchFamily="34" charset="-128"/>
                <a:cs typeface="ＭＳ Ｐゴシック" pitchFamily="68" charset="-128"/>
              </a:rPr>
              <a:t>Fann</a:t>
            </a:r>
            <a:r>
              <a:rPr lang="en-CA" sz="1200" b="0" i="0" kern="1200" dirty="0">
                <a:solidFill>
                  <a:schemeClr val="tx1"/>
                </a:solidFill>
                <a:effectLst/>
                <a:latin typeface="Calibri" pitchFamily="68" charset="0"/>
                <a:ea typeface="MS PGothic" panose="020B0600070205080204" pitchFamily="34" charset="-128"/>
                <a:cs typeface="ＭＳ Ｐゴシック" pitchFamily="68" charset="-128"/>
              </a:rPr>
              <a:t> JC, Hsu CY, </a:t>
            </a:r>
            <a:r>
              <a:rPr lang="en-CA" sz="1200" b="0" i="0" kern="1200" dirty="0" err="1">
                <a:solidFill>
                  <a:schemeClr val="tx1"/>
                </a:solidFill>
                <a:effectLst/>
                <a:latin typeface="Calibri" pitchFamily="68" charset="0"/>
                <a:ea typeface="MS PGothic" panose="020B0600070205080204" pitchFamily="34" charset="-128"/>
                <a:cs typeface="ＭＳ Ｐゴシック" pitchFamily="68" charset="-128"/>
              </a:rPr>
              <a:t>Jeng</a:t>
            </a:r>
            <a:r>
              <a:rPr lang="en-CA" sz="1200" b="0" i="0" kern="1200" dirty="0">
                <a:solidFill>
                  <a:schemeClr val="tx1"/>
                </a:solidFill>
                <a:effectLst/>
                <a:latin typeface="Calibri" pitchFamily="68" charset="0"/>
                <a:ea typeface="MS PGothic" panose="020B0600070205080204" pitchFamily="34" charset="-128"/>
                <a:cs typeface="ＭＳ Ｐゴシック" pitchFamily="68" charset="-128"/>
              </a:rPr>
              <a:t> YC, et al. Long-term effectiveness of faecal immunochemical test screening for proximal and distal colorectal cancers. Gut. 2021 Jan 24.</a:t>
            </a:r>
            <a:endParaRPr lang="en-US" sz="1200" b="0" i="0" u="none" strike="noStrike" kern="1200" baseline="0" dirty="0">
              <a:solidFill>
                <a:schemeClr val="tx1"/>
              </a:solidFill>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pPr defTabSz="463550" eaLnBrk="0" fontAlgn="base" hangingPunct="0">
              <a:spcBef>
                <a:spcPct val="0"/>
              </a:spcBef>
              <a:spcAft>
                <a:spcPct val="0"/>
              </a:spcAft>
              <a:defRPr/>
            </a:pPr>
            <a:fld id="{0597D704-995A-451A-AAA2-B9462F0B3A37}" type="slidenum">
              <a:rPr lang="en-CA" altLang="en-US" smtClean="0">
                <a:solidFill>
                  <a:srgbClr val="000000"/>
                </a:solidFill>
                <a:latin typeface="Arial" panose="020B0604020202020204" pitchFamily="34" charset="0"/>
                <a:ea typeface="MS PGothic" panose="020B0600070205080204" pitchFamily="34" charset="-128"/>
              </a:rPr>
              <a:pPr defTabSz="463550" eaLnBrk="0" fontAlgn="base" hangingPunct="0">
                <a:spcBef>
                  <a:spcPct val="0"/>
                </a:spcBef>
                <a:spcAft>
                  <a:spcPct val="0"/>
                </a:spcAft>
                <a:defRPr/>
              </a:pPr>
              <a:t>60</a:t>
            </a:fld>
            <a:endParaRPr lang="en-CA"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442259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CA" sz="1200" b="1" kern="1200" dirty="0">
                <a:solidFill>
                  <a:schemeClr val="tx1"/>
                </a:solidFill>
                <a:effectLst/>
                <a:latin typeface="Calibri" pitchFamily="68" charset="0"/>
                <a:ea typeface="Calibri" panose="020F0502020204030204" pitchFamily="34" charset="0"/>
                <a:cs typeface="Times New Roman" panose="02020603050405020304" pitchFamily="18" charset="0"/>
              </a:rPr>
              <a:t>Slide objective: </a:t>
            </a:r>
            <a:r>
              <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rPr>
              <a:t>To define and show the appearance of low risk adenomas</a:t>
            </a:r>
          </a:p>
          <a:p>
            <a:pPr marL="0" marR="0" algn="l">
              <a:lnSpc>
                <a:spcPct val="107000"/>
              </a:lnSpc>
              <a:spcBef>
                <a:spcPts val="0"/>
              </a:spcBef>
              <a:spcAft>
                <a:spcPts val="800"/>
              </a:spcAft>
            </a:pPr>
            <a:r>
              <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800"/>
              </a:spcAft>
            </a:pPr>
            <a:r>
              <a:rPr lang="en-US" sz="1200" b="1" kern="1200" dirty="0">
                <a:solidFill>
                  <a:schemeClr val="tx1"/>
                </a:solidFill>
                <a:effectLst/>
                <a:latin typeface="Calibri" pitchFamily="68" charset="0"/>
                <a:ea typeface="Calibri" panose="020F0502020204030204" pitchFamily="34" charset="0"/>
                <a:cs typeface="Times New Roman" panose="02020603050405020304" pitchFamily="18" charset="0"/>
              </a:rPr>
              <a:t>Speakers Notes:</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Symbol" panose="05050102010706020507" pitchFamily="18" charset="2"/>
              <a:buChar char=""/>
            </a:pP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LRAs are defined as 1 to 2 tubular adenomas &lt;10mm in diameter with no high-grade dysplasia.</a:t>
            </a:r>
            <a:r>
              <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rPr>
              <a:t>  </a:t>
            </a:r>
          </a:p>
          <a:p>
            <a:pPr marL="342900" marR="0" lvl="0" indent="-342900" algn="l">
              <a:lnSpc>
                <a:spcPct val="107000"/>
              </a:lnSpc>
              <a:spcBef>
                <a:spcPts val="0"/>
              </a:spcBef>
              <a:spcAft>
                <a:spcPts val="800"/>
              </a:spcAft>
              <a:buFont typeface="Symbol" panose="05050102010706020507" pitchFamily="18" charset="2"/>
              <a:buChar char=""/>
            </a:pPr>
            <a:r>
              <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rPr>
              <a:t>Of note, 30% of people &gt;50 undergoing colonoscopy will have LRAs – these are very common</a:t>
            </a:r>
            <a:endParaRPr lang="en-US" sz="1200" kern="1200" dirty="0">
              <a:solidFill>
                <a:schemeClr val="tx1"/>
              </a:solidFill>
              <a:latin typeface="Calibri" pitchFamily="68" charset="0"/>
              <a:ea typeface="MS PGothic" panose="020B0600070205080204" pitchFamily="34" charset="-128"/>
              <a:cs typeface="ＭＳ Ｐゴシック" pitchFamily="68" charset="-128"/>
            </a:endParaRPr>
          </a:p>
          <a:p>
            <a:endParaRPr lang="en-CA" dirty="0"/>
          </a:p>
        </p:txBody>
      </p:sp>
      <p:sp>
        <p:nvSpPr>
          <p:cNvPr id="4" name="Slide Number Placeholder 3"/>
          <p:cNvSpPr>
            <a:spLocks noGrp="1"/>
          </p:cNvSpPr>
          <p:nvPr>
            <p:ph type="sldNum" sz="quarter" idx="10"/>
          </p:nvPr>
        </p:nvSpPr>
        <p:spPr/>
        <p:txBody>
          <a:bodyPr/>
          <a:lstStyle/>
          <a:p>
            <a:pPr defTabSz="463550" eaLnBrk="0" fontAlgn="base" hangingPunct="0">
              <a:spcBef>
                <a:spcPct val="0"/>
              </a:spcBef>
              <a:spcAft>
                <a:spcPct val="0"/>
              </a:spcAft>
              <a:defRPr/>
            </a:pPr>
            <a:fld id="{0597D704-995A-451A-AAA2-B9462F0B3A37}" type="slidenum">
              <a:rPr lang="en-CA" altLang="en-US" smtClean="0">
                <a:solidFill>
                  <a:srgbClr val="000000"/>
                </a:solidFill>
                <a:latin typeface="Arial" panose="020B0604020202020204" pitchFamily="34" charset="0"/>
                <a:ea typeface="MS PGothic" panose="020B0600070205080204" pitchFamily="34" charset="-128"/>
              </a:rPr>
              <a:pPr defTabSz="463550" eaLnBrk="0" fontAlgn="base" hangingPunct="0">
                <a:spcBef>
                  <a:spcPct val="0"/>
                </a:spcBef>
                <a:spcAft>
                  <a:spcPct val="0"/>
                </a:spcAft>
                <a:defRPr/>
              </a:pPr>
              <a:t>61</a:t>
            </a:fld>
            <a:endParaRPr lang="en-CA"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853089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200" b="1" kern="1200" dirty="0">
                <a:solidFill>
                  <a:schemeClr val="tx1"/>
                </a:solidFill>
                <a:effectLst/>
                <a:latin typeface="Calibri" pitchFamily="68" charset="0"/>
                <a:ea typeface="Calibri" panose="020F0502020204030204" pitchFamily="34" charset="0"/>
                <a:cs typeface="Times New Roman" panose="02020603050405020304" pitchFamily="18" charset="0"/>
              </a:rPr>
              <a:t>Slide Objective: </a:t>
            </a: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To define and demonstrate the appearance of high risk adenomas</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800"/>
              </a:spcAft>
            </a:pPr>
            <a:r>
              <a:rPr lang="en-US" sz="1200" b="1" kern="1200" dirty="0">
                <a:solidFill>
                  <a:schemeClr val="tx1"/>
                </a:solidFill>
                <a:effectLst/>
                <a:latin typeface="Calibri" pitchFamily="68" charset="0"/>
                <a:ea typeface="Calibri" panose="020F0502020204030204" pitchFamily="34" charset="0"/>
                <a:cs typeface="Times New Roman" panose="02020603050405020304" pitchFamily="18" charset="0"/>
              </a:rPr>
              <a:t>Speakers Notes:</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Symbol" panose="05050102010706020507" pitchFamily="18" charset="2"/>
              <a:buChar char=""/>
            </a:pP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HRAs are defined as either tubular adenoma ≥10mm, 3 or more adenomas, adenoma(s) with villous histology or adenoma with high-grade dysplasia</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Symbol" panose="05050102010706020507" pitchFamily="18" charset="2"/>
              <a:buChar char=""/>
            </a:pP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Note that sessile serrated polyps &gt;=10mm or sessile serrated polyps with dysplasia are also considered high risk polyps, but they are not high risk “adenomas”</a:t>
            </a:r>
            <a:endParaRPr lang="en-US" sz="1200" kern="1200" dirty="0">
              <a:solidFill>
                <a:schemeClr val="tx1"/>
              </a:solidFill>
              <a:latin typeface="Calibri" pitchFamily="68" charset="0"/>
              <a:ea typeface="MS PGothic" panose="020B0600070205080204" pitchFamily="34" charset="-128"/>
              <a:cs typeface="ＭＳ Ｐゴシック" pitchFamily="68" charset="-128"/>
            </a:endParaRPr>
          </a:p>
          <a:p>
            <a:endParaRPr lang="en-CA" dirty="0"/>
          </a:p>
        </p:txBody>
      </p:sp>
      <p:sp>
        <p:nvSpPr>
          <p:cNvPr id="4" name="Slide Number Placeholder 3"/>
          <p:cNvSpPr>
            <a:spLocks noGrp="1"/>
          </p:cNvSpPr>
          <p:nvPr>
            <p:ph type="sldNum" sz="quarter" idx="10"/>
          </p:nvPr>
        </p:nvSpPr>
        <p:spPr/>
        <p:txBody>
          <a:bodyPr/>
          <a:lstStyle/>
          <a:p>
            <a:pPr defTabSz="463550" eaLnBrk="0" fontAlgn="base" hangingPunct="0">
              <a:spcBef>
                <a:spcPct val="0"/>
              </a:spcBef>
              <a:spcAft>
                <a:spcPct val="0"/>
              </a:spcAft>
              <a:defRPr/>
            </a:pPr>
            <a:fld id="{0597D704-995A-451A-AAA2-B9462F0B3A37}" type="slidenum">
              <a:rPr lang="en-CA" altLang="en-US" smtClean="0">
                <a:solidFill>
                  <a:srgbClr val="000000"/>
                </a:solidFill>
                <a:latin typeface="Arial" panose="020B0604020202020204" pitchFamily="34" charset="0"/>
                <a:ea typeface="MS PGothic" panose="020B0600070205080204" pitchFamily="34" charset="-128"/>
              </a:rPr>
              <a:pPr defTabSz="463550" eaLnBrk="0" fontAlgn="base" hangingPunct="0">
                <a:spcBef>
                  <a:spcPct val="0"/>
                </a:spcBef>
                <a:spcAft>
                  <a:spcPct val="0"/>
                </a:spcAft>
                <a:defRPr/>
              </a:pPr>
              <a:t>62</a:t>
            </a:fld>
            <a:endParaRPr lang="en-CA"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946998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CA" sz="1200" b="1" kern="1200" dirty="0">
                <a:solidFill>
                  <a:schemeClr val="tx1"/>
                </a:solidFill>
                <a:effectLst/>
                <a:latin typeface="Calibri" pitchFamily="68" charset="0"/>
                <a:ea typeface="Calibri" panose="020F0502020204030204" pitchFamily="34" charset="0"/>
                <a:cs typeface="Times New Roman" panose="02020603050405020304" pitchFamily="18" charset="0"/>
              </a:rPr>
              <a:t>Slide Objective:  </a:t>
            </a:r>
            <a:r>
              <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rPr>
              <a:t>Demonstrate that there is no significant difference in CRC risk or CRC-related death between people with low risk (non-advanced) adenomas and no adenomas at initial colonoscopy, therefore </a:t>
            </a:r>
            <a:r>
              <a:rPr lang="en-CA" sz="1200" kern="1200" dirty="0" err="1">
                <a:solidFill>
                  <a:schemeClr val="tx1"/>
                </a:solidFill>
                <a:effectLst/>
                <a:latin typeface="Calibri" pitchFamily="68" charset="0"/>
                <a:ea typeface="Calibri" panose="020F0502020204030204" pitchFamily="34" charset="0"/>
                <a:cs typeface="Times New Roman" panose="02020603050405020304" pitchFamily="18" charset="0"/>
              </a:rPr>
              <a:t>colonoscopic</a:t>
            </a:r>
            <a:r>
              <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rPr>
              <a:t> surveillance not required</a:t>
            </a:r>
          </a:p>
          <a:p>
            <a:pPr marL="0" marR="0" algn="l">
              <a:lnSpc>
                <a:spcPct val="107000"/>
              </a:lnSpc>
              <a:spcBef>
                <a:spcPts val="0"/>
              </a:spcBef>
              <a:spcAft>
                <a:spcPts val="800"/>
              </a:spcAft>
            </a:pP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CA" sz="1200" b="1" kern="1200" dirty="0">
                <a:solidFill>
                  <a:schemeClr val="tx1"/>
                </a:solidFill>
                <a:effectLst/>
                <a:latin typeface="Calibri" pitchFamily="68" charset="0"/>
                <a:ea typeface="Calibri" panose="020F0502020204030204" pitchFamily="34" charset="0"/>
                <a:cs typeface="Times New Roman" panose="02020603050405020304" pitchFamily="18" charset="0"/>
              </a:rPr>
              <a:t>ANIMATION- call out box</a:t>
            </a:r>
          </a:p>
          <a:p>
            <a:pPr marL="0" marR="0" algn="l">
              <a:lnSpc>
                <a:spcPct val="107000"/>
              </a:lnSpc>
              <a:spcBef>
                <a:spcPts val="0"/>
              </a:spcBef>
              <a:spcAft>
                <a:spcPts val="800"/>
              </a:spcAft>
            </a:pP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 </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200" b="1" kern="1200" dirty="0">
                <a:solidFill>
                  <a:schemeClr val="tx1"/>
                </a:solidFill>
                <a:effectLst/>
                <a:latin typeface="Calibri" pitchFamily="68" charset="0"/>
                <a:ea typeface="Calibri" panose="020F0502020204030204" pitchFamily="34" charset="0"/>
                <a:cs typeface="Times New Roman" panose="02020603050405020304" pitchFamily="18" charset="0"/>
              </a:rPr>
              <a:t>Speakers notes:</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228600" algn="l"/>
                <a:tab pos="457200" algn="l"/>
              </a:tabLst>
            </a:pP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CRC incidence rates per 10 000 person-years of observation were 20.0 (95%CI, 15.3-24.7; n = 70) for HRA, 9.1 (95%CI, 6.7-11.5; n = 55) for LRA, and 7.5 (95%CI, 5.8-9.7; n = 71) for no adenoma. </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228600" algn="l"/>
                <a:tab pos="457200" algn="l"/>
              </a:tabLst>
            </a:pP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Participants with </a:t>
            </a:r>
            <a:r>
              <a:rPr lang="en-US" sz="1200" kern="1200" dirty="0" err="1">
                <a:solidFill>
                  <a:schemeClr val="tx1"/>
                </a:solidFill>
                <a:effectLst/>
                <a:latin typeface="Calibri" pitchFamily="68" charset="0"/>
                <a:ea typeface="Calibri" panose="020F0502020204030204" pitchFamily="34" charset="0"/>
                <a:cs typeface="Times New Roman" panose="02020603050405020304" pitchFamily="18" charset="0"/>
              </a:rPr>
              <a:t>HRAwere</a:t>
            </a: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 significantly more likely to develop CRC compared with participants with no adenoma (rate ratio [RR], 2.7 [95%CI, 1.9-3.7]; P &lt; .001)</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228600" algn="l"/>
                <a:tab pos="457200" algn="l"/>
              </a:tabLst>
            </a:pP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There was no significant difference in CRC risk between participants with LRA compared with no adenoma (RR, 1.2 [95% CI, 0.8-1.7]; P = .30)</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228600" algn="l"/>
                <a:tab pos="457200" algn="l"/>
              </a:tabLst>
            </a:pP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Compared with participants with no adenoma, those with HRA were at significantly increased risk of CRC death (RR, 2.6 [95%CI, 1.2-5.7], P = .01), but mortality risk in participants with LRA was not significantly different </a:t>
            </a:r>
            <a:r>
              <a:rPr lang="it-IT" sz="1200" kern="1200" dirty="0">
                <a:solidFill>
                  <a:schemeClr val="tx1"/>
                </a:solidFill>
                <a:effectLst/>
                <a:latin typeface="Calibri" pitchFamily="68" charset="0"/>
                <a:ea typeface="Calibri" panose="020F0502020204030204" pitchFamily="34" charset="0"/>
                <a:cs typeface="Times New Roman" panose="02020603050405020304" pitchFamily="18" charset="0"/>
              </a:rPr>
              <a:t>(RR, 1.2 [95%CI, 0.5-2.7], P = .68)</a:t>
            </a:r>
          </a:p>
          <a:p>
            <a:pPr marL="0" marR="0" algn="l">
              <a:lnSpc>
                <a:spcPct val="107000"/>
              </a:lnSpc>
              <a:spcBef>
                <a:spcPts val="0"/>
              </a:spcBef>
              <a:spcAft>
                <a:spcPts val="800"/>
              </a:spcAft>
            </a:pPr>
            <a:r>
              <a:rPr lang="en-US" sz="1200" b="1" kern="1200" dirty="0">
                <a:solidFill>
                  <a:schemeClr val="tx1"/>
                </a:solidFill>
                <a:effectLst/>
                <a:latin typeface="Calibri" pitchFamily="68" charset="0"/>
                <a:ea typeface="Calibri" panose="020F0502020204030204" pitchFamily="34" charset="0"/>
                <a:cs typeface="Times New Roman" panose="02020603050405020304" pitchFamily="18" charset="0"/>
              </a:rPr>
              <a:t> </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200" b="1" kern="1200" dirty="0">
                <a:solidFill>
                  <a:schemeClr val="tx1"/>
                </a:solidFill>
                <a:effectLst/>
                <a:latin typeface="Calibri" pitchFamily="68" charset="0"/>
                <a:ea typeface="Calibri" panose="020F0502020204030204" pitchFamily="34" charset="0"/>
                <a:cs typeface="Times New Roman" panose="02020603050405020304" pitchFamily="18" charset="0"/>
              </a:rPr>
              <a:t>Additional study information </a:t>
            </a: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(Click</a:t>
            </a:r>
            <a:r>
              <a:rPr lang="en-US" sz="1200" kern="1200" baseline="0" dirty="0">
                <a:solidFill>
                  <a:schemeClr val="tx1"/>
                </a:solidFill>
                <a:effectLst/>
                <a:latin typeface="Calibri" pitchFamily="68" charset="0"/>
                <a:ea typeface="Calibri" panose="020F0502020204030204" pitchFamily="34" charset="0"/>
                <a:cs typeface="Times New Roman" panose="02020603050405020304" pitchFamily="18" charset="0"/>
              </a:rPr>
              <a:t> et al., 2018)</a:t>
            </a:r>
            <a:r>
              <a:rPr lang="en-US" sz="1200" b="1" kern="1200" dirty="0">
                <a:solidFill>
                  <a:schemeClr val="tx1"/>
                </a:solidFill>
                <a:effectLst/>
                <a:latin typeface="Calibri" pitchFamily="68" charset="0"/>
                <a:ea typeface="Calibri" panose="020F0502020204030204" pitchFamily="34" charset="0"/>
                <a:cs typeface="Times New Roman" panose="02020603050405020304" pitchFamily="18" charset="0"/>
              </a:rPr>
              <a:t>:</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Arial" panose="020B0604020202020204" pitchFamily="34" charset="0"/>
              <a:buChar char="•"/>
              <a:tabLst>
                <a:tab pos="228600" algn="l"/>
                <a:tab pos="457200" algn="l"/>
              </a:tabLst>
            </a:pPr>
            <a:r>
              <a:rPr lang="en-US" sz="1200" b="1" i="1" kern="1200" dirty="0">
                <a:solidFill>
                  <a:schemeClr val="tx1"/>
                </a:solidFill>
                <a:effectLst/>
                <a:latin typeface="Calibri" pitchFamily="68" charset="0"/>
                <a:ea typeface="Calibri" panose="020F0502020204030204" pitchFamily="34" charset="0"/>
                <a:cs typeface="Times New Roman" panose="02020603050405020304" pitchFamily="18" charset="0"/>
              </a:rPr>
              <a:t>Study type</a:t>
            </a: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 Cohort study with long term follow up (13 years)</a:t>
            </a:r>
          </a:p>
          <a:p>
            <a:pPr marL="342900" marR="0" lvl="0" indent="-342900" algn="l">
              <a:lnSpc>
                <a:spcPct val="107000"/>
              </a:lnSpc>
              <a:spcBef>
                <a:spcPts val="0"/>
              </a:spcBef>
              <a:spcAft>
                <a:spcPts val="800"/>
              </a:spcAft>
              <a:buFont typeface="Arial" panose="020B0604020202020204" pitchFamily="34" charset="0"/>
              <a:buChar char="•"/>
              <a:tabLst>
                <a:tab pos="228600" algn="l"/>
                <a:tab pos="457200" algn="l"/>
              </a:tabLst>
            </a:pPr>
            <a:r>
              <a:rPr lang="en-US" sz="1200" b="1" i="1" kern="1200" dirty="0">
                <a:solidFill>
                  <a:schemeClr val="tx1"/>
                </a:solidFill>
                <a:effectLst/>
                <a:latin typeface="Calibri" pitchFamily="68" charset="0"/>
                <a:ea typeface="Calibri" panose="020F0502020204030204" pitchFamily="34" charset="0"/>
                <a:cs typeface="Times New Roman" panose="02020603050405020304" pitchFamily="18" charset="0"/>
              </a:rPr>
              <a:t>Population: </a:t>
            </a: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Multicenter, prospective cohort study of participants in the Prostate, Lung, Colorectal, and Ovarian (PLCO) Cancer randomized clinical trial of flexible sigmoidoscopy (FSG). 154 900 men and women aged 55 to 74 years enrolled in PLCO of whom 15 935 underwent colonoscopy following their first positive FSG screening result</a:t>
            </a:r>
          </a:p>
          <a:p>
            <a:pPr marL="342900" marR="0" lvl="0" indent="-342900" algn="l">
              <a:lnSpc>
                <a:spcPct val="107000"/>
              </a:lnSpc>
              <a:spcBef>
                <a:spcPts val="0"/>
              </a:spcBef>
              <a:spcAft>
                <a:spcPts val="800"/>
              </a:spcAft>
              <a:buFont typeface="Arial" panose="020B0604020202020204" pitchFamily="34" charset="0"/>
              <a:buChar char="•"/>
              <a:tabLst>
                <a:tab pos="228600" algn="l"/>
                <a:tab pos="457200" algn="l"/>
              </a:tabLst>
            </a:pPr>
            <a:r>
              <a:rPr lang="en-US" sz="1200" b="1" i="1" kern="1200" dirty="0">
                <a:solidFill>
                  <a:schemeClr val="tx1"/>
                </a:solidFill>
                <a:effectLst/>
                <a:latin typeface="Calibri" pitchFamily="68" charset="0"/>
                <a:ea typeface="Calibri" panose="020F0502020204030204" pitchFamily="34" charset="0"/>
                <a:cs typeface="Times New Roman" panose="02020603050405020304" pitchFamily="18" charset="0"/>
              </a:rPr>
              <a:t>Outcomes of interest: </a:t>
            </a: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CRC incidence and mortality within 15 years of baseline colonoscopy</a:t>
            </a:r>
          </a:p>
          <a:p>
            <a:pPr marL="342900" marR="0" lvl="0" indent="-342900" algn="l">
              <a:lnSpc>
                <a:spcPct val="107000"/>
              </a:lnSpc>
              <a:spcBef>
                <a:spcPts val="0"/>
              </a:spcBef>
              <a:spcAft>
                <a:spcPts val="800"/>
              </a:spcAft>
              <a:buFont typeface="Arial" panose="020B0604020202020204" pitchFamily="34" charset="0"/>
              <a:buChar char="•"/>
              <a:tabLst>
                <a:tab pos="228600" algn="l"/>
                <a:tab pos="457200" algn="l"/>
              </a:tabLst>
            </a:pP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This study is particularly relevant as it </a:t>
            </a:r>
            <a:r>
              <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rPr>
              <a:t>uses people with normal colonoscopy findings as the comparator, rather than the general population and fills an important gap in the evidence (most studies compared to the general population in the systematic review). Furthermore, this study used a longer follow up time (15 years) than previous studies</a:t>
            </a:r>
          </a:p>
          <a:p>
            <a:pPr marL="342900" marR="0" lvl="0" indent="-342900" algn="l">
              <a:lnSpc>
                <a:spcPct val="107000"/>
              </a:lnSpc>
              <a:spcBef>
                <a:spcPts val="0"/>
              </a:spcBef>
              <a:spcAft>
                <a:spcPts val="800"/>
              </a:spcAft>
              <a:buFont typeface="Arial" panose="020B0604020202020204" pitchFamily="34" charset="0"/>
              <a:buChar char="•"/>
              <a:tabLst>
                <a:tab pos="228600" algn="l"/>
                <a:tab pos="457200" algn="l"/>
              </a:tabLst>
            </a:pP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0" marR="0" lvl="0" indent="0" algn="l">
              <a:lnSpc>
                <a:spcPct val="107000"/>
              </a:lnSpc>
              <a:spcBef>
                <a:spcPts val="0"/>
              </a:spcBef>
              <a:spcAft>
                <a:spcPts val="800"/>
              </a:spcAft>
              <a:buFont typeface="Arial" panose="020B0604020202020204" pitchFamily="34" charset="0"/>
              <a:buNone/>
              <a:tabLst>
                <a:tab pos="228600" algn="l"/>
                <a:tab pos="457200" algn="l"/>
              </a:tabLst>
            </a:pPr>
            <a:r>
              <a:rPr lang="en-CA" sz="1200" b="1" kern="1200" dirty="0">
                <a:solidFill>
                  <a:schemeClr val="tx1"/>
                </a:solidFill>
                <a:effectLst/>
                <a:latin typeface="Calibri" pitchFamily="68" charset="0"/>
                <a:ea typeface="Calibri" panose="020F0502020204030204" pitchFamily="34" charset="0"/>
                <a:cs typeface="Times New Roman" panose="02020603050405020304" pitchFamily="18" charset="0"/>
              </a:rPr>
              <a:t>Definition:</a:t>
            </a:r>
          </a:p>
          <a:p>
            <a:pPr marL="171450" marR="0" lvl="0" indent="-171450" algn="l">
              <a:lnSpc>
                <a:spcPct val="107000"/>
              </a:lnSpc>
              <a:spcBef>
                <a:spcPts val="0"/>
              </a:spcBef>
              <a:spcAft>
                <a:spcPts val="800"/>
              </a:spcAft>
              <a:buFont typeface="Arial" panose="020B0604020202020204" pitchFamily="34" charset="0"/>
              <a:buChar char="•"/>
              <a:tabLst>
                <a:tab pos="228600" algn="l"/>
                <a:tab pos="457200" algn="l"/>
              </a:tabLst>
            </a:pPr>
            <a:r>
              <a:rPr lang="en-CA" sz="1200" u="sng" kern="1200" dirty="0">
                <a:solidFill>
                  <a:schemeClr val="tx1"/>
                </a:solidFill>
                <a:effectLst/>
                <a:latin typeface="Calibri" pitchFamily="68" charset="0"/>
                <a:ea typeface="Calibri" panose="020F0502020204030204" pitchFamily="34" charset="0"/>
                <a:cs typeface="Times New Roman" panose="02020603050405020304" pitchFamily="18" charset="0"/>
              </a:rPr>
              <a:t>Relative Risk</a:t>
            </a:r>
            <a:r>
              <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rPr>
              <a:t>: Ratio</a:t>
            </a:r>
            <a:r>
              <a:rPr lang="en-CA" sz="1200" kern="1200" baseline="0" dirty="0">
                <a:solidFill>
                  <a:schemeClr val="tx1"/>
                </a:solidFill>
                <a:effectLst/>
                <a:latin typeface="Calibri" pitchFamily="68" charset="0"/>
                <a:ea typeface="Calibri" panose="020F0502020204030204" pitchFamily="34" charset="0"/>
                <a:cs typeface="Times New Roman" panose="02020603050405020304" pitchFamily="18" charset="0"/>
              </a:rPr>
              <a:t> of the probability of an event occurring in an exposed group versus the event happening in a non-exposed group. E.g., </a:t>
            </a:r>
            <a:r>
              <a:rPr lang="en-US" sz="1200" b="0" i="0" kern="1200" dirty="0">
                <a:solidFill>
                  <a:schemeClr val="tx1"/>
                </a:solidFill>
                <a:effectLst/>
                <a:latin typeface="Calibri" pitchFamily="68" charset="0"/>
                <a:ea typeface="MS PGothic" panose="020B0600070205080204" pitchFamily="34" charset="-128"/>
                <a:cs typeface="ＭＳ Ｐゴシック" pitchFamily="68" charset="-128"/>
              </a:rPr>
              <a:t>difference in CRC risk between participants with nonadvanced adenoma compared with no adenoma</a:t>
            </a:r>
          </a:p>
          <a:p>
            <a:pPr marL="171450" marR="0" lvl="0" indent="-171450" algn="l">
              <a:lnSpc>
                <a:spcPct val="107000"/>
              </a:lnSpc>
              <a:spcBef>
                <a:spcPts val="0"/>
              </a:spcBef>
              <a:spcAft>
                <a:spcPts val="800"/>
              </a:spcAft>
              <a:buFont typeface="Arial" panose="020B0604020202020204" pitchFamily="34" charset="0"/>
              <a:buChar char="•"/>
              <a:tabLst>
                <a:tab pos="228600" algn="l"/>
                <a:tab pos="457200" algn="l"/>
              </a:tabLst>
            </a:pPr>
            <a:r>
              <a:rPr lang="en-US" sz="1200" u="sng" kern="1200" dirty="0">
                <a:solidFill>
                  <a:schemeClr val="tx1"/>
                </a:solidFill>
                <a:effectLst/>
                <a:latin typeface="Calibri" pitchFamily="68" charset="0"/>
                <a:ea typeface="Calibri" panose="020F0502020204030204" pitchFamily="34" charset="0"/>
                <a:cs typeface="Times New Roman" panose="02020603050405020304" pitchFamily="18" charset="0"/>
              </a:rPr>
              <a:t>Non-advanced adenomas</a:t>
            </a: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 as any number of tubular polyps &lt;10 millimeters without high grade dysplasia</a:t>
            </a:r>
          </a:p>
          <a:p>
            <a:pPr marL="171450" marR="0" lvl="0" indent="-171450" algn="l">
              <a:lnSpc>
                <a:spcPct val="107000"/>
              </a:lnSpc>
              <a:spcBef>
                <a:spcPts val="0"/>
              </a:spcBef>
              <a:spcAft>
                <a:spcPts val="800"/>
              </a:spcAft>
              <a:buFont typeface="Arial" panose="020B0604020202020204" pitchFamily="34" charset="0"/>
              <a:buChar char="•"/>
              <a:tabLst>
                <a:tab pos="228600" algn="l"/>
                <a:tab pos="457200" algn="l"/>
              </a:tabLst>
            </a:pP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800"/>
              </a:spcAft>
            </a:pPr>
            <a:r>
              <a:rPr lang="en-US" sz="1200" u="sng" kern="1200" dirty="0">
                <a:solidFill>
                  <a:schemeClr val="tx1"/>
                </a:solidFill>
                <a:effectLst/>
                <a:latin typeface="Calibri" pitchFamily="68" charset="0"/>
                <a:ea typeface="Calibri" panose="020F0502020204030204" pitchFamily="34" charset="0"/>
                <a:cs typeface="Times New Roman" panose="02020603050405020304" pitchFamily="18" charset="0"/>
              </a:rPr>
              <a:t>Figure title: </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Cumulative Colorectal Cancer Incidence by Adenoma Status among Participants 55-74 Years Enrolled in the Prostate, Lung, Colorectal, and Ovarian Cancer Randomized Clinical Trial</a:t>
            </a:r>
          </a:p>
          <a:p>
            <a:pPr marL="0" marR="0" algn="l">
              <a:lnSpc>
                <a:spcPct val="107000"/>
              </a:lnSpc>
              <a:spcBef>
                <a:spcPts val="0"/>
              </a:spcBef>
              <a:spcAft>
                <a:spcPts val="800"/>
              </a:spcAft>
            </a:pP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200" u="sng" kern="1200" dirty="0">
                <a:solidFill>
                  <a:schemeClr val="tx1"/>
                </a:solidFill>
                <a:effectLst/>
                <a:latin typeface="Calibri" pitchFamily="68" charset="0"/>
                <a:ea typeface="Calibri" panose="020F0502020204030204" pitchFamily="34" charset="0"/>
                <a:cs typeface="Times New Roman" panose="02020603050405020304" pitchFamily="18" charset="0"/>
              </a:rPr>
              <a:t>Figure footnote:</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Error bars indicate 95% CIs at the given time point. Median time of follow-up was 13.6 years (interquartile range [IQR], 10.3-15.0) for advanced adenoma, 13.1 years (IQR, 9.9-15.0) for non-advanced adenoma, and 12.5 years (IQR, 9.7-15.0) for no adenoma. </a:t>
            </a:r>
            <a:r>
              <a:rPr lang="en-US" sz="1200" i="1" kern="1200" dirty="0">
                <a:solidFill>
                  <a:schemeClr val="tx1"/>
                </a:solidFill>
                <a:effectLst/>
                <a:latin typeface="Calibri" pitchFamily="68" charset="0"/>
                <a:ea typeface="Calibri" panose="020F0502020204030204" pitchFamily="34" charset="0"/>
                <a:cs typeface="Times New Roman" panose="02020603050405020304" pitchFamily="18" charset="0"/>
              </a:rPr>
              <a:t>P </a:t>
            </a: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values for pairwise comparisons (log-rank test) were </a:t>
            </a:r>
            <a:r>
              <a:rPr lang="en-US" sz="1200" i="1" kern="1200" dirty="0">
                <a:solidFill>
                  <a:schemeClr val="tx1"/>
                </a:solidFill>
                <a:effectLst/>
                <a:latin typeface="Calibri" pitchFamily="68" charset="0"/>
                <a:ea typeface="Calibri" panose="020F0502020204030204" pitchFamily="34" charset="0"/>
                <a:cs typeface="Times New Roman" panose="02020603050405020304" pitchFamily="18" charset="0"/>
              </a:rPr>
              <a:t>P </a:t>
            </a: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&lt; .001 for advanced adenoma vs no adenoma, </a:t>
            </a:r>
            <a:r>
              <a:rPr lang="en-US" sz="1200" i="1" kern="1200" dirty="0">
                <a:solidFill>
                  <a:schemeClr val="tx1"/>
                </a:solidFill>
                <a:effectLst/>
                <a:latin typeface="Calibri" pitchFamily="68" charset="0"/>
                <a:ea typeface="Calibri" panose="020F0502020204030204" pitchFamily="34" charset="0"/>
                <a:cs typeface="Times New Roman" panose="02020603050405020304" pitchFamily="18" charset="0"/>
              </a:rPr>
              <a:t>P </a:t>
            </a: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&lt; .001 for advanced adenoma vs non-advanced adenoma, and </a:t>
            </a:r>
            <a:r>
              <a:rPr lang="en-US" sz="1200" i="1" kern="1200" dirty="0">
                <a:solidFill>
                  <a:schemeClr val="tx1"/>
                </a:solidFill>
                <a:effectLst/>
                <a:latin typeface="Calibri" pitchFamily="68" charset="0"/>
                <a:ea typeface="Calibri" panose="020F0502020204030204" pitchFamily="34" charset="0"/>
                <a:cs typeface="Times New Roman" panose="02020603050405020304" pitchFamily="18" charset="0"/>
              </a:rPr>
              <a:t>P </a:t>
            </a:r>
            <a:r>
              <a:rPr lang="en-US" sz="1200" kern="1200" dirty="0">
                <a:solidFill>
                  <a:schemeClr val="tx1"/>
                </a:solidFill>
                <a:effectLst/>
                <a:latin typeface="Calibri" pitchFamily="68" charset="0"/>
                <a:ea typeface="Calibri" panose="020F0502020204030204" pitchFamily="34" charset="0"/>
                <a:cs typeface="Times New Roman" panose="02020603050405020304" pitchFamily="18" charset="0"/>
              </a:rPr>
              <a:t>= .32 for non-advanced adenoma vs no adenoma.</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200" i="1" kern="1200" dirty="0">
                <a:solidFill>
                  <a:schemeClr val="tx1"/>
                </a:solidFill>
                <a:effectLst/>
                <a:latin typeface="Calibri" pitchFamily="68" charset="0"/>
                <a:ea typeface="Calibri" panose="020F0502020204030204" pitchFamily="34" charset="0"/>
                <a:cs typeface="Times New Roman" panose="02020603050405020304" pitchFamily="18" charset="0"/>
              </a:rPr>
              <a:t> </a:t>
            </a:r>
            <a:endParaRPr lang="en-CA" sz="1200" kern="1200" dirty="0">
              <a:solidFill>
                <a:schemeClr val="tx1"/>
              </a:solidFill>
              <a:effectLst/>
              <a:latin typeface="Calibri" pitchFamily="68" charset="0"/>
              <a:ea typeface="Calibri" panose="020F0502020204030204" pitchFamily="34" charset="0"/>
              <a:cs typeface="Times New Roman" panose="02020603050405020304" pitchFamily="18" charset="0"/>
            </a:endParaRPr>
          </a:p>
          <a:p>
            <a:r>
              <a:rPr lang="en-CA" sz="1200" i="1" u="sng" kern="1200" dirty="0">
                <a:solidFill>
                  <a:schemeClr val="tx1"/>
                </a:solidFill>
                <a:effectLst/>
                <a:latin typeface="Calibri" pitchFamily="68" charset="0"/>
                <a:ea typeface="MS PGothic" panose="020B0600070205080204" pitchFamily="34" charset="-128"/>
                <a:cs typeface="ＭＳ Ｐゴシック" pitchFamily="68" charset="-128"/>
              </a:rPr>
              <a:t>Slide Sources:</a:t>
            </a:r>
            <a:endParaRPr lang="en-CA" sz="1200" u="sng" kern="1200" dirty="0">
              <a:solidFill>
                <a:schemeClr val="tx1"/>
              </a:solidFill>
              <a:effectLst/>
              <a:latin typeface="Calibri" pitchFamily="68" charset="0"/>
              <a:ea typeface="MS PGothic" panose="020B0600070205080204" pitchFamily="34" charset="-128"/>
              <a:cs typeface="ＭＳ Ｐゴシック" pitchFamily="68" charset="-128"/>
            </a:endParaRPr>
          </a:p>
          <a:p>
            <a:pPr marL="228600" lvl="0" indent="-228600">
              <a:buFont typeface="+mj-lt"/>
              <a:buAutoNum type="arabicPeriod" startAt="12"/>
            </a:pPr>
            <a:r>
              <a:rPr lang="en-CA" sz="1200" i="1" kern="1200" dirty="0">
                <a:solidFill>
                  <a:schemeClr val="tx1"/>
                </a:solidFill>
                <a:effectLst/>
                <a:latin typeface="Calibri" pitchFamily="68" charset="0"/>
                <a:ea typeface="MS PGothic" panose="020B0600070205080204" pitchFamily="34" charset="-128"/>
                <a:cs typeface="ＭＳ Ｐゴシック" pitchFamily="68" charset="-128"/>
              </a:rPr>
              <a:t>Click B, Pinsky PF, Hickey T, </a:t>
            </a:r>
            <a:r>
              <a:rPr lang="en-CA" sz="1200" i="1" kern="1200" dirty="0" err="1">
                <a:solidFill>
                  <a:schemeClr val="tx1"/>
                </a:solidFill>
                <a:effectLst/>
                <a:latin typeface="Calibri" pitchFamily="68" charset="0"/>
                <a:ea typeface="MS PGothic" panose="020B0600070205080204" pitchFamily="34" charset="-128"/>
                <a:cs typeface="ＭＳ Ｐゴシック" pitchFamily="68" charset="-128"/>
              </a:rPr>
              <a:t>Doroudi</a:t>
            </a:r>
            <a:r>
              <a:rPr lang="en-CA" sz="1200" i="1" kern="1200" dirty="0">
                <a:solidFill>
                  <a:schemeClr val="tx1"/>
                </a:solidFill>
                <a:effectLst/>
                <a:latin typeface="Calibri" pitchFamily="68" charset="0"/>
                <a:ea typeface="MS PGothic" panose="020B0600070205080204" pitchFamily="34" charset="-128"/>
                <a:cs typeface="ＭＳ Ｐゴシック" pitchFamily="68" charset="-128"/>
              </a:rPr>
              <a:t> M, Schoen RE. Association of colonoscopy adenoma findings with long-term colorectal cancer incidence. JAMA 2018; 319(19):2021-2031.</a:t>
            </a:r>
            <a:endParaRPr lang="en-US" sz="1200" i="1" kern="1200" dirty="0">
              <a:solidFill>
                <a:schemeClr val="tx1"/>
              </a:solidFill>
              <a:effectLst/>
              <a:latin typeface="Calibri" pitchFamily="68" charset="0"/>
              <a:ea typeface="MS PGothic" panose="020B0600070205080204" pitchFamily="34" charset="-128"/>
              <a:cs typeface="ＭＳ Ｐゴシック" pitchFamily="68" charset="-128"/>
            </a:endParaRPr>
          </a:p>
          <a:p>
            <a:pPr marL="228600" indent="-228600">
              <a:buFont typeface="+mj-lt"/>
              <a:buAutoNum type="arabicPeriod" startAt="13"/>
            </a:pPr>
            <a:endParaRPr lang="en-CA" sz="1200" i="1" kern="1200" dirty="0">
              <a:solidFill>
                <a:schemeClr val="tx1"/>
              </a:solidFill>
              <a:effectLst/>
              <a:latin typeface="Calibri" pitchFamily="68" charset="0"/>
              <a:ea typeface="MS PGothic" panose="020B0600070205080204" pitchFamily="34" charset="-128"/>
              <a:cs typeface="Times New Roman" panose="02020603050405020304" pitchFamily="18" charset="0"/>
            </a:endParaRPr>
          </a:p>
          <a:p>
            <a:pPr defTabSz="207925"/>
            <a:r>
              <a:rPr lang="en-CA" sz="1200" i="1" u="sng" kern="1200" dirty="0">
                <a:solidFill>
                  <a:prstClr val="black"/>
                </a:solidFill>
                <a:latin typeface="Calibri" pitchFamily="68" charset="0"/>
                <a:ea typeface="MS PGothic" panose="020B0600070205080204" pitchFamily="34" charset="-128"/>
                <a:cs typeface="Arial" panose="020B0604020202020204" pitchFamily="34" charset="0"/>
              </a:rPr>
              <a:t>As FYI only - other relevant sources:</a:t>
            </a:r>
          </a:p>
          <a:p>
            <a:pPr marL="285750" indent="-285750" defTabSz="207925">
              <a:buFont typeface="Arial" panose="020B0604020202020204" pitchFamily="34" charset="0"/>
              <a:buChar char="•"/>
            </a:pPr>
            <a:r>
              <a:rPr lang="en-CA" sz="1200" i="1" kern="1200" dirty="0">
                <a:solidFill>
                  <a:prstClr val="black"/>
                </a:solidFill>
                <a:latin typeface="Calibri" pitchFamily="68" charset="0"/>
                <a:ea typeface="MS PGothic" panose="020B0600070205080204" pitchFamily="34" charset="-128"/>
                <a:cs typeface="Arial" panose="020B0604020202020204" pitchFamily="34" charset="0"/>
              </a:rPr>
              <a:t>Lee JK, et al. Long-term risk of colorectal cancer and related death after adenoma removal in a large, community-based population. Gastroenterology 2019. doi.org/10.1053/j.gastro.2019.09.039</a:t>
            </a:r>
          </a:p>
          <a:p>
            <a:pPr marL="285750" indent="-285750" defTabSz="207925">
              <a:buFont typeface="Arial" panose="020B0604020202020204" pitchFamily="34" charset="0"/>
              <a:buChar char="•"/>
            </a:pPr>
            <a:r>
              <a:rPr lang="en-CA" sz="1200" i="1" kern="1200" dirty="0">
                <a:solidFill>
                  <a:prstClr val="black"/>
                </a:solidFill>
                <a:latin typeface="Calibri" pitchFamily="68" charset="0"/>
                <a:ea typeface="MS PGothic" panose="020B0600070205080204" pitchFamily="34" charset="-128"/>
                <a:cs typeface="Arial" panose="020B0604020202020204" pitchFamily="34" charset="0"/>
              </a:rPr>
              <a:t>He X, et al. Long-term risk of colorectal cancer after removal of conventional adenomas and serrated polyps. Gastroenterology 2019. doi.org/10.1053/j.gastro.2019.06.039</a:t>
            </a:r>
            <a:endParaRPr lang="en-US" sz="1200" i="1" kern="1200" dirty="0">
              <a:solidFill>
                <a:prstClr val="black"/>
              </a:solidFill>
              <a:latin typeface="Calibri" pitchFamily="68" charset="0"/>
              <a:ea typeface="MS PGothic" panose="020B0600070205080204" pitchFamily="34" charset="-128"/>
              <a:cs typeface="Arial" panose="020B0604020202020204" pitchFamily="34" charset="0"/>
            </a:endParaRPr>
          </a:p>
          <a:p>
            <a:pPr marL="0" indent="0">
              <a:buFont typeface="+mj-lt"/>
              <a:buNone/>
            </a:pPr>
            <a:endParaRPr lang="en-US" sz="1200" i="1" kern="1200" dirty="0">
              <a:solidFill>
                <a:schemeClr val="tx1"/>
              </a:solidFill>
              <a:latin typeface="Calibri" pitchFamily="68" charset="0"/>
              <a:ea typeface="MS PGothic" panose="020B0600070205080204" pitchFamily="34" charset="-128"/>
              <a:cs typeface="ＭＳ Ｐゴシック" pitchFamily="68" charset="-128"/>
            </a:endParaRPr>
          </a:p>
          <a:p>
            <a:endParaRPr lang="en-CA" dirty="0"/>
          </a:p>
        </p:txBody>
      </p:sp>
      <p:sp>
        <p:nvSpPr>
          <p:cNvPr id="4" name="Slide Number Placeholder 3"/>
          <p:cNvSpPr>
            <a:spLocks noGrp="1"/>
          </p:cNvSpPr>
          <p:nvPr>
            <p:ph type="sldNum" sz="quarter" idx="10"/>
          </p:nvPr>
        </p:nvSpPr>
        <p:spPr/>
        <p:txBody>
          <a:bodyPr/>
          <a:lstStyle/>
          <a:p>
            <a:pPr defTabSz="463550" eaLnBrk="0" fontAlgn="base" hangingPunct="0">
              <a:spcBef>
                <a:spcPct val="0"/>
              </a:spcBef>
              <a:spcAft>
                <a:spcPct val="0"/>
              </a:spcAft>
              <a:defRPr/>
            </a:pPr>
            <a:fld id="{0597D704-995A-451A-AAA2-B9462F0B3A37}" type="slidenum">
              <a:rPr lang="en-CA" altLang="en-US" smtClean="0">
                <a:solidFill>
                  <a:srgbClr val="000000"/>
                </a:solidFill>
                <a:latin typeface="Arial" panose="020B0604020202020204" pitchFamily="34" charset="0"/>
                <a:ea typeface="MS PGothic" panose="020B0600070205080204" pitchFamily="34" charset="-128"/>
              </a:rPr>
              <a:pPr defTabSz="463550" eaLnBrk="0" fontAlgn="base" hangingPunct="0">
                <a:spcBef>
                  <a:spcPct val="0"/>
                </a:spcBef>
                <a:spcAft>
                  <a:spcPct val="0"/>
                </a:spcAft>
                <a:defRPr/>
              </a:pPr>
              <a:t>63</a:t>
            </a:fld>
            <a:endParaRPr lang="en-CA"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95274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CA" sz="1200" b="1" dirty="0">
                <a:effectLst/>
                <a:latin typeface="Calibri" panose="020F0502020204030204" pitchFamily="34" charset="0"/>
                <a:ea typeface="Calibri" panose="020F0502020204030204" pitchFamily="34" charset="0"/>
                <a:cs typeface="Times New Roman" panose="02020603050405020304" pitchFamily="18" charset="0"/>
              </a:rPr>
              <a:t>Slide objective: </a:t>
            </a:r>
            <a:r>
              <a:rPr lang="en-CA" sz="1200" dirty="0">
                <a:effectLst/>
                <a:latin typeface="Calibri" panose="020F0502020204030204" pitchFamily="34" charset="0"/>
                <a:ea typeface="Calibri" panose="020F0502020204030204" pitchFamily="34" charset="0"/>
                <a:cs typeface="Times New Roman" panose="02020603050405020304" pitchFamily="18" charset="0"/>
              </a:rPr>
              <a:t>To compare relative diagnostic yield for screening with FIT vs Colonoscopy </a:t>
            </a:r>
          </a:p>
          <a:p>
            <a:pPr marL="0" marR="0" algn="l">
              <a:lnSpc>
                <a:spcPct val="107000"/>
              </a:lnSpc>
              <a:spcBef>
                <a:spcPts val="0"/>
              </a:spcBef>
              <a:spcAft>
                <a:spcPts val="800"/>
              </a:spcAft>
            </a:pPr>
            <a:r>
              <a:rPr lang="en-CA"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Speaker Notes: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This slide shows the relative diagnostic yield of FIT compared to colonoscopy assuming 100,000 individuals were scoped with each screening modality</a:t>
            </a:r>
          </a:p>
          <a:p>
            <a:pPr marL="0" marR="0" algn="l">
              <a:lnSpc>
                <a:spcPct val="107000"/>
              </a:lnSpc>
              <a:spcBef>
                <a:spcPts val="0"/>
              </a:spcBef>
              <a:spcAft>
                <a:spcPts val="800"/>
              </a:spcAft>
            </a:pPr>
            <a:endParaRPr lang="en-CA"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CA" sz="1200" b="1" dirty="0">
                <a:effectLst/>
                <a:latin typeface="Calibri" panose="020F0502020204030204" pitchFamily="34" charset="0"/>
                <a:ea typeface="Calibri" panose="020F0502020204030204" pitchFamily="34" charset="0"/>
                <a:cs typeface="Times New Roman" panose="02020603050405020304" pitchFamily="18" charset="0"/>
              </a:rPr>
              <a:t>For the same number of colonoscopies: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FIT increases the number of CRCs detected by 20 times</a:t>
            </a:r>
          </a:p>
          <a:p>
            <a:pPr marL="342900" marR="0" lvl="0" indent="-342900" algn="l">
              <a:lnSpc>
                <a:spcPct val="107000"/>
              </a:lnSpc>
              <a:spcBef>
                <a:spcPts val="0"/>
              </a:spcBef>
              <a:spcAft>
                <a:spcPts val="0"/>
              </a:spcAft>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FIT increases the number of high risk adenomas detected by 4.5 times</a:t>
            </a:r>
          </a:p>
          <a:p>
            <a:pPr marL="342900" marR="0" lvl="0" indent="-342900" algn="l">
              <a:lnSpc>
                <a:spcPct val="107000"/>
              </a:lnSpc>
              <a:spcBef>
                <a:spcPts val="0"/>
              </a:spcBef>
              <a:spcAft>
                <a:spcPts val="0"/>
              </a:spcAft>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FIT increases the number of people screened by </a:t>
            </a:r>
            <a:r>
              <a:rPr lang="en-CA" sz="1200" b="0" dirty="0">
                <a:effectLst/>
                <a:latin typeface="Calibri" panose="020F0502020204030204" pitchFamily="34" charset="0"/>
                <a:ea typeface="Calibri" panose="020F0502020204030204" pitchFamily="34" charset="0"/>
                <a:cs typeface="Times New Roman" panose="02020603050405020304" pitchFamily="18" charset="0"/>
              </a:rPr>
              <a:t>18 times</a:t>
            </a:r>
          </a:p>
          <a:p>
            <a:pPr marL="742950" marR="0" lvl="1" indent="-285750" algn="l">
              <a:lnSpc>
                <a:spcPct val="107000"/>
              </a:lnSpc>
              <a:spcBef>
                <a:spcPts val="0"/>
              </a:spcBef>
              <a:spcAft>
                <a:spcPts val="0"/>
              </a:spcAft>
              <a:buFont typeface="Courier New" panose="02070309020205020404" pitchFamily="49" charset="0"/>
              <a:buChar char="o"/>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Compared to average risk screening with colonoscopy</a:t>
            </a:r>
          </a:p>
          <a:p>
            <a:pPr marL="342900" marR="0" lvl="0" indent="-342900" algn="l">
              <a:lnSpc>
                <a:spcPct val="107000"/>
              </a:lnSpc>
              <a:spcBef>
                <a:spcPts val="0"/>
              </a:spcBef>
              <a:spcAft>
                <a:spcPts val="0"/>
              </a:spcAft>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Therefore, many more individuals could be screened for every 100,000 scopes, maximizing use of colonoscopy resources and minimizing risk to patients</a:t>
            </a:r>
          </a:p>
          <a:p>
            <a:pPr marL="228600" marR="0" algn="l">
              <a:lnSpc>
                <a:spcPct val="107000"/>
              </a:lnSpc>
              <a:spcBef>
                <a:spcPts val="0"/>
              </a:spcBef>
              <a:spcAft>
                <a:spcPts val="80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800"/>
              </a:spcAft>
            </a:pPr>
            <a:r>
              <a:rPr lang="en-CA" sz="1200" b="1" dirty="0">
                <a:effectLst/>
                <a:latin typeface="Calibri" panose="020F0502020204030204" pitchFamily="34" charset="0"/>
                <a:ea typeface="Calibri" panose="020F0502020204030204" pitchFamily="34" charset="0"/>
                <a:cs typeface="Times New Roman" panose="02020603050405020304" pitchFamily="18" charset="0"/>
              </a:rPr>
              <a:t>Additional Information: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Diagnostic yield = number of scopes x positive predictive value (PPV)*</a:t>
            </a:r>
          </a:p>
          <a:p>
            <a:pPr marL="342900" marR="0" lvl="0" indent="-342900" algn="l">
              <a:lnSpc>
                <a:spcPct val="107000"/>
              </a:lnSpc>
              <a:spcBef>
                <a:spcPts val="0"/>
              </a:spcBef>
              <a:spcAft>
                <a:spcPts val="0"/>
              </a:spcAft>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CRC – PPV =0.4% (scope); 8% (FIT)</a:t>
            </a:r>
          </a:p>
          <a:p>
            <a:pPr marL="342900" marR="0" lvl="0" indent="-342900" algn="l">
              <a:lnSpc>
                <a:spcPct val="107000"/>
              </a:lnSpc>
              <a:spcBef>
                <a:spcPts val="0"/>
              </a:spcBef>
              <a:spcAft>
                <a:spcPts val="0"/>
              </a:spcAft>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HRA– PPV = 10% (scope); 45% (FIT)</a:t>
            </a:r>
          </a:p>
          <a:p>
            <a:pPr marL="342900" marR="0" lvl="0" indent="-342900" algn="l">
              <a:lnSpc>
                <a:spcPct val="107000"/>
              </a:lnSpc>
              <a:spcBef>
                <a:spcPts val="0"/>
              </a:spcBef>
              <a:spcAft>
                <a:spcPts val="800"/>
              </a:spcAft>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Next, the number required to screen was calculated in order to get 100,000 scopes (100,000/positivity rate (5.5%)** = 1.8 million)</a:t>
            </a:r>
          </a:p>
          <a:p>
            <a:pPr marL="0" marR="0" algn="l">
              <a:lnSpc>
                <a:spcPct val="107000"/>
              </a:lnSpc>
              <a:spcBef>
                <a:spcPts val="0"/>
              </a:spcBef>
              <a:spcAft>
                <a:spcPts val="80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80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*Assumption used for PPV (CRC &amp; HRA) for FIT and average risk colonoscopy was drawn from estimates from the Dutch bowel cancer screening program</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 Positivity rate for FIT reflects a quantitative positive FIT threshold that allows Ontario to reap the benefits associated with a more sensitive fecal-based test, while also mitigating the risk of over demand and under supply of colonoscopy volumes in the system with FIT</a:t>
            </a: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t>To calculate the number</a:t>
            </a:r>
            <a:r>
              <a:rPr lang="nl-NL" sz="1200" baseline="0" dirty="0"/>
              <a:t> required to screen in order to get 100,000 scopes: 100,000/0.075 (7.5% positivity rate) = 1.3 million</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baseline="0" dirty="0"/>
              <a:t>To calculate the number required to be invited in order to get 100,000 scopes: 100,000/(0.075 positivity *participation rate)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u="sng" baseline="0" dirty="0"/>
          </a:p>
          <a:p>
            <a:r>
              <a:rPr lang="en-US" b="0" i="1" u="sng" baseline="0" dirty="0"/>
              <a:t>Slide Source:</a:t>
            </a:r>
          </a:p>
          <a:p>
            <a:r>
              <a:rPr lang="en-US" b="0" baseline="0" dirty="0"/>
              <a:t>Source for assumption used for PPV (CRC &amp; AA) for FIT and average risk colonoscopy: </a:t>
            </a:r>
          </a:p>
          <a:p>
            <a:pPr marL="228600" indent="-228600">
              <a:buFont typeface="+mj-lt"/>
              <a:buAutoNum type="arabicPeriod" startAt="15"/>
            </a:pPr>
            <a:r>
              <a:rPr lang="en-US" sz="1200" b="0" i="1" kern="1200" baseline="0" dirty="0" err="1">
                <a:solidFill>
                  <a:schemeClr val="tx1"/>
                </a:solidFill>
                <a:effectLst/>
                <a:latin typeface="Calibri" pitchFamily="68" charset="0"/>
                <a:ea typeface="MS PGothic" panose="020B0600070205080204" pitchFamily="34" charset="-128"/>
                <a:cs typeface="ＭＳ Ｐゴシック" pitchFamily="68" charset="-128"/>
              </a:rPr>
              <a:t>K</a:t>
            </a:r>
            <a:r>
              <a:rPr lang="en-US" sz="1200" b="0" i="1" kern="1200" dirty="0" err="1">
                <a:solidFill>
                  <a:schemeClr val="tx1"/>
                </a:solidFill>
                <a:effectLst/>
                <a:latin typeface="Calibri" pitchFamily="68" charset="0"/>
                <a:ea typeface="MS PGothic" panose="020B0600070205080204" pitchFamily="34" charset="-128"/>
                <a:cs typeface="ＭＳ Ｐゴシック" pitchFamily="68" charset="-128"/>
              </a:rPr>
              <a:t>uipers</a:t>
            </a:r>
            <a:r>
              <a:rPr lang="en-US" sz="1200" b="0" i="1" kern="1200" dirty="0">
                <a:solidFill>
                  <a:schemeClr val="tx1"/>
                </a:solidFill>
                <a:effectLst/>
                <a:latin typeface="Calibri" pitchFamily="68" charset="0"/>
                <a:ea typeface="MS PGothic" panose="020B0600070205080204" pitchFamily="34" charset="-128"/>
                <a:cs typeface="ＭＳ Ｐゴシック" pitchFamily="68" charset="-128"/>
              </a:rPr>
              <a:t> E. The Dutch bowel cancer screening program: relevant lessons for Ontario. Presentation delivered on December 6, 2017.</a:t>
            </a:r>
          </a:p>
          <a:p>
            <a:endParaRPr lang="en-US" baseline="0" dirty="0"/>
          </a:p>
          <a:p>
            <a:r>
              <a:rPr lang="en-US" b="1" baseline="0" dirty="0"/>
              <a:t>Note:</a:t>
            </a:r>
          </a:p>
          <a:p>
            <a:pPr marL="171450" indent="-171450">
              <a:buFont typeface="Arial" panose="020B0604020202020204" pitchFamily="34" charset="0"/>
              <a:buChar char="•"/>
            </a:pPr>
            <a:r>
              <a:rPr lang="en-US" baseline="0" dirty="0"/>
              <a:t>Lower threshold used in Netherlands should mean more false positives </a:t>
            </a:r>
            <a:r>
              <a:rPr lang="en-US" baseline="0" dirty="0">
                <a:sym typeface="Wingdings" panose="05000000000000000000" pitchFamily="2" charset="2"/>
              </a:rPr>
              <a:t> underestimate of yield relative to what we would expect in Ontario</a:t>
            </a:r>
          </a:p>
          <a:p>
            <a:pPr marL="171450" indent="-171450">
              <a:buFont typeface="Arial" panose="020B0604020202020204" pitchFamily="34" charset="0"/>
              <a:buChar char="•"/>
            </a:pPr>
            <a:r>
              <a:rPr lang="en-CA" sz="1200" kern="1200" dirty="0">
                <a:solidFill>
                  <a:schemeClr val="tx1"/>
                </a:solidFill>
                <a:effectLst/>
                <a:latin typeface="Calibri" pitchFamily="68" charset="0"/>
                <a:ea typeface="MS PGothic" panose="020B0600070205080204" pitchFamily="34" charset="-128"/>
              </a:rPr>
              <a:t>T</a:t>
            </a:r>
            <a:r>
              <a:rPr lang="en-CA" sz="1200" kern="1200" dirty="0">
                <a:solidFill>
                  <a:schemeClr val="tx1"/>
                </a:solidFill>
                <a:effectLst/>
                <a:latin typeface="Calibri" pitchFamily="68" charset="0"/>
                <a:ea typeface="MS PGothic" panose="020B0600070205080204" pitchFamily="34" charset="-128"/>
                <a:cs typeface="ＭＳ Ｐゴシック" pitchFamily="68" charset="-128"/>
              </a:rPr>
              <a:t>he estimates presented on this slide are based on data from the Dutch bowel cancer screening program and are higher than what is anticipated in Ontario, which may be reflective of the Dutch population. However, the principle remains the same:</a:t>
            </a:r>
            <a:r>
              <a:rPr lang="en-CA" sz="1200" kern="1200" baseline="0" dirty="0">
                <a:solidFill>
                  <a:schemeClr val="tx1"/>
                </a:solidFill>
                <a:effectLst/>
                <a:latin typeface="Calibri" pitchFamily="68" charset="0"/>
                <a:ea typeface="MS PGothic" panose="020B0600070205080204" pitchFamily="34" charset="-128"/>
                <a:cs typeface="ＭＳ Ｐゴシック" pitchFamily="68" charset="-128"/>
              </a:rPr>
              <a:t> </a:t>
            </a:r>
            <a:r>
              <a:rPr lang="en-CA" sz="1200" kern="1200" dirty="0">
                <a:solidFill>
                  <a:schemeClr val="tx1"/>
                </a:solidFill>
                <a:effectLst/>
                <a:latin typeface="Calibri" pitchFamily="68" charset="0"/>
                <a:ea typeface="MS PGothic" panose="020B0600070205080204" pitchFamily="34" charset="-128"/>
                <a:cs typeface="ＭＳ Ｐゴシック" pitchFamily="68" charset="-128"/>
              </a:rPr>
              <a:t>FIT is still expected to outperform colonoscopy with respect to CRC and HRA yield</a:t>
            </a:r>
            <a:endParaRPr lang="en-US" dirty="0"/>
          </a:p>
          <a:p>
            <a:endParaRPr lang="en-CA" dirty="0"/>
          </a:p>
        </p:txBody>
      </p:sp>
      <p:sp>
        <p:nvSpPr>
          <p:cNvPr id="4" name="Slide Number Placeholder 3"/>
          <p:cNvSpPr>
            <a:spLocks noGrp="1"/>
          </p:cNvSpPr>
          <p:nvPr>
            <p:ph type="sldNum" sz="quarter" idx="10"/>
          </p:nvPr>
        </p:nvSpPr>
        <p:spPr/>
        <p:txBody>
          <a:bodyPr/>
          <a:lstStyle/>
          <a:p>
            <a:pPr defTabSz="463550" eaLnBrk="0" fontAlgn="base" hangingPunct="0">
              <a:spcBef>
                <a:spcPct val="0"/>
              </a:spcBef>
              <a:spcAft>
                <a:spcPct val="0"/>
              </a:spcAft>
              <a:defRPr/>
            </a:pPr>
            <a:fld id="{0597D704-995A-451A-AAA2-B9462F0B3A37}" type="slidenum">
              <a:rPr lang="en-CA" altLang="en-US" smtClean="0">
                <a:solidFill>
                  <a:srgbClr val="000000"/>
                </a:solidFill>
                <a:latin typeface="Arial" panose="020B0604020202020204" pitchFamily="34" charset="0"/>
                <a:ea typeface="MS PGothic" panose="020B0600070205080204" pitchFamily="34" charset="-128"/>
              </a:rPr>
              <a:pPr defTabSz="463550" eaLnBrk="0" fontAlgn="base" hangingPunct="0">
                <a:spcBef>
                  <a:spcPct val="0"/>
                </a:spcBef>
                <a:spcAft>
                  <a:spcPct val="0"/>
                </a:spcAft>
                <a:defRPr/>
              </a:pPr>
              <a:t>64</a:t>
            </a:fld>
            <a:endParaRPr lang="en-CA"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646649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a:t>
            </a:r>
            <a:r>
              <a:rPr lang="en-US" sz="1200" dirty="0">
                <a:highlight>
                  <a:srgbClr val="FFFF00"/>
                </a:highlight>
              </a:rPr>
              <a:t>Yes, for low-dose CT imaging </a:t>
            </a:r>
            <a:endParaRPr lang="en-CA" sz="1200" dirty="0">
              <a:highlight>
                <a:srgbClr val="FFFF00"/>
              </a:highlight>
            </a:endParaRPr>
          </a:p>
          <a:p>
            <a:br>
              <a:rPr lang="en-CA" dirty="0"/>
            </a:br>
            <a:r>
              <a:rPr lang="en-CA" dirty="0"/>
              <a:t>NB: only for ON, BC, QC, and MB/NS are coming soon</a:t>
            </a:r>
          </a:p>
        </p:txBody>
      </p:sp>
      <p:sp>
        <p:nvSpPr>
          <p:cNvPr id="4" name="Slide Number Placeholder 3"/>
          <p:cNvSpPr>
            <a:spLocks noGrp="1"/>
          </p:cNvSpPr>
          <p:nvPr>
            <p:ph type="sldNum" sz="quarter" idx="5"/>
          </p:nvPr>
        </p:nvSpPr>
        <p:spPr/>
        <p:txBody>
          <a:bodyPr/>
          <a:lstStyle/>
          <a:p>
            <a:fld id="{CA079050-C43A-44C1-A1C5-51009EE9C291}" type="slidenum">
              <a:rPr lang="en-CA" smtClean="0"/>
              <a:t>9</a:t>
            </a:fld>
            <a:endParaRPr lang="en-CA"/>
          </a:p>
        </p:txBody>
      </p:sp>
    </p:spTree>
    <p:extLst>
      <p:ext uri="{BB962C8B-B14F-4D97-AF65-F5344CB8AC3E}">
        <p14:creationId xmlns:p14="http://schemas.microsoft.com/office/powerpoint/2010/main" val="385953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88D00-FB66-489E-B390-1F944ADE0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581996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latin typeface="Calibri" pitchFamily="68" charset="0"/>
                <a:ea typeface="MS PGothic" panose="020B0600070205080204" pitchFamily="34" charset="-128"/>
                <a:cs typeface="ＭＳ Ｐゴシック" pitchFamily="68" charset="-128"/>
              </a:rPr>
              <a:t>Slide objective: </a:t>
            </a:r>
            <a:r>
              <a:rPr lang="en-US" sz="1200" b="0" kern="1200" dirty="0">
                <a:solidFill>
                  <a:schemeClr val="tx1"/>
                </a:solidFill>
                <a:latin typeface="Calibri" pitchFamily="68" charset="0"/>
                <a:ea typeface="MS PGothic" panose="020B0600070205080204" pitchFamily="34" charset="-128"/>
                <a:cs typeface="ＭＳ Ｐゴシック" pitchFamily="68" charset="-128"/>
              </a:rPr>
              <a:t>Common problems with returned kits</a:t>
            </a:r>
            <a:endParaRPr lang="en-US" sz="1200" b="1" kern="1200" dirty="0">
              <a:solidFill>
                <a:schemeClr val="tx1"/>
              </a:solidFill>
              <a:latin typeface="Calibri" pitchFamily="68" charset="0"/>
              <a:ea typeface="MS PGothic" panose="020B0600070205080204" pitchFamily="34" charset="-128"/>
              <a:cs typeface="ＭＳ Ｐゴシック" pitchFamily="68" charset="-128"/>
            </a:endParaRPr>
          </a:p>
          <a:p>
            <a:pPr marL="0" indent="0">
              <a:buFont typeface="Arial" panose="020B0604020202020204" pitchFamily="34" charset="0"/>
              <a:buNone/>
            </a:pPr>
            <a:endParaRPr lang="en-US" sz="1200" b="1" kern="1200" dirty="0">
              <a:solidFill>
                <a:schemeClr val="tx1"/>
              </a:solidFill>
              <a:latin typeface="Calibri" pitchFamily="68" charset="0"/>
              <a:ea typeface="MS PGothic" panose="020B0600070205080204" pitchFamily="34" charset="-128"/>
              <a:cs typeface="ＭＳ Ｐゴシック" pitchFamily="68" charset="-128"/>
            </a:endParaRPr>
          </a:p>
          <a:p>
            <a:pPr marL="0" indent="0">
              <a:buFont typeface="Arial" panose="020B0604020202020204" pitchFamily="34" charset="0"/>
              <a:buNone/>
            </a:pPr>
            <a:r>
              <a:rPr lang="en-US" sz="1200" b="1" kern="1200" dirty="0">
                <a:solidFill>
                  <a:schemeClr val="tx1"/>
                </a:solidFill>
                <a:latin typeface="Calibri" pitchFamily="68" charset="0"/>
                <a:ea typeface="MS PGothic" panose="020B0600070205080204" pitchFamily="34" charset="-128"/>
                <a:cs typeface="ＭＳ Ｐゴシック" pitchFamily="68" charset="-128"/>
              </a:rPr>
              <a:t>ANIMATION- </a:t>
            </a:r>
            <a:r>
              <a:rPr lang="en-US" sz="1200" b="0" kern="1200" dirty="0">
                <a:solidFill>
                  <a:schemeClr val="tx1"/>
                </a:solidFill>
                <a:latin typeface="Calibri" pitchFamily="68" charset="0"/>
                <a:ea typeface="MS PGothic" panose="020B0600070205080204" pitchFamily="34" charset="-128"/>
                <a:cs typeface="ＭＳ Ｐゴシック" pitchFamily="68" charset="-128"/>
              </a:rPr>
              <a:t>1) call out box</a:t>
            </a:r>
          </a:p>
          <a:p>
            <a:pPr marL="0" indent="0">
              <a:buFont typeface="Arial" panose="020B0604020202020204" pitchFamily="34" charset="0"/>
              <a:buNone/>
            </a:pPr>
            <a:endParaRPr lang="en-US" sz="1200" b="1" kern="1200" dirty="0">
              <a:solidFill>
                <a:schemeClr val="tx1"/>
              </a:solidFill>
              <a:latin typeface="Calibri" pitchFamily="68" charset="0"/>
              <a:ea typeface="MS PGothic" panose="020B0600070205080204" pitchFamily="34" charset="-128"/>
              <a:cs typeface="ＭＳ Ｐゴシック" pitchFamily="68" charset="-128"/>
            </a:endParaRPr>
          </a:p>
          <a:p>
            <a:pPr marL="0" indent="0">
              <a:buFont typeface="Arial" panose="020B0604020202020204" pitchFamily="34" charset="0"/>
              <a:buNone/>
            </a:pPr>
            <a:r>
              <a:rPr lang="en-US" sz="1200" b="1" kern="1200" dirty="0">
                <a:solidFill>
                  <a:schemeClr val="tx1"/>
                </a:solidFill>
                <a:latin typeface="Calibri" pitchFamily="68" charset="0"/>
                <a:ea typeface="MS PGothic" panose="020B0600070205080204" pitchFamily="34" charset="-128"/>
                <a:cs typeface="ＭＳ Ｐゴシック" pitchFamily="68" charset="-128"/>
              </a:rPr>
              <a:t>Speakers Notes: </a:t>
            </a:r>
          </a:p>
          <a:p>
            <a:pPr marL="171450" indent="-171450">
              <a:buFont typeface="Arial" panose="020B0604020202020204" pitchFamily="34" charset="0"/>
              <a:buChar char="•"/>
            </a:pPr>
            <a:r>
              <a:rPr lang="en-US" sz="1200" kern="1200" dirty="0">
                <a:solidFill>
                  <a:schemeClr val="tx1"/>
                </a:solidFill>
                <a:latin typeface="Calibri" pitchFamily="68" charset="0"/>
                <a:ea typeface="MS PGothic" panose="020B0600070205080204" pitchFamily="34" charset="-128"/>
                <a:cs typeface="ＭＳ Ｐゴシック" pitchFamily="68" charset="-128"/>
              </a:rPr>
              <a:t>The FIT device</a:t>
            </a:r>
            <a:r>
              <a:rPr lang="en-US" sz="1200" kern="1200" baseline="0" dirty="0">
                <a:solidFill>
                  <a:schemeClr val="tx1"/>
                </a:solidFill>
                <a:latin typeface="Calibri" pitchFamily="68" charset="0"/>
                <a:ea typeface="MS PGothic" panose="020B0600070205080204" pitchFamily="34" charset="-128"/>
                <a:cs typeface="ＭＳ Ｐゴシック" pitchFamily="68" charset="-128"/>
              </a:rPr>
              <a:t> comes pre-labeled with patient identifiers: patient name and date of birth </a:t>
            </a:r>
          </a:p>
          <a:p>
            <a:pPr marL="171450" indent="-171450">
              <a:buFont typeface="Arial" panose="020B0604020202020204" pitchFamily="34" charset="0"/>
              <a:buChar char="•"/>
            </a:pPr>
            <a:r>
              <a:rPr lang="en-US" sz="1200" kern="1200" baseline="0" dirty="0">
                <a:solidFill>
                  <a:schemeClr val="tx1"/>
                </a:solidFill>
                <a:latin typeface="Calibri" pitchFamily="68" charset="0"/>
                <a:ea typeface="MS PGothic" panose="020B0600070205080204" pitchFamily="34" charset="-128"/>
                <a:cs typeface="ＭＳ Ｐゴシック" pitchFamily="68" charset="-128"/>
              </a:rPr>
              <a:t>Patients will still need to record the date of sample collection; patients need to fill out the area in yellow</a:t>
            </a:r>
          </a:p>
          <a:p>
            <a:pPr marL="171450" indent="-171450">
              <a:buFont typeface="Arial" panose="020B0604020202020204" pitchFamily="34" charset="0"/>
              <a:buChar char="•"/>
            </a:pPr>
            <a:r>
              <a:rPr lang="en-US" sz="1200" kern="1200" baseline="0" dirty="0">
                <a:solidFill>
                  <a:schemeClr val="tx1"/>
                </a:solidFill>
                <a:latin typeface="Calibri" pitchFamily="68" charset="0"/>
                <a:ea typeface="MS PGothic" panose="020B0600070205080204" pitchFamily="34" charset="-128"/>
                <a:cs typeface="ＭＳ Ｐゴシック" pitchFamily="68" charset="-128"/>
              </a:rPr>
              <a:t>This will help reduce the number of patients who might need to repeat the FIT test due to an invalid result</a:t>
            </a:r>
          </a:p>
          <a:p>
            <a:pPr marL="171450" indent="-171450">
              <a:buFont typeface="Arial" panose="020B0604020202020204" pitchFamily="34" charset="0"/>
              <a:buChar char="•"/>
            </a:pPr>
            <a:endParaRPr lang="en-CA" sz="1200" kern="1200" dirty="0">
              <a:solidFill>
                <a:schemeClr val="tx1"/>
              </a:solidFill>
              <a:latin typeface="Calibri" pitchFamily="68" charset="0"/>
              <a:ea typeface="MS PGothic" panose="020B0600070205080204" pitchFamily="34" charset="-128"/>
              <a:cs typeface="ＭＳ Ｐゴシック" pitchFamily="68" charset="-128"/>
            </a:endParaRPr>
          </a:p>
          <a:p>
            <a:endParaRPr lang="en-CA" dirty="0"/>
          </a:p>
        </p:txBody>
      </p:sp>
      <p:sp>
        <p:nvSpPr>
          <p:cNvPr id="4" name="Slide Number Placeholder 3"/>
          <p:cNvSpPr>
            <a:spLocks noGrp="1"/>
          </p:cNvSpPr>
          <p:nvPr>
            <p:ph type="sldNum" sz="quarter" idx="10"/>
          </p:nvPr>
        </p:nvSpPr>
        <p:spPr/>
        <p:txBody>
          <a:bodyPr/>
          <a:lstStyle/>
          <a:p>
            <a:pPr defTabSz="463550" eaLnBrk="0" fontAlgn="base" hangingPunct="0">
              <a:spcBef>
                <a:spcPct val="0"/>
              </a:spcBef>
              <a:spcAft>
                <a:spcPct val="0"/>
              </a:spcAft>
              <a:defRPr/>
            </a:pPr>
            <a:fld id="{0597D704-995A-451A-AAA2-B9462F0B3A37}" type="slidenum">
              <a:rPr lang="en-CA" altLang="en-US" smtClean="0">
                <a:solidFill>
                  <a:srgbClr val="000000"/>
                </a:solidFill>
                <a:latin typeface="Arial" panose="020B0604020202020204" pitchFamily="34" charset="0"/>
                <a:ea typeface="MS PGothic" panose="020B0600070205080204" pitchFamily="34" charset="-128"/>
              </a:rPr>
              <a:pPr defTabSz="463550" eaLnBrk="0" fontAlgn="base" hangingPunct="0">
                <a:spcBef>
                  <a:spcPct val="0"/>
                </a:spcBef>
                <a:spcAft>
                  <a:spcPct val="0"/>
                </a:spcAft>
                <a:defRPr/>
              </a:pPr>
              <a:t>66</a:t>
            </a:fld>
            <a:endParaRPr lang="en-CA"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224600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Subtypes 16/18 detected in ~70% of cervical cancers</a:t>
            </a:r>
          </a:p>
          <a:p>
            <a:pPr marL="171450" indent="-171450">
              <a:buFont typeface="Arial" panose="020B0604020202020204" pitchFamily="34" charset="0"/>
              <a:buChar char="•"/>
            </a:pPr>
            <a:r>
              <a:rPr lang="en-CA"/>
              <a:t>Among oncogenic HPV subtypes, the risk of high-grade cervical dysplasia varies and is particularly high for subtype 16. One study estimated a cumulative seven-year risk of high-grade cervical dysplasia or cervical cancer (defined in the study as CIN3+) of 22% for infections with HPV subtype 16, compared to &lt;5% risk for subtype 51. (1)</a:t>
            </a:r>
          </a:p>
          <a:p>
            <a:pPr marL="171450" indent="-171450">
              <a:buFont typeface="Arial" panose="020B0604020202020204" pitchFamily="34" charset="0"/>
              <a:buChar char="•"/>
            </a:pPr>
            <a:r>
              <a:rPr lang="en-CA" sz="1200" kern="1200" baseline="0">
                <a:solidFill>
                  <a:schemeClr val="tx1"/>
                </a:solidFill>
                <a:effectLst/>
                <a:latin typeface="Calibri" pitchFamily="68" charset="0"/>
                <a:ea typeface="MS PGothic" panose="020B0600070205080204" pitchFamily="34" charset="-128"/>
                <a:cs typeface="+mn-cs"/>
              </a:rPr>
              <a:t>O</a:t>
            </a:r>
            <a:r>
              <a:rPr lang="en-CA" sz="1200" kern="1200">
                <a:solidFill>
                  <a:schemeClr val="tx1"/>
                </a:solidFill>
                <a:effectLst/>
                <a:latin typeface="Calibri" pitchFamily="68" charset="0"/>
                <a:ea typeface="MS PGothic" panose="020B0600070205080204" pitchFamily="34" charset="-128"/>
                <a:cs typeface="+mn-cs"/>
              </a:rPr>
              <a:t>nly cell changes due to persistent infections with oncogenic or high-risk HPV subtypes have the potential to lead to high grade pre-cancers in the cervix and eventually cancer.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a:solidFill>
                  <a:schemeClr val="tx1"/>
                </a:solidFill>
                <a:effectLst/>
                <a:latin typeface="Calibri" pitchFamily="68" charset="0"/>
                <a:ea typeface="MS PGothic" panose="020B0600070205080204" pitchFamily="34" charset="-128"/>
                <a:cs typeface="+mn-cs"/>
              </a:rPr>
              <a:t>The rest of the HPV subtypes, including those that cause genital warts, are considered low-risk or non-oncogenic HPV subtypes. While infection with l</a:t>
            </a:r>
            <a:r>
              <a:rPr lang="en-CA" sz="1200" kern="1200">
                <a:solidFill>
                  <a:schemeClr val="tx1"/>
                </a:solidFill>
                <a:effectLst/>
                <a:latin typeface="Calibri" pitchFamily="68" charset="0"/>
                <a:ea typeface="MS PGothic" panose="020B0600070205080204" pitchFamily="34" charset="-128"/>
                <a:cs typeface="+mn-cs"/>
              </a:rPr>
              <a:t>ow-risk HPVs</a:t>
            </a:r>
            <a:r>
              <a:rPr lang="en-CA" sz="1200" kern="1200" baseline="0">
                <a:solidFill>
                  <a:schemeClr val="tx1"/>
                </a:solidFill>
                <a:effectLst/>
                <a:latin typeface="Calibri" pitchFamily="68" charset="0"/>
                <a:ea typeface="MS PGothic" panose="020B0600070205080204" pitchFamily="34" charset="-128"/>
                <a:cs typeface="+mn-cs"/>
              </a:rPr>
              <a:t> can </a:t>
            </a:r>
            <a:r>
              <a:rPr lang="en-CA" sz="1200" kern="1200">
                <a:solidFill>
                  <a:schemeClr val="tx1"/>
                </a:solidFill>
                <a:effectLst/>
                <a:latin typeface="Calibri" pitchFamily="68" charset="0"/>
                <a:ea typeface="MS PGothic" panose="020B0600070205080204" pitchFamily="34" charset="-128"/>
                <a:cs typeface="+mn-cs"/>
              </a:rPr>
              <a:t>lead to low-grade cell</a:t>
            </a:r>
            <a:r>
              <a:rPr lang="en-CA" sz="1200" kern="1200" baseline="0">
                <a:solidFill>
                  <a:schemeClr val="tx1"/>
                </a:solidFill>
                <a:effectLst/>
                <a:latin typeface="Calibri" pitchFamily="68" charset="0"/>
                <a:ea typeface="MS PGothic" panose="020B0600070205080204" pitchFamily="34" charset="-128"/>
                <a:cs typeface="+mn-cs"/>
              </a:rPr>
              <a:t> changes in the cervix, they </a:t>
            </a:r>
            <a:r>
              <a:rPr lang="en-CA" sz="1200" kern="1200">
                <a:solidFill>
                  <a:schemeClr val="tx1"/>
                </a:solidFill>
                <a:effectLst/>
                <a:latin typeface="Calibri" pitchFamily="68" charset="0"/>
                <a:ea typeface="MS PGothic" panose="020B0600070205080204" pitchFamily="34" charset="-128"/>
                <a:cs typeface="+mn-cs"/>
              </a:rPr>
              <a:t>never progress to cancer. </a:t>
            </a:r>
          </a:p>
          <a:p>
            <a:pPr marL="171450" indent="-171450">
              <a:buFont typeface="Arial" panose="020B0604020202020204" pitchFamily="34" charset="0"/>
              <a:buChar char="•"/>
            </a:pPr>
            <a:endParaRPr lang="en-US"/>
          </a:p>
          <a:p>
            <a:endParaRPr lang="en-CA"/>
          </a:p>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b="1">
                <a:effectLst/>
                <a:latin typeface="Calibri" panose="020F0502020204030204" pitchFamily="34" charset="0"/>
                <a:ea typeface="Times New Roman" panose="02020603050405020304" pitchFamily="18" charset="0"/>
              </a:rPr>
              <a:t>References: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a:effectLst/>
                <a:latin typeface="Calibri" panose="020F0502020204030204" pitchFamily="34" charset="0"/>
                <a:ea typeface="Times New Roman" panose="02020603050405020304" pitchFamily="18" charset="0"/>
              </a:rPr>
              <a:t>Koutsky L. Epidemiology of genital human papillomavirus infection. American Journal of Medicine 1997 May;102(5A):3-8.</a:t>
            </a:r>
            <a:endParaRPr lang="en-US" sz="1200">
              <a:effectLst/>
              <a:latin typeface="Times New Roman" panose="02020603050405020304" pitchFamily="18" charset="0"/>
              <a:ea typeface="Times New Roman" panose="02020603050405020304" pitchFamily="18" charset="0"/>
            </a:endParaRPr>
          </a:p>
          <a:p>
            <a:endParaRPr lang="en-CA"/>
          </a:p>
          <a:p>
            <a:r>
              <a:rPr lang="en-CA"/>
              <a:t>Demarco M, Hyun N, Carter-</a:t>
            </a:r>
            <a:r>
              <a:rPr lang="en-CA" err="1"/>
              <a:t>Pokras</a:t>
            </a:r>
            <a:r>
              <a:rPr lang="en-CA"/>
              <a:t> O, Raine-Bennett TR, Cheung L, Chen X et al. A study of type-specific HPV natural history and implications for contemporary cervical cancer screening programs. </a:t>
            </a:r>
            <a:r>
              <a:rPr lang="en-CA" err="1"/>
              <a:t>EClinicalMedicine</a:t>
            </a:r>
            <a:r>
              <a:rPr lang="en-CA"/>
              <a:t>. 2020; 25(22):100293.)</a:t>
            </a:r>
            <a:endParaRPr lang="en-US">
              <a:cs typeface="Calibri"/>
            </a:endParaRPr>
          </a:p>
          <a:p>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69</a:t>
            </a:fld>
            <a:endParaRPr lang="en-CA" altLang="en-US"/>
          </a:p>
        </p:txBody>
      </p:sp>
    </p:spTree>
    <p:extLst>
      <p:ext uri="{BB962C8B-B14F-4D97-AF65-F5344CB8AC3E}">
        <p14:creationId xmlns:p14="http://schemas.microsoft.com/office/powerpoint/2010/main" val="2767354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8225" y="523875"/>
            <a:ext cx="4654550" cy="26193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a:solidFill>
                  <a:schemeClr val="tx1"/>
                </a:solidFill>
                <a:effectLst/>
                <a:latin typeface="Calibri" pitchFamily="68" charset="0"/>
                <a:ea typeface="MS PGothic" panose="020B0600070205080204" pitchFamily="34" charset="-128"/>
                <a:cs typeface="ＭＳ Ｐゴシック" pitchFamily="68" charset="-128"/>
              </a:rPr>
              <a:t>Typically,</a:t>
            </a:r>
            <a:r>
              <a:rPr lang="en-CA" sz="1200" kern="1200" baseline="0">
                <a:solidFill>
                  <a:schemeClr val="tx1"/>
                </a:solidFill>
                <a:effectLst/>
                <a:latin typeface="Calibri" pitchFamily="68" charset="0"/>
                <a:ea typeface="MS PGothic" panose="020B0600070205080204" pitchFamily="34" charset="-128"/>
                <a:cs typeface="ＭＳ Ｐゴシック" pitchFamily="68" charset="-128"/>
              </a:rPr>
              <a:t> it takes </a:t>
            </a:r>
            <a:r>
              <a:rPr kumimoji="0" lang="en-CA"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15 to 20 years for persistent infection with oncogenic HPV subtypes to develop into cervical cancer</a:t>
            </a:r>
            <a:r>
              <a:rPr lang="en-CA" sz="1200" kern="1200" baseline="0">
                <a:solidFill>
                  <a:schemeClr val="tx1"/>
                </a:solidFill>
                <a:effectLst/>
                <a:latin typeface="Calibri" pitchFamily="68" charset="0"/>
                <a:ea typeface="MS PGothic" panose="020B0600070205080204" pitchFamily="34" charset="-128"/>
                <a:cs typeface="ＭＳ Ｐゴシック" pitchFamily="68" charset="-128"/>
              </a:rPr>
              <a:t>. </a:t>
            </a:r>
            <a:r>
              <a:rPr lang="en-US" sz="1200" kern="1200" baseline="0">
                <a:solidFill>
                  <a:schemeClr val="tx1"/>
                </a:solidFill>
                <a:effectLst/>
                <a:latin typeface="Calibri" pitchFamily="68" charset="0"/>
                <a:ea typeface="MS PGothic" panose="020B0600070205080204" pitchFamily="34" charset="-128"/>
                <a:cs typeface="ＭＳ Ｐゴシック" pitchFamily="68" charset="-128"/>
              </a:rPr>
              <a:t>The nature of HPV and the long progression from infection to cancer makes cervical cancer</a:t>
            </a:r>
            <a:r>
              <a:rPr lang="en-US" sz="1200" kern="1200">
                <a:solidFill>
                  <a:schemeClr val="tx1"/>
                </a:solidFill>
                <a:effectLst/>
                <a:latin typeface="Calibri" pitchFamily="68" charset="0"/>
                <a:ea typeface="MS PGothic" panose="020B0600070205080204" pitchFamily="34" charset="-128"/>
                <a:cs typeface="ＭＳ Ｐゴシック" pitchFamily="68" charset="-128"/>
              </a:rPr>
              <a:t> almost completely preventable with vaccination pre-exposure, regular screening and follow-up of abnormal screening results. </a:t>
            </a:r>
            <a:endParaRPr lang="en-CA" sz="1200" kern="1200">
              <a:solidFill>
                <a:schemeClr val="tx1"/>
              </a:solidFill>
              <a:effectLst/>
              <a:latin typeface="Calibri" pitchFamily="68" charset="0"/>
              <a:ea typeface="MS PGothic" panose="020B0600070205080204" pitchFamily="34" charset="-128"/>
              <a:cs typeface="ＭＳ Ｐゴシック" pitchFamily="68" charset="-128"/>
            </a:endParaRPr>
          </a:p>
          <a:p>
            <a:endParaRPr lang="en-US"/>
          </a:p>
          <a:p>
            <a:r>
              <a:rPr lang="en-US"/>
              <a:t>References:</a:t>
            </a:r>
          </a:p>
          <a:p>
            <a:endParaRPr lang="en-CA" sz="1800">
              <a:effectLst/>
              <a:latin typeface="Calibri" panose="020F0502020204030204" pitchFamily="34" charset="0"/>
              <a:ea typeface="MS Mincho" panose="02020609040205080304" pitchFamily="49" charset="-128"/>
            </a:endParaRPr>
          </a:p>
          <a:p>
            <a:r>
              <a:rPr lang="en-CA" sz="1800">
                <a:effectLst/>
                <a:latin typeface="Calibri" panose="020F0502020204030204" pitchFamily="34" charset="0"/>
                <a:ea typeface="MS Mincho" panose="02020609040205080304" pitchFamily="49" charset="-128"/>
              </a:rPr>
              <a:t>World Health Organization. Cervical Cancer [Internet]. 2019 [cited 2022 Sep 22]. Available from: https://www.who.int/health-topics/cervical-cancer#tab=tab_1</a:t>
            </a:r>
            <a:endParaRPr lang="en-US"/>
          </a:p>
        </p:txBody>
      </p:sp>
      <p:sp>
        <p:nvSpPr>
          <p:cNvPr id="4" name="Slide Number Placeholder 3"/>
          <p:cNvSpPr>
            <a:spLocks noGrp="1"/>
          </p:cNvSpPr>
          <p:nvPr>
            <p:ph type="sldNum" sz="quarter" idx="10"/>
          </p:nvPr>
        </p:nvSpPr>
        <p:spPr/>
        <p:txBody>
          <a:bodyPr/>
          <a:lstStyle/>
          <a:p>
            <a:pPr marL="0" marR="0" lvl="0" indent="0" algn="r" defTabSz="463550"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3550" rtl="0" eaLnBrk="0" fontAlgn="base" latinLnBrk="0" hangingPunct="0">
                <a:lnSpc>
                  <a:spcPct val="100000"/>
                </a:lnSpc>
                <a:spcBef>
                  <a:spcPct val="0"/>
                </a:spcBef>
                <a:spcAft>
                  <a:spcPct val="0"/>
                </a:spcAft>
                <a:buClrTx/>
                <a:buSzTx/>
                <a:buFontTx/>
                <a:buNone/>
                <a:tabLst/>
                <a:defRPr/>
              </a:pPr>
              <a:t>70</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629883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CA" sz="1200" b="1" kern="1200">
                <a:solidFill>
                  <a:schemeClr val="tx1"/>
                </a:solidFill>
                <a:effectLst/>
                <a:latin typeface="Calibri" pitchFamily="68" charset="0"/>
                <a:ea typeface="Calibri" panose="020F0502020204030204" pitchFamily="34" charset="0"/>
                <a:cs typeface="Times New Roman" panose="02020603050405020304" pitchFamily="18" charset="0"/>
              </a:rPr>
              <a:t>Slide Objective: </a:t>
            </a:r>
            <a:r>
              <a:rPr lang="en-CA" sz="1200" b="0" kern="1200">
                <a:solidFill>
                  <a:schemeClr val="tx1"/>
                </a:solidFill>
                <a:effectLst/>
                <a:latin typeface="Calibri" pitchFamily="68" charset="0"/>
                <a:ea typeface="Calibri" panose="020F0502020204030204" pitchFamily="34" charset="0"/>
                <a:cs typeface="Times New Roman" panose="02020603050405020304" pitchFamily="18" charset="0"/>
              </a:rPr>
              <a:t>To review evidence supporting the HPV test in screening over cytology testing</a:t>
            </a:r>
            <a:endParaRPr lang="en-CA" sz="1200" kern="1200">
              <a:solidFill>
                <a:schemeClr val="tx1"/>
              </a:solidFill>
              <a:effectLst/>
              <a:latin typeface="Calibri" pitchFamily="6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endParaRPr lang="en-CA" sz="1200" b="1" kern="1200">
              <a:solidFill>
                <a:schemeClr val="tx1"/>
              </a:solidFill>
              <a:effectLst/>
              <a:latin typeface="Calibri" pitchFamily="68"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CA" sz="1800">
                <a:effectLst/>
                <a:latin typeface="Calibri" panose="020F0502020204030204" pitchFamily="34" charset="0"/>
                <a:ea typeface="Calibri" panose="020F0502020204030204" pitchFamily="34" charset="0"/>
                <a:cs typeface="Arial" panose="020B0604020202020204" pitchFamily="34" charset="0"/>
              </a:rPr>
              <a:t>The HPV test looks for the presence of oncogenic HPV subtypes in cervical cells. By comparison, cytology detects abnormal cervical cell changes that are primarily caused by HPV infection. When comparing HPV testing to cytology for the purposes of cervical screening, HPV testing has been found to be more sensitive, and therefore more effective than cytology at identifying people who are at higher risk of developing pre-cancer and cervical cancer.</a:t>
            </a:r>
          </a:p>
          <a:p>
            <a:pPr marL="171450" lvl="0" indent="-171450">
              <a:buFont typeface="Arial" panose="020B0604020202020204" pitchFamily="34" charset="0"/>
              <a:buChar char="•"/>
            </a:pPr>
            <a:r>
              <a:rPr lang="en-CA" sz="1800" kern="1200">
                <a:solidFill>
                  <a:schemeClr val="tx1"/>
                </a:solidFill>
                <a:effectLst/>
                <a:latin typeface="Calibri" panose="020F0502020204030204" pitchFamily="34" charset="0"/>
                <a:ea typeface="MS PGothic" panose="020B0600070205080204" pitchFamily="34" charset="-128"/>
                <a:cs typeface="Arial" panose="020B0604020202020204" pitchFamily="34" charset="0"/>
              </a:rPr>
              <a:t>However, unlike cytology, </a:t>
            </a:r>
            <a:r>
              <a:rPr lang="en-CA" sz="1800">
                <a:effectLst/>
                <a:latin typeface="Calibri" panose="020F0502020204030204" pitchFamily="34" charset="0"/>
                <a:ea typeface="Calibri" panose="020F0502020204030204" pitchFamily="34" charset="0"/>
                <a:cs typeface="Arial" panose="020B0604020202020204" pitchFamily="34" charset="0"/>
              </a:rPr>
              <a:t>HPV testing cannot detect the presence or absence of cervical cell changes. As a result, it is a less specific test than cytology.</a:t>
            </a:r>
            <a:endParaRPr lang="en-CA" sz="1200" kern="1200">
              <a:solidFill>
                <a:schemeClr val="tx1"/>
              </a:solidFill>
              <a:effectLst/>
              <a:latin typeface="Calibri" pitchFamily="68" charset="0"/>
              <a:ea typeface="MS PGothic" panose="020B0600070205080204" pitchFamily="34" charset="-128"/>
              <a:cs typeface="ＭＳ Ｐゴシック" pitchFamily="68" charset="-128"/>
            </a:endParaRPr>
          </a:p>
          <a:p>
            <a:endParaRPr lang="en-CA" sz="1200" kern="1200">
              <a:solidFill>
                <a:schemeClr val="tx1"/>
              </a:solidFill>
              <a:effectLst/>
              <a:latin typeface="Calibri" pitchFamily="68" charset="0"/>
              <a:ea typeface="MS PGothic" panose="020B0600070205080204" pitchFamily="34" charset="-128"/>
              <a:cs typeface="ＭＳ Ｐゴシック" pitchFamily="68"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u="none" kern="1200">
              <a:solidFill>
                <a:schemeClr val="tx1"/>
              </a:solidFill>
              <a:latin typeface="Calibri" pitchFamily="68" charset="0"/>
              <a:ea typeface="MS PGothic" panose="020B0600070205080204" pitchFamily="34" charset="-128"/>
              <a:cs typeface="Calibri" panose="020F050202020403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u="sng" kern="1200">
                <a:solidFill>
                  <a:schemeClr val="tx1"/>
                </a:solidFill>
                <a:latin typeface="Calibri" pitchFamily="68" charset="0"/>
                <a:ea typeface="MS PGothic" panose="020B0600070205080204" pitchFamily="34" charset="-128"/>
                <a:cs typeface="Calibri" panose="020F0502020204030204" pitchFamily="34" charset="0"/>
              </a:rPr>
              <a:t>Reference: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u="none" kern="1200">
                <a:solidFill>
                  <a:schemeClr val="tx1"/>
                </a:solidFill>
                <a:latin typeface="Calibri" pitchFamily="68" charset="0"/>
                <a:ea typeface="MS PGothic" panose="020B0600070205080204" pitchFamily="34" charset="-128"/>
                <a:cs typeface="ＭＳ Ｐゴシック" pitchFamily="68" charset="-128"/>
              </a:rPr>
              <a:t>10. Program in Evidence-Based Care. Cervical Cancer Screening for Average Risk Women. 2017 (unpublished)</a:t>
            </a:r>
          </a:p>
          <a:p>
            <a:r>
              <a:rPr lang="en-CA"/>
              <a:t>11. Sensitivity/Specificity - </a:t>
            </a:r>
            <a:r>
              <a:rPr lang="en-CA" err="1"/>
              <a:t>Cuzick</a:t>
            </a:r>
            <a:r>
              <a:rPr lang="en-CA"/>
              <a:t> J, </a:t>
            </a:r>
            <a:r>
              <a:rPr lang="en-CA" err="1"/>
              <a:t>Clavel</a:t>
            </a:r>
            <a:r>
              <a:rPr lang="en-CA"/>
              <a:t> C, Petry KU, Meijer CJ, Hoyer H, Ratnam S, et al. Overview of the European and North American studies on HPV testing in primary cervical cancer screening. Int J Cancer 2006;119:1095-101. </a:t>
            </a:r>
          </a:p>
          <a:p>
            <a:r>
              <a:rPr lang="en-CA"/>
              <a:t>12. Reproducibility - </a:t>
            </a:r>
            <a:r>
              <a:rPr lang="en-CA" err="1"/>
              <a:t>Stoler</a:t>
            </a:r>
            <a:r>
              <a:rPr lang="en-CA"/>
              <a:t> MH, Schiffman M. Interobserver reproducibility of cervical cytologic and histologic interpretations: realistic estimates from the ASCUS-LSIL triage study. JAMA 2001;285:1500-5 https://onlinelibrary.wiley.com/doi/epdf/10.1002/ijc.21955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71</a:t>
            </a:fld>
            <a:endParaRPr lang="en-CA" altLang="en-US"/>
          </a:p>
        </p:txBody>
      </p:sp>
    </p:spTree>
    <p:extLst>
      <p:ext uri="{BB962C8B-B14F-4D97-AF65-F5344CB8AC3E}">
        <p14:creationId xmlns:p14="http://schemas.microsoft.com/office/powerpoint/2010/main" val="3826941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8617">
              <a:defRPr/>
            </a:pPr>
            <a:r>
              <a:rPr lang="en-US">
                <a:hlinkClick r:id="rId3"/>
              </a:rPr>
              <a:t>https://www.bmj.com/content/337/bmj.a1754</a:t>
            </a:r>
            <a:endParaRPr lang="en-US"/>
          </a:p>
          <a:p>
            <a:pPr marL="0" marR="0" lvl="0" indent="0" algn="l" defTabSz="458617" rtl="0" eaLnBrk="0" fontAlgn="base" latinLnBrk="0" hangingPunct="0">
              <a:lnSpc>
                <a:spcPct val="100000"/>
              </a:lnSpc>
              <a:spcBef>
                <a:spcPct val="30000"/>
              </a:spcBef>
              <a:spcAft>
                <a:spcPct val="0"/>
              </a:spcAft>
              <a:buClrTx/>
              <a:buSzTx/>
              <a:buFontTx/>
              <a:buNone/>
              <a:tabLst/>
              <a:defRPr/>
            </a:pPr>
            <a:r>
              <a:rPr lang="en-CA" sz="16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Dillner</a:t>
            </a:r>
            <a:r>
              <a:rPr lang="en-CA"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J, </a:t>
            </a:r>
            <a:r>
              <a:rPr lang="en-CA" sz="16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Rebolj</a:t>
            </a:r>
            <a:r>
              <a:rPr lang="en-CA"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M, </a:t>
            </a:r>
            <a:r>
              <a:rPr lang="en-CA" sz="16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Birembaut</a:t>
            </a:r>
            <a:r>
              <a:rPr lang="en-CA"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P, Petry KU, </a:t>
            </a:r>
            <a:r>
              <a:rPr lang="en-CA" sz="16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Szarewski</a:t>
            </a:r>
            <a:r>
              <a:rPr lang="en-CA"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A, Munk C, et al. Long term predictive values of cytology and human papillomavirus testing in cervical cancer screening: joint European cohort study. BMJ. 2008;337:a1754.</a:t>
            </a:r>
            <a:endParaRPr lang="en-CA" sz="1600">
              <a:solidFill>
                <a:srgbClr val="000000"/>
              </a:solidFill>
              <a:effectLst/>
              <a:latin typeface="Calibri" panose="020F0502020204030204" pitchFamily="34" charset="0"/>
              <a:ea typeface="DengXian" panose="02010600030101010101" pitchFamily="2" charset="-122"/>
            </a:endParaRPr>
          </a:p>
          <a:p>
            <a:pPr defTabSz="458617">
              <a:defRPr/>
            </a:pPr>
            <a:endParaRPr lang="en-US"/>
          </a:p>
          <a:p>
            <a:pPr defTabSz="458617">
              <a:defRPr/>
            </a:pPr>
            <a:r>
              <a:rPr lang="en-US"/>
              <a:t>Speaking</a:t>
            </a:r>
            <a:r>
              <a:rPr lang="en-US" baseline="0"/>
              <a:t> notes: </a:t>
            </a:r>
          </a:p>
          <a:p>
            <a:pPr marL="171450" indent="-171450" defTabSz="458617">
              <a:buFontTx/>
              <a:buChar char="-"/>
              <a:defRPr/>
            </a:pPr>
            <a:r>
              <a:rPr lang="en-US" baseline="0"/>
              <a:t>The figure is </a:t>
            </a:r>
            <a:r>
              <a:rPr lang="en-US"/>
              <a:t>Kaplan-Meier plots of cumulative incidence rate for CIN3+ for women according to baseline test results in first 72 months of follow-up, excluding Denmark and Tübingen</a:t>
            </a:r>
            <a:endParaRPr lang="en-US" baseline="0"/>
          </a:p>
          <a:p>
            <a:pPr marL="171450" indent="-171450" defTabSz="458617">
              <a:buFontTx/>
              <a:buChar char="-"/>
              <a:defRPr/>
            </a:pPr>
            <a:r>
              <a:rPr lang="en-US" baseline="0"/>
              <a:t>This article from </a:t>
            </a:r>
            <a:r>
              <a:rPr lang="en-US" baseline="0" err="1"/>
              <a:t>Dillner</a:t>
            </a:r>
            <a:r>
              <a:rPr lang="en-US" baseline="0"/>
              <a:t> et al. demonstrates that HPV testing is safe over a long (up to 6 year) interval compared to cytology testing alone</a:t>
            </a:r>
          </a:p>
          <a:p>
            <a:pPr marL="171450" indent="-171450" defTabSz="458617">
              <a:buFontTx/>
              <a:buChar char="-"/>
              <a:defRPr/>
            </a:pPr>
            <a:r>
              <a:rPr lang="en-US" baseline="0"/>
              <a:t>The graph pulled from the article highlights the cumulative incidence for CIN3+ for women in the 72 months since their “normal” screening test, stratified by different screening methods</a:t>
            </a:r>
          </a:p>
          <a:p>
            <a:pPr marL="628650" lvl="1" indent="-171450" defTabSz="458617">
              <a:buFontTx/>
              <a:buChar char="-"/>
              <a:defRPr/>
            </a:pPr>
            <a:r>
              <a:rPr lang="en-US" baseline="0"/>
              <a:t>With cytology only, after a normal cytology result, the incidence of CIN3+ is much greater over time compared to a negative HPV test or to a negative cytology and HPV co-test </a:t>
            </a:r>
          </a:p>
          <a:p>
            <a:pPr marL="628650" lvl="1" indent="-171450" defTabSz="458617">
              <a:buFontTx/>
              <a:buChar char="-"/>
              <a:defRPr/>
            </a:pPr>
            <a:r>
              <a:rPr lang="en-US" baseline="0"/>
              <a:t>As well, this graph shows that co-testing does not add significant safety over five years compared to HPV testing alone</a:t>
            </a:r>
          </a:p>
          <a:p>
            <a:pPr marL="171450" marR="0" lvl="0" indent="-171450" algn="l" defTabSz="458617" rtl="0" eaLnBrk="0" fontAlgn="base" latinLnBrk="0" hangingPunct="0">
              <a:lnSpc>
                <a:spcPct val="100000"/>
              </a:lnSpc>
              <a:spcBef>
                <a:spcPct val="30000"/>
              </a:spcBef>
              <a:spcAft>
                <a:spcPct val="0"/>
              </a:spcAft>
              <a:buClrTx/>
              <a:buSzTx/>
              <a:buFontTx/>
              <a:buChar char="-"/>
              <a:tabLst/>
              <a:defRPr/>
            </a:pPr>
            <a:r>
              <a:rPr lang="en-US" baseline="0"/>
              <a:t>Overall, e</a:t>
            </a:r>
            <a:r>
              <a:rPr lang="en-US"/>
              <a:t>vidence shows that people with a negative HPV test result have a very low risk of developing high grade cervical dysplasia or cervical cancer in the years following a negative HPV test </a:t>
            </a:r>
          </a:p>
          <a:p>
            <a:pPr marL="171450" lvl="0" indent="-171450" defTabSz="458617">
              <a:buFontTx/>
              <a:buChar char="-"/>
              <a:defRPr/>
            </a:pPr>
            <a:endParaRPr lang="en-US" baseline="0"/>
          </a:p>
          <a:p>
            <a:pPr marL="171450" lvl="0" indent="-171450" defTabSz="458617">
              <a:buFontTx/>
              <a:buChar char="-"/>
              <a:defRPr/>
            </a:pPr>
            <a:endParaRPr lang="en-US" baseline="0"/>
          </a:p>
          <a:p>
            <a:pPr marL="628650" lvl="1" indent="-171450" defTabSz="458617">
              <a:buFontTx/>
              <a:buChar char="-"/>
              <a:defRPr/>
            </a:pPr>
            <a:endParaRPr lang="en-US" baseline="0"/>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72</a:t>
            </a:fld>
            <a:endParaRPr lang="en-CA" altLang="en-US"/>
          </a:p>
        </p:txBody>
      </p:sp>
    </p:spTree>
    <p:extLst>
      <p:ext uri="{BB962C8B-B14F-4D97-AF65-F5344CB8AC3E}">
        <p14:creationId xmlns:p14="http://schemas.microsoft.com/office/powerpoint/2010/main" val="1766146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800">
                <a:effectLst/>
                <a:latin typeface="Calibri" panose="020F0502020204030204" pitchFamily="34" charset="0"/>
                <a:ea typeface="MS Mincho" panose="02020609040205080304" pitchFamily="49" charset="-128"/>
                <a:cs typeface="Arial" panose="020B0604020202020204" pitchFamily="34" charset="0"/>
              </a:rPr>
              <a:t>The elevated risk screening population consists of people with screening results that require direct referral to colposcopy. The elevated risk screening population is defined based on an immediate risk of pre-cancer and cervical cancer after a positive screening test result. </a:t>
            </a:r>
            <a:endParaRPr lang="en-US"/>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800">
                <a:effectLst/>
                <a:latin typeface="Calibri" panose="020F0502020204030204" pitchFamily="34" charset="0"/>
                <a:ea typeface="MS Mincho" panose="02020609040205080304" pitchFamily="49" charset="-128"/>
                <a:cs typeface="Arial" panose="020B0604020202020204" pitchFamily="34" charset="0"/>
              </a:rPr>
              <a:t>The OCSP’s risk threshold for the elevated risk population is greater than or equal to 6%. </a:t>
            </a:r>
            <a:r>
              <a:rPr lang="en-US"/>
              <a:t>This risk was selected based on the OCSP’s cytology-based screening recommendations, published literature and input from expert panel members</a:t>
            </a:r>
          </a:p>
          <a:p>
            <a:pPr marL="0" indent="0">
              <a:buFont typeface="Arial" panose="020B0604020202020204" pitchFamily="34" charset="0"/>
              <a:buNone/>
            </a:pPr>
            <a:endParaRPr lang="en-CA"/>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a:t>Note: </a:t>
            </a:r>
            <a:r>
              <a:rPr lang="en-US"/>
              <a:t>Cervical pre-cancer is defined as HSIL or AIS histology results</a:t>
            </a:r>
          </a:p>
          <a:p>
            <a:pPr marL="0"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73</a:t>
            </a:fld>
            <a:endParaRPr lang="en-CA" altLang="en-US"/>
          </a:p>
        </p:txBody>
      </p:sp>
    </p:spTree>
    <p:extLst>
      <p:ext uri="{BB962C8B-B14F-4D97-AF65-F5344CB8AC3E}">
        <p14:creationId xmlns:p14="http://schemas.microsoft.com/office/powerpoint/2010/main" val="1819212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CA" sz="1800">
                <a:effectLst/>
                <a:latin typeface="Calibri" panose="020F0502020204030204" pitchFamily="34" charset="0"/>
                <a:ea typeface="MS Mincho" panose="02020609040205080304" pitchFamily="49" charset="-128"/>
                <a:cs typeface="Arial" panose="020B0604020202020204" pitchFamily="34" charset="0"/>
              </a:rPr>
              <a:t>The elevated risk screening population is defined as people with an immediate risk of cervical pre-cancer and cervical cancer of </a:t>
            </a:r>
            <a:r>
              <a:rPr lang="en-CA" sz="1800" b="1">
                <a:effectLst/>
                <a:latin typeface="Calibri" panose="020F0502020204030204" pitchFamily="34" charset="0"/>
                <a:ea typeface="MS Mincho" panose="02020609040205080304" pitchFamily="49" charset="-128"/>
                <a:cs typeface="Arial" panose="020B0604020202020204" pitchFamily="34" charset="0"/>
              </a:rPr>
              <a:t>greater than or equal to 6%</a:t>
            </a:r>
            <a:r>
              <a:rPr lang="en-CA" sz="1800">
                <a:effectLst/>
                <a:latin typeface="Calibri" panose="020F0502020204030204" pitchFamily="34" charset="0"/>
                <a:ea typeface="MS Mincho" panose="02020609040205080304" pitchFamily="49" charset="-128"/>
                <a:cs typeface="Arial" panose="020B0604020202020204" pitchFamily="34" charset="0"/>
              </a:rPr>
              <a:t>. </a:t>
            </a:r>
          </a:p>
          <a:p>
            <a:pPr marL="285750" indent="-285750">
              <a:buFont typeface="Arial" panose="020B0604020202020204" pitchFamily="34" charset="0"/>
              <a:buChar char="•"/>
            </a:pPr>
            <a:r>
              <a:rPr lang="en-CA" sz="1800">
                <a:effectLst/>
                <a:latin typeface="Calibri" panose="020F0502020204030204" pitchFamily="34" charset="0"/>
                <a:ea typeface="MS Mincho" panose="02020609040205080304" pitchFamily="49" charset="-128"/>
                <a:cs typeface="Arial" panose="020B0604020202020204" pitchFamily="34" charset="0"/>
              </a:rPr>
              <a:t>people with </a:t>
            </a:r>
            <a:r>
              <a:rPr lang="en-CA" sz="1800" b="1">
                <a:effectLst/>
                <a:latin typeface="Calibri" panose="020F0502020204030204" pitchFamily="34" charset="0"/>
                <a:ea typeface="MS Mincho" panose="02020609040205080304" pitchFamily="49" charset="-128"/>
                <a:cs typeface="Arial" panose="020B0604020202020204" pitchFamily="34" charset="0"/>
              </a:rPr>
              <a:t>HPV-positive (18) with normal or atypical cells of undetermined significance (ASCUS) cytology results</a:t>
            </a:r>
            <a:r>
              <a:rPr lang="en-CA" sz="1800">
                <a:effectLst/>
                <a:latin typeface="Calibri" panose="020F0502020204030204" pitchFamily="34" charset="0"/>
                <a:ea typeface="MS Mincho" panose="02020609040205080304" pitchFamily="49" charset="-128"/>
                <a:cs typeface="Arial" panose="020B0604020202020204" pitchFamily="34" charset="0"/>
              </a:rPr>
              <a:t> are included in the elevated risk screening population even though they do not meet the risk threshold for referral to colposcopy. </a:t>
            </a:r>
            <a:r>
              <a:rPr lang="en-CA" sz="1800">
                <a:solidFill>
                  <a:srgbClr val="000000"/>
                </a:solidFill>
                <a:effectLst/>
                <a:latin typeface="Calibri" panose="020F0502020204030204" pitchFamily="34" charset="0"/>
                <a:ea typeface="MS Mincho" panose="02020609040205080304" pitchFamily="49" charset="-128"/>
                <a:cs typeface="Arial" panose="020B0604020202020204" pitchFamily="34" charset="0"/>
              </a:rPr>
              <a:t>HPV 18 infections are </a:t>
            </a:r>
            <a:r>
              <a:rPr lang="en-CA" sz="1800">
                <a:effectLst/>
                <a:latin typeface="Calibri" panose="020F0502020204030204" pitchFamily="34" charset="0"/>
                <a:ea typeface="MS Mincho" panose="02020609040205080304" pitchFamily="49" charset="-128"/>
                <a:cs typeface="Arial" panose="020B0604020202020204" pitchFamily="34" charset="0"/>
              </a:rPr>
              <a:t>a significant risk factor for glandular disease (AIS and invasive adenocarcinoma), which is harder to detect with cytology</a:t>
            </a:r>
            <a:r>
              <a:rPr lang="en-CA" sz="1800">
                <a:solidFill>
                  <a:srgbClr val="000000"/>
                </a:solidFill>
                <a:effectLst/>
                <a:latin typeface="Calibri" panose="020F0502020204030204" pitchFamily="34" charset="0"/>
                <a:ea typeface="MS Mincho" panose="02020609040205080304" pitchFamily="49" charset="-128"/>
                <a:cs typeface="Arial" panose="020B0604020202020204" pitchFamily="34" charset="0"/>
              </a:rPr>
              <a:t>. </a:t>
            </a:r>
            <a:r>
              <a:rPr lang="en-CA" sz="1800">
                <a:effectLst/>
                <a:latin typeface="Calibri" panose="020F0502020204030204" pitchFamily="34" charset="0"/>
                <a:ea typeface="MS Mincho" panose="02020609040205080304" pitchFamily="49" charset="-128"/>
                <a:cs typeface="Arial" panose="020B0604020202020204" pitchFamily="34" charset="0"/>
              </a:rPr>
              <a:t>As a result, with support from the expert panel, the OCSP has included these screening results in the elevated risk screening population. </a:t>
            </a: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74</a:t>
            </a:fld>
            <a:endParaRPr lang="en-CA" altLang="en-US"/>
          </a:p>
        </p:txBody>
      </p:sp>
    </p:spTree>
    <p:extLst>
      <p:ext uri="{BB962C8B-B14F-4D97-AF65-F5344CB8AC3E}">
        <p14:creationId xmlns:p14="http://schemas.microsoft.com/office/powerpoint/2010/main" val="1236881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800">
                <a:effectLst/>
                <a:latin typeface="Calibri" panose="020F0502020204030204" pitchFamily="34" charset="0"/>
                <a:ea typeface="MS Mincho" panose="02020609040205080304" pitchFamily="49" charset="-128"/>
                <a:cs typeface="Arial" panose="020B0604020202020204" pitchFamily="34" charset="0"/>
              </a:rPr>
              <a:t>People who are HPV-positive (type 16/18) with any cytology result require direct referral to colposcopy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800">
                <a:effectLst/>
                <a:latin typeface="Calibri" panose="020F0502020204030204" pitchFamily="34" charset="0"/>
                <a:ea typeface="MS Mincho" panose="02020609040205080304" pitchFamily="49" charset="-128"/>
                <a:cs typeface="Arial" panose="020B0604020202020204" pitchFamily="34" charset="0"/>
              </a:rPr>
              <a:t>People who are HPV-positive (other) with high-grade cytology results (</a:t>
            </a:r>
            <a:r>
              <a:rPr lang="en-US" sz="1800">
                <a:solidFill>
                  <a:schemeClr val="tx1"/>
                </a:solidFill>
                <a:latin typeface="Calibri" panose="020F0502020204030204" pitchFamily="34" charset="0"/>
                <a:cs typeface="Calibri" panose="020F0502020204030204" pitchFamily="34" charset="0"/>
              </a:rPr>
              <a:t>HSIL, ASC-H, AGC, AIS)</a:t>
            </a:r>
            <a:r>
              <a:rPr lang="en-CA" sz="1800">
                <a:effectLst/>
                <a:latin typeface="Calibri" panose="020F0502020204030204" pitchFamily="34" charset="0"/>
                <a:ea typeface="MS Mincho" panose="02020609040205080304" pitchFamily="49" charset="-128"/>
                <a:cs typeface="Arial" panose="020B0604020202020204" pitchFamily="34" charset="0"/>
              </a:rPr>
              <a:t> require direct referral to colposcopy</a:t>
            </a:r>
          </a:p>
          <a:p>
            <a:pPr marL="171450" indent="-171450">
              <a:buFont typeface="Arial" panose="020B0604020202020204" pitchFamily="34" charset="0"/>
              <a:buChar char="•"/>
            </a:pPr>
            <a:r>
              <a:rPr lang="en-CA" sz="1800">
                <a:effectLst/>
                <a:latin typeface="Calibri" panose="020F0502020204030204" pitchFamily="34" charset="0"/>
                <a:ea typeface="MS Mincho" panose="02020609040205080304" pitchFamily="49" charset="-128"/>
                <a:cs typeface="Arial" panose="020B0604020202020204" pitchFamily="34" charset="0"/>
              </a:rPr>
              <a:t>If a person’s repeat test is HPV-positive in 2 years, they should be referred directly to colposcopy regardless of the HPV subtype or cytology result </a:t>
            </a:r>
          </a:p>
          <a:p>
            <a:pPr marL="171450" indent="-171450">
              <a:buFont typeface="Arial" panose="020B0604020202020204" pitchFamily="34" charset="0"/>
              <a:buChar char="•"/>
            </a:pPr>
            <a:r>
              <a:rPr lang="en-CA" sz="1800">
                <a:solidFill>
                  <a:srgbClr val="000000"/>
                </a:solidFill>
                <a:effectLst/>
                <a:latin typeface="Calibri" panose="020F0502020204030204" pitchFamily="34" charset="0"/>
                <a:ea typeface="Calibri" panose="020F0502020204030204" pitchFamily="34" charset="0"/>
              </a:rPr>
              <a:t>Symptoms suggestive of cervical cancer include, but are not limited to, abnormal vaginal bleeding or discharge, bleeding after intercourse and pelvic pain</a:t>
            </a:r>
          </a:p>
          <a:p>
            <a:pPr marL="171450" indent="-171450">
              <a:buFont typeface="Arial" panose="020B0604020202020204" pitchFamily="34" charset="0"/>
              <a:buChar char="•"/>
            </a:pPr>
            <a:endParaRPr lang="en-CA" sz="1800">
              <a:solidFill>
                <a:srgbClr val="000000"/>
              </a:solidFill>
              <a:effectLst/>
              <a:latin typeface="Calibri" panose="020F0502020204030204" pitchFamily="34"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a:effectLst/>
                <a:latin typeface="Segoe UI" panose="020B0502040204020203" pitchFamily="34" charset="0"/>
              </a:rPr>
              <a:t>It is important to do the HPV test at the 2 year interval to give the participant a chance to clear the infection and if HPV negative, participant returns to low risk.</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a:effectLst/>
                <a:latin typeface="Segoe UI" panose="020B0502040204020203" pitchFamily="34" charset="0"/>
              </a:rPr>
              <a:t>HPV positive at the 2 year mark confirms they have not cleared the infection and are therefore higher risk and must be referred to colposcopy. </a:t>
            </a: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75</a:t>
            </a:fld>
            <a:endParaRPr lang="en-CA" altLang="en-US"/>
          </a:p>
        </p:txBody>
      </p:sp>
    </p:spTree>
    <p:extLst>
      <p:ext uri="{BB962C8B-B14F-4D97-AF65-F5344CB8AC3E}">
        <p14:creationId xmlns:p14="http://schemas.microsoft.com/office/powerpoint/2010/main" val="3211979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u="none" kern="1200">
                <a:solidFill>
                  <a:srgbClr val="000000"/>
                </a:solidFill>
                <a:latin typeface="Calibri" panose="020F0502020204030204" pitchFamily="34" charset="0"/>
                <a:cs typeface="Calibri" panose="020F0502020204030204" pitchFamily="34" charset="0"/>
              </a:rPr>
              <a:t>Immunocompromised people follow the same pathway but return to HPV testing every </a:t>
            </a:r>
            <a:r>
              <a:rPr lang="en-US" sz="1000" b="1" u="none" kern="1200">
                <a:solidFill>
                  <a:srgbClr val="000000"/>
                </a:solidFill>
                <a:latin typeface="Calibri" panose="020F0502020204030204" pitchFamily="34" charset="0"/>
                <a:cs typeface="Calibri" panose="020F0502020204030204" pitchFamily="34" charset="0"/>
              </a:rPr>
              <a:t>3 years </a:t>
            </a:r>
            <a:r>
              <a:rPr lang="en-US" sz="1000" u="none" kern="1200">
                <a:solidFill>
                  <a:srgbClr val="000000"/>
                </a:solidFill>
                <a:latin typeface="Calibri" panose="020F0502020204030204" pitchFamily="34" charset="0"/>
                <a:cs typeface="Calibri" panose="020F0502020204030204" pitchFamily="34" charset="0"/>
              </a:rPr>
              <a:t>instead of 5 years</a:t>
            </a:r>
          </a:p>
        </p:txBody>
      </p:sp>
      <p:sp>
        <p:nvSpPr>
          <p:cNvPr id="4" name="Slide Number Placeholder 3"/>
          <p:cNvSpPr>
            <a:spLocks noGrp="1"/>
          </p:cNvSpPr>
          <p:nvPr>
            <p:ph type="sldNum" sz="quarter" idx="10"/>
          </p:nvPr>
        </p:nvSpPr>
        <p:spPr/>
        <p:txBody>
          <a:bodyPr/>
          <a:lstStyle/>
          <a:p>
            <a:pPr marL="0" marR="0" lvl="0" indent="0" algn="r" defTabSz="463550"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3550" rtl="0" eaLnBrk="0" fontAlgn="base" latinLnBrk="0" hangingPunct="0">
                <a:lnSpc>
                  <a:spcPct val="100000"/>
                </a:lnSpc>
                <a:spcBef>
                  <a:spcPct val="0"/>
                </a:spcBef>
                <a:spcAft>
                  <a:spcPct val="0"/>
                </a:spcAft>
                <a:buClrTx/>
                <a:buSzTx/>
                <a:buFontTx/>
                <a:buNone/>
                <a:tabLst/>
                <a:defRPr/>
              </a:pPr>
              <a:t>76</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794665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Correct answer: yes </a:t>
            </a:r>
            <a:endParaRPr lang="en-CA"/>
          </a:p>
        </p:txBody>
      </p:sp>
      <p:sp>
        <p:nvSpPr>
          <p:cNvPr id="4" name="Slide Number Placeholder 3"/>
          <p:cNvSpPr>
            <a:spLocks noGrp="1"/>
          </p:cNvSpPr>
          <p:nvPr>
            <p:ph type="sldNum" sz="quarter" idx="5"/>
          </p:nvPr>
        </p:nvSpPr>
        <p:spPr/>
        <p:txBody>
          <a:bodyPr/>
          <a:lstStyle/>
          <a:p>
            <a:fld id="{CA079050-C43A-44C1-A1C5-51009EE9C291}" type="slidenum">
              <a:rPr lang="en-CA" smtClean="0"/>
              <a:t>10</a:t>
            </a:fld>
            <a:endParaRPr lang="en-CA"/>
          </a:p>
        </p:txBody>
      </p:sp>
    </p:spTree>
    <p:extLst>
      <p:ext uri="{BB962C8B-B14F-4D97-AF65-F5344CB8AC3E}">
        <p14:creationId xmlns:p14="http://schemas.microsoft.com/office/powerpoint/2010/main" val="2640999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77</a:t>
            </a:fld>
            <a:endParaRPr lang="en-CA" altLang="en-US"/>
          </a:p>
        </p:txBody>
      </p:sp>
    </p:spTree>
    <p:extLst>
      <p:ext uri="{BB962C8B-B14F-4D97-AF65-F5344CB8AC3E}">
        <p14:creationId xmlns:p14="http://schemas.microsoft.com/office/powerpoint/2010/main" val="907875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800">
                <a:effectLst/>
                <a:latin typeface="Calibri" panose="020F0502020204030204" pitchFamily="34" charset="0"/>
                <a:ea typeface="MS Mincho" panose="02020609040205080304" pitchFamily="49" charset="-128"/>
                <a:cs typeface="Arial" panose="020B0604020202020204" pitchFamily="34" charset="0"/>
              </a:rPr>
              <a:t>Based on expert panel feedback and some literature, the OCSP concluded that people who are immunocompromised have a higher risk of pre-cancer and cervical cancer than people at average risk. </a:t>
            </a:r>
          </a:p>
          <a:p>
            <a:pPr marL="171450" indent="-171450">
              <a:buFont typeface="Arial" panose="020B0604020202020204" pitchFamily="34" charset="0"/>
              <a:buChar char="•"/>
            </a:pPr>
            <a:r>
              <a:rPr lang="en-CA" sz="1800">
                <a:effectLst/>
                <a:latin typeface="Calibri" panose="020F0502020204030204" pitchFamily="34" charset="0"/>
                <a:ea typeface="MS Mincho" panose="02020609040205080304" pitchFamily="49" charset="-128"/>
                <a:cs typeface="Arial" panose="020B0604020202020204" pitchFamily="34" charset="0"/>
              </a:rPr>
              <a:t>Therefore, a screening interval between two- and five-years was considered. The OCSP selected a screening interval of three years based on input from an expert panel, jurisdictional scan data and the precautionary principle (i.e., when there are potential harms, scientific uncertainty must be resolved in favor of prevention). </a:t>
            </a:r>
            <a:endParaRPr lang="en-US"/>
          </a:p>
          <a:p>
            <a:endParaRPr lang="en-US"/>
          </a:p>
          <a:p>
            <a:r>
              <a:rPr lang="en-US"/>
              <a:t>References: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CA" sz="1800" err="1">
                <a:effectLst/>
                <a:latin typeface="Calibri" panose="020F0502020204030204" pitchFamily="34" charset="0"/>
                <a:ea typeface="MS Mincho" panose="02020609040205080304" pitchFamily="49" charset="-128"/>
                <a:cs typeface="Calibri" panose="020F0502020204030204" pitchFamily="34" charset="0"/>
              </a:rPr>
              <a:t>Moscicki</a:t>
            </a:r>
            <a:r>
              <a:rPr lang="en-CA" sz="1800">
                <a:effectLst/>
                <a:latin typeface="Calibri" panose="020F0502020204030204" pitchFamily="34" charset="0"/>
                <a:ea typeface="MS Mincho" panose="02020609040205080304" pitchFamily="49" charset="-128"/>
                <a:cs typeface="Calibri" panose="020F0502020204030204" pitchFamily="34" charset="0"/>
              </a:rPr>
              <a:t> A-B, Flowers L, </a:t>
            </a:r>
            <a:r>
              <a:rPr lang="en-CA" sz="1800" err="1">
                <a:effectLst/>
                <a:latin typeface="Calibri" panose="020F0502020204030204" pitchFamily="34" charset="0"/>
                <a:ea typeface="MS Mincho" panose="02020609040205080304" pitchFamily="49" charset="-128"/>
                <a:cs typeface="Calibri" panose="020F0502020204030204" pitchFamily="34" charset="0"/>
              </a:rPr>
              <a:t>Huchko</a:t>
            </a:r>
            <a:r>
              <a:rPr lang="en-CA" sz="1800">
                <a:effectLst/>
                <a:latin typeface="Calibri" panose="020F0502020204030204" pitchFamily="34" charset="0"/>
                <a:ea typeface="MS Mincho" panose="02020609040205080304" pitchFamily="49" charset="-128"/>
                <a:cs typeface="Calibri" panose="020F0502020204030204" pitchFamily="34" charset="0"/>
              </a:rPr>
              <a:t> MJ, Long ME, MacLaughlin KL, Murphy J, et al. Guidelines for Cervical Cancer Screening in Immunosuppressed Women Without HIV Infection. J Low </a:t>
            </a:r>
            <a:r>
              <a:rPr lang="en-CA" sz="1800" err="1">
                <a:effectLst/>
                <a:latin typeface="Calibri" panose="020F0502020204030204" pitchFamily="34" charset="0"/>
                <a:ea typeface="MS Mincho" panose="02020609040205080304" pitchFamily="49" charset="-128"/>
                <a:cs typeface="Calibri" panose="020F0502020204030204" pitchFamily="34" charset="0"/>
              </a:rPr>
              <a:t>Genit</a:t>
            </a:r>
            <a:r>
              <a:rPr lang="en-CA" sz="1800">
                <a:effectLst/>
                <a:latin typeface="Calibri" panose="020F0502020204030204" pitchFamily="34" charset="0"/>
                <a:ea typeface="MS Mincho" panose="02020609040205080304" pitchFamily="49" charset="-128"/>
                <a:cs typeface="Calibri" panose="020F0502020204030204" pitchFamily="34" charset="0"/>
              </a:rPr>
              <a:t> Tract Dis. 2019 Apr;23(2):87–101. </a:t>
            </a:r>
            <a:endParaRPr lang="en-CA" sz="1800">
              <a:effectLst/>
              <a:latin typeface="Calibri" panose="020F0502020204030204" pitchFamily="34" charset="0"/>
              <a:ea typeface="MS Mincho" panose="02020609040205080304" pitchFamily="49" charset="-128"/>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78</a:t>
            </a:fld>
            <a:endParaRPr lang="en-CA" altLang="en-US"/>
          </a:p>
        </p:txBody>
      </p:sp>
    </p:spTree>
    <p:extLst>
      <p:ext uri="{BB962C8B-B14F-4D97-AF65-F5344CB8AC3E}">
        <p14:creationId xmlns:p14="http://schemas.microsoft.com/office/powerpoint/2010/main" val="3218159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Slide Image Placeholder 1"/>
          <p:cNvSpPr>
            <a:spLocks noGrp="1" noRot="1" noChangeAspect="1"/>
          </p:cNvSpPr>
          <p:nvPr>
            <p:ph type="sldImg"/>
          </p:nvPr>
        </p:nvSpPr>
        <p:spPr bwMode="auto">
          <a:noFill/>
          <a:ln>
            <a:solidFill>
              <a:srgbClr val="000000"/>
            </a:solidFill>
            <a:miter lim="800000"/>
            <a:headEnd/>
            <a:tailEnd/>
          </a:ln>
        </p:spPr>
      </p:sp>
      <p:sp>
        <p:nvSpPr>
          <p:cNvPr id="424962" name="Notes Placeholder 2"/>
          <p:cNvSpPr>
            <a:spLocks noGrp="1"/>
          </p:cNvSpPr>
          <p:nvPr>
            <p:ph type="body" idx="1"/>
          </p:nvPr>
        </p:nvSpPr>
        <p:spPr bwMode="auto">
          <a:noFill/>
        </p:spPr>
        <p:txBody>
          <a:bodyPr wrap="square" numCol="1" anchor="t" anchorCtr="0" compatLnSpc="1">
            <a:prstTxWarp prst="textNoShape">
              <a:avLst/>
            </a:prstTxWarp>
          </a:bodyPr>
          <a:lstStyle/>
          <a:p>
            <a:pPr marL="1408508" indent="-1408508">
              <a:defRPr/>
            </a:pPr>
            <a:r>
              <a:rPr lang="en-US" dirty="0"/>
              <a:t>High risk women between ages 30 to 69</a:t>
            </a:r>
          </a:p>
          <a:p>
            <a:pPr marL="1408508" indent="-1408508">
              <a:defRPr/>
            </a:pPr>
            <a:r>
              <a:rPr lang="en-US" dirty="0"/>
              <a:t>Include </a:t>
            </a:r>
            <a:r>
              <a:rPr lang="en-US" dirty="0" err="1"/>
              <a:t>hx</a:t>
            </a:r>
            <a:r>
              <a:rPr lang="en-US" dirty="0"/>
              <a:t> of pancreatic cancer, </a:t>
            </a:r>
            <a:r>
              <a:rPr lang="en-US" dirty="0" err="1"/>
              <a:t>hx</a:t>
            </a:r>
            <a:r>
              <a:rPr lang="en-US" dirty="0"/>
              <a:t> of triple negative breast cancer</a:t>
            </a:r>
          </a:p>
        </p:txBody>
      </p:sp>
      <p:sp>
        <p:nvSpPr>
          <p:cNvPr id="453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30922F-085B-46E8-82AA-49472BAAC247}" type="slidenum">
              <a:rPr lang="en-US">
                <a:solidFill>
                  <a:srgbClr val="000000"/>
                </a:solidFill>
              </a:rPr>
              <a:pPr fontAlgn="base">
                <a:spcBef>
                  <a:spcPct val="0"/>
                </a:spcBef>
                <a:spcAft>
                  <a:spcPct val="0"/>
                </a:spcAft>
                <a:defRPr/>
              </a:pPr>
              <a:t>81</a:t>
            </a:fld>
            <a:endParaRPr lang="en-US">
              <a:solidFill>
                <a:srgbClr val="000000"/>
              </a:solidFill>
            </a:endParaRPr>
          </a:p>
        </p:txBody>
      </p:sp>
    </p:spTree>
    <p:extLst>
      <p:ext uri="{BB962C8B-B14F-4D97-AF65-F5344CB8AC3E}">
        <p14:creationId xmlns:p14="http://schemas.microsoft.com/office/powerpoint/2010/main" val="396121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8225" y="523875"/>
            <a:ext cx="4654550" cy="261937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Slide Objective: </a:t>
            </a:r>
            <a:r>
              <a:rPr lang="en-US"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to provide an overview of the Ontario Lung Screening Program.</a:t>
            </a:r>
            <a:endParaRPr lang="en-CA" sz="1200" b="0" strike="sngStrike" kern="12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endParaRPr lang="en-US" sz="1200" b="1" kern="12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r>
              <a:rPr lang="en-US" sz="1200" b="1"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Level 1 Thoracic</a:t>
            </a:r>
            <a:r>
              <a:rPr lang="en-US" sz="1200" b="1"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Surgery Centres:</a:t>
            </a:r>
          </a:p>
          <a:p>
            <a:r>
              <a:rPr lang="en-US" sz="120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The criteria for thoracic surgery centres are provided</a:t>
            </a:r>
            <a:r>
              <a:rPr lang="en-US" sz="120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a:t>
            </a:r>
            <a:r>
              <a:rPr lang="en-US" sz="1200" b="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in Ontario Health (Cancer Care Ontario)’s </a:t>
            </a:r>
            <a:r>
              <a:rPr lang="en-CA" sz="12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Thoracic </a:t>
            </a:r>
            <a:r>
              <a:rPr lang="en-CA" sz="120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Surgical Oncology Standards. Specific</a:t>
            </a:r>
            <a:r>
              <a:rPr lang="en-CA" sz="120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requirements for level 1 centres include:</a:t>
            </a:r>
            <a:endParaRPr lang="en-US" sz="1200" kern="12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pPr marL="88160" indent="-88160">
              <a:buFont typeface="Arial" panose="020B0604020202020204" pitchFamily="34" charset="0"/>
              <a:buChar char="•"/>
            </a:pPr>
            <a:r>
              <a:rPr lang="en-US" sz="120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At least three thoracic surgeons</a:t>
            </a:r>
          </a:p>
          <a:p>
            <a:pPr marL="88160" indent="-88160">
              <a:buFont typeface="Arial" panose="020B0604020202020204" pitchFamily="34" charset="0"/>
              <a:buChar char="•"/>
            </a:pPr>
            <a:r>
              <a:rPr lang="en-US" sz="120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Surgical volumes of a minimum of 20 </a:t>
            </a:r>
            <a:r>
              <a:rPr lang="en-US" sz="1200" kern="1200" dirty="0" err="1">
                <a:solidFill>
                  <a:schemeClr val="tx1"/>
                </a:solidFill>
                <a:latin typeface="Calibri" panose="020F0502020204030204" pitchFamily="34" charset="0"/>
                <a:ea typeface="MS PGothic" panose="020B0600070205080204" pitchFamily="34" charset="-128"/>
                <a:cs typeface="Calibri" panose="020F0502020204030204" pitchFamily="34" charset="0"/>
              </a:rPr>
              <a:t>esophagectomy</a:t>
            </a:r>
            <a:r>
              <a:rPr lang="en-US" sz="120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 cases per unit per year and 150 pulmonary resections per unit per year (targets)</a:t>
            </a:r>
          </a:p>
          <a:p>
            <a:pPr marL="88160" indent="-88160">
              <a:buFont typeface="Arial" panose="020B0604020202020204" pitchFamily="34" charset="0"/>
              <a:buChar char="•"/>
            </a:pPr>
            <a:r>
              <a:rPr lang="en-US" sz="120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Dedicated thoracic surgical service with consolidated beds to ensure an appropriate level of nursing, physiotherapy and respiratory therapy expertise</a:t>
            </a:r>
          </a:p>
          <a:p>
            <a:endParaRPr lang="en-US" sz="120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r>
              <a:rPr lang="en-US" sz="1200" b="1"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How Pilot Sites were Chosen:</a:t>
            </a:r>
          </a:p>
          <a:p>
            <a:r>
              <a:rPr lang="en-CA" sz="1200" b="0" strike="noStrike"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On March 31, 2016, </a:t>
            </a:r>
            <a:r>
              <a:rPr lang="en-CA"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a</a:t>
            </a:r>
            <a:r>
              <a:rPr lang="en-CA" sz="1200" b="0" strike="noStrike"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 Request for Proposals was issued to</a:t>
            </a:r>
            <a:r>
              <a:rPr lang="en-CA"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a:t>
            </a:r>
            <a:r>
              <a:rPr lang="en-CA" sz="1200" b="0" strike="noStrike"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hospitals interested in piloting lung cancer for people at high risk. The hospitals had to have a level 1 thoracic surgery centre with an organized</a:t>
            </a:r>
            <a:r>
              <a:rPr lang="en-CA"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program </a:t>
            </a:r>
            <a:r>
              <a:rPr lang="en-CA" sz="1200" b="0" strike="noStrike"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on-site for lung</a:t>
            </a:r>
            <a:r>
              <a:rPr lang="en-CA"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diagnostic assessment</a:t>
            </a:r>
            <a:r>
              <a:rPr lang="en-CA" sz="1200" b="0" strike="noStrike"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 An evaluation committee made up</a:t>
            </a:r>
            <a:r>
              <a:rPr lang="en-CA"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a:t>
            </a:r>
            <a:r>
              <a:rPr lang="en-CA" sz="1200" b="0" strike="noStrike"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of Cancer Care Ontario (before it transitioned to Ontario Health)</a:t>
            </a:r>
            <a:r>
              <a:rPr lang="en-CA"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a:t>
            </a:r>
            <a:r>
              <a:rPr lang="en-CA" sz="1200" b="0" strike="noStrike"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senior leaders and clinical experts from across Canada assessed the proposals.</a:t>
            </a:r>
            <a:r>
              <a:rPr lang="en-CA"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a:t>
            </a:r>
          </a:p>
          <a:p>
            <a:endParaRPr lang="en-US" sz="12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r>
              <a:rPr lang="en-US" sz="1200" b="0" strike="noStrike"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P</a:t>
            </a:r>
            <a:r>
              <a:rPr lang="en-US" sz="12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ilot site hospitals were chosen from the highest ranked proposals to ensure diversity based on geography</a:t>
            </a:r>
            <a:r>
              <a:rPr lang="en-US" sz="1200" b="0" strike="noStrike"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a:t>
            </a:r>
            <a:r>
              <a:rPr lang="en-US"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a:t>
            </a:r>
            <a:r>
              <a:rPr lang="en-US" sz="12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hospital type (academic vs. community)</a:t>
            </a:r>
            <a:r>
              <a:rPr lang="en-US" sz="1200" b="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and service delivery model (single site vs. hub and spoke).</a:t>
            </a:r>
            <a:endParaRPr lang="en-US" sz="12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endParaRPr lang="en-US" sz="120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r>
              <a:rPr lang="en-US" sz="1200" b="1"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Lung Cancer Screening Pilot for People at High Risk (the pilot) Evaluation:</a:t>
            </a:r>
          </a:p>
          <a:p>
            <a:pPr marL="0" indent="0">
              <a:buFont typeface="Arial" panose="020B0604020202020204" pitchFamily="34" charset="0"/>
              <a:buNone/>
            </a:pPr>
            <a:r>
              <a:rPr lang="en-US"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A final evaluation is being conducted and will be finalized in 2021. Evaluation findings will inform recommendations for the optimal design and implementation of a provincial lung cancer screening program for people at high risk in Ontario. </a:t>
            </a:r>
          </a:p>
          <a:p>
            <a:pPr marL="0" indent="0">
              <a:buFont typeface="Arial" panose="020B0604020202020204" pitchFamily="34" charset="0"/>
              <a:buNone/>
            </a:pPr>
            <a:endParaRPr lang="en-US"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pPr marL="0" indent="0">
              <a:buFont typeface="Arial" panose="020B0604020202020204" pitchFamily="34" charset="0"/>
              <a:buNone/>
            </a:pPr>
            <a:r>
              <a:rPr lang="en-US" sz="1200" b="0"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Learnings from the pilot will identify opportunities for improvement and will inform expansion of an organized lung cancer screening program.</a:t>
            </a:r>
            <a:endParaRPr lang="en-US" sz="1200" b="1" i="1" kern="12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pPr marL="0" indent="0" defTabSz="235092">
              <a:buFont typeface="Arial" panose="020B0604020202020204" pitchFamily="34" charset="0"/>
              <a:buNone/>
              <a:defRPr/>
            </a:pPr>
            <a:r>
              <a:rPr lang="en-US" sz="1200" b="0" i="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The pilot evaluation will not be assessing whether or not LDCT is an effective tool for lung cancer screening.</a:t>
            </a:r>
            <a:endParaRPr lang="en-US" sz="12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pPr marL="0" indent="0" defTabSz="235092">
              <a:buFont typeface="Arial" panose="020B0604020202020204" pitchFamily="34" charset="0"/>
              <a:buNone/>
              <a:defRPr/>
            </a:pPr>
            <a:endParaRPr lang="en-CA" sz="1000" b="1" dirty="0"/>
          </a:p>
          <a:p>
            <a:pPr marL="0" marR="0" lvl="0" indent="0" algn="l" defTabSz="235092"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000" b="0" u="sng" dirty="0">
                <a:solidFill>
                  <a:schemeClr val="tx1"/>
                </a:solidFill>
              </a:rPr>
              <a:t>Speaking Note Sources:</a:t>
            </a:r>
          </a:p>
          <a:p>
            <a:pPr marL="0" indent="0" defTabSz="235092">
              <a:buFont typeface="Arial" panose="020B0604020202020204" pitchFamily="34" charset="0"/>
              <a:buNone/>
              <a:defRPr/>
            </a:pPr>
            <a:r>
              <a:rPr lang="en-US" sz="1200" b="0" kern="1200" dirty="0" err="1">
                <a:solidFill>
                  <a:schemeClr val="tx1"/>
                </a:solidFill>
                <a:effectLst/>
                <a:latin typeface="Calibri" pitchFamily="68" charset="0"/>
                <a:ea typeface="MS PGothic" panose="020B0600070205080204" pitchFamily="34" charset="-128"/>
                <a:cs typeface="ＭＳ Ｐゴシック" pitchFamily="68" charset="-128"/>
              </a:rPr>
              <a:t>Sundaresan</a:t>
            </a:r>
            <a:r>
              <a:rPr lang="en-US" sz="1200" b="0" kern="1200" dirty="0">
                <a:solidFill>
                  <a:schemeClr val="tx1"/>
                </a:solidFill>
                <a:effectLst/>
                <a:latin typeface="Calibri" pitchFamily="68" charset="0"/>
                <a:ea typeface="MS PGothic" panose="020B0600070205080204" pitchFamily="34" charset="-128"/>
                <a:cs typeface="ＭＳ Ｐゴシック" pitchFamily="68" charset="-128"/>
              </a:rPr>
              <a:t> S, Langer B, Oliver T, Schwartz F, </a:t>
            </a:r>
            <a:r>
              <a:rPr lang="en-US" sz="1200" b="0" kern="1200" dirty="0" err="1">
                <a:solidFill>
                  <a:schemeClr val="tx1"/>
                </a:solidFill>
                <a:effectLst/>
                <a:latin typeface="Calibri" pitchFamily="68" charset="0"/>
                <a:ea typeface="MS PGothic" panose="020B0600070205080204" pitchFamily="34" charset="-128"/>
                <a:cs typeface="ＭＳ Ｐゴシック" pitchFamily="68" charset="-128"/>
              </a:rPr>
              <a:t>Brouwers</a:t>
            </a:r>
            <a:r>
              <a:rPr lang="en-US" sz="1200" b="0" kern="1200" dirty="0">
                <a:solidFill>
                  <a:schemeClr val="tx1"/>
                </a:solidFill>
                <a:effectLst/>
                <a:latin typeface="Calibri" pitchFamily="68" charset="0"/>
                <a:ea typeface="MS PGothic" panose="020B0600070205080204" pitchFamily="34" charset="-128"/>
                <a:cs typeface="ＭＳ Ｐゴシック" pitchFamily="68" charset="-128"/>
              </a:rPr>
              <a:t> M, Stern H, et al. Thoracic surgical oncology standards</a:t>
            </a:r>
            <a:r>
              <a:rPr lang="en-US" sz="1200" b="0" kern="1200" baseline="0" dirty="0">
                <a:solidFill>
                  <a:schemeClr val="tx1"/>
                </a:solidFill>
                <a:effectLst/>
                <a:latin typeface="Calibri" pitchFamily="68" charset="0"/>
                <a:ea typeface="MS PGothic" panose="020B0600070205080204" pitchFamily="34" charset="-128"/>
                <a:cs typeface="ＭＳ Ｐゴシック" pitchFamily="68" charset="-128"/>
              </a:rPr>
              <a:t> </a:t>
            </a:r>
            <a:r>
              <a:rPr lang="en-US" sz="1200" b="0" kern="1200" dirty="0">
                <a:solidFill>
                  <a:schemeClr val="tx1"/>
                </a:solidFill>
                <a:effectLst/>
                <a:latin typeface="Calibri" pitchFamily="68" charset="0"/>
                <a:ea typeface="MS PGothic" panose="020B0600070205080204" pitchFamily="34" charset="-128"/>
                <a:cs typeface="ＭＳ Ｐゴシック" pitchFamily="68" charset="-128"/>
              </a:rPr>
              <a:t>[Internet]. 2015 Mar [cited 2020 Sep]. Available from: https://www.cancercareontario.ca/sites/ccocancercare/files/guidelines/full/pebc17-1f_0.pdf</a:t>
            </a:r>
            <a:endParaRPr lang="en-CA" sz="1000" b="0" kern="1200" dirty="0">
              <a:solidFill>
                <a:schemeClr val="tx1"/>
              </a:solidFill>
              <a:latin typeface="Calibri" pitchFamily="68" charset="0"/>
              <a:ea typeface="MS PGothic" panose="020B0600070205080204" pitchFamily="34" charset="-128"/>
              <a:cs typeface="ＭＳ Ｐゴシック" pitchFamily="68" charset="-128"/>
            </a:endParaRPr>
          </a:p>
          <a:p>
            <a:pPr marL="0" indent="0" defTabSz="235092">
              <a:buFont typeface="Arial" panose="020B0604020202020204" pitchFamily="34" charset="0"/>
              <a:buNone/>
              <a:defRPr/>
            </a:pPr>
            <a:endParaRPr lang="en-CA" sz="1000" b="1" kern="1200" dirty="0">
              <a:solidFill>
                <a:schemeClr val="tx1"/>
              </a:solidFill>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12</a:t>
            </a:fld>
            <a:endParaRPr lang="en-CA" altLang="en-US"/>
          </a:p>
        </p:txBody>
      </p:sp>
    </p:spTree>
    <p:extLst>
      <p:ext uri="{BB962C8B-B14F-4D97-AF65-F5344CB8AC3E}">
        <p14:creationId xmlns:p14="http://schemas.microsoft.com/office/powerpoint/2010/main" val="400151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8225" y="523875"/>
            <a:ext cx="4654550" cy="2619375"/>
          </a:xfrm>
        </p:spPr>
      </p:sp>
      <p:sp>
        <p:nvSpPr>
          <p:cNvPr id="3" name="Notes Placeholder 2"/>
          <p:cNvSpPr>
            <a:spLocks noGrp="1"/>
          </p:cNvSpPr>
          <p:nvPr>
            <p:ph type="body" idx="1"/>
          </p:nvPr>
        </p:nvSpPr>
        <p:spPr/>
        <p:txBody>
          <a:bodyPr/>
          <a:lstStyle/>
          <a:p>
            <a:pPr marL="0" marR="0" lvl="0" indent="0" algn="l" defTabSz="235092"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000" b="1"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Slide Objective: </a:t>
            </a:r>
            <a:r>
              <a:rPr lang="en-US" sz="1000" b="0" kern="1200" dirty="0">
                <a:solidFill>
                  <a:schemeClr val="tx1"/>
                </a:solidFill>
                <a:latin typeface="Calibri" panose="020F0502020204030204" pitchFamily="34" charset="0"/>
                <a:ea typeface="MS PGothic" panose="020B0600070205080204" pitchFamily="34" charset="-128"/>
                <a:cs typeface="Calibri" panose="020F0502020204030204" pitchFamily="34" charset="0"/>
              </a:rPr>
              <a:t>to</a:t>
            </a:r>
            <a:r>
              <a:rPr lang="en-US" sz="1000" b="0"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rPr>
              <a:t> identify current OLSP sites and their locations.</a:t>
            </a:r>
            <a:endParaRPr lang="en-CA" sz="1000" b="0" kern="1200" dirty="0">
              <a:solidFill>
                <a:schemeClr val="tx1"/>
              </a:solidFill>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13</a:t>
            </a:fld>
            <a:endParaRPr lang="en-CA" altLang="en-US"/>
          </a:p>
        </p:txBody>
      </p:sp>
    </p:spTree>
    <p:extLst>
      <p:ext uri="{BB962C8B-B14F-4D97-AF65-F5344CB8AC3E}">
        <p14:creationId xmlns:p14="http://schemas.microsoft.com/office/powerpoint/2010/main" val="27181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8225" y="523875"/>
            <a:ext cx="4654550" cy="261937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Calibri" pitchFamily="68" charset="0"/>
                <a:ea typeface="MS PGothic" panose="020B0600070205080204" pitchFamily="34" charset="-128"/>
                <a:cs typeface="ＭＳ Ｐゴシック" pitchFamily="68" charset="-128"/>
              </a:rPr>
              <a:t>Slide Objective: </a:t>
            </a:r>
            <a:r>
              <a:rPr lang="en-US" sz="1200" b="0" kern="1200">
                <a:solidFill>
                  <a:schemeClr val="tx1"/>
                </a:solidFill>
                <a:latin typeface="Calibri" pitchFamily="68" charset="0"/>
                <a:ea typeface="MS PGothic" panose="020B0600070205080204" pitchFamily="34" charset="-128"/>
                <a:cs typeface="ＭＳ Ｐゴシック" pitchFamily="68" charset="-128"/>
              </a:rPr>
              <a:t>to describe</a:t>
            </a:r>
            <a:r>
              <a:rPr lang="en-US" sz="1200" b="0" kern="1200" baseline="0">
                <a:solidFill>
                  <a:schemeClr val="tx1"/>
                </a:solidFill>
                <a:latin typeface="Calibri" pitchFamily="68" charset="0"/>
                <a:ea typeface="MS PGothic" panose="020B0600070205080204" pitchFamily="34" charset="-128"/>
                <a:cs typeface="ＭＳ Ｐゴシック" pitchFamily="68" charset="-128"/>
              </a:rPr>
              <a:t> the evidence in support of lung cancer screening for people at high risk.</a:t>
            </a:r>
            <a:endParaRPr lang="en-CA" sz="1200" b="0" kern="1200">
              <a:solidFill>
                <a:schemeClr val="tx1"/>
              </a:solidFill>
              <a:latin typeface="Calibri" pitchFamily="68" charset="0"/>
              <a:ea typeface="MS PGothic" panose="020B0600070205080204" pitchFamily="34" charset="-128"/>
              <a:cs typeface="ＭＳ Ｐゴシック" pitchFamily="68" charset="-128"/>
            </a:endParaRPr>
          </a:p>
          <a:p>
            <a:endParaRPr lang="en-US" sz="1200" b="0" u="sng" kern="1200">
              <a:solidFill>
                <a:schemeClr val="tx1"/>
              </a:solidFill>
              <a:latin typeface="Calibri" pitchFamily="68" charset="0"/>
              <a:ea typeface="MS PGothic" panose="020B0600070205080204" pitchFamily="34" charset="-128"/>
              <a:cs typeface="ＭＳ Ｐゴシック" pitchFamily="68" charset="-128"/>
            </a:endParaRPr>
          </a:p>
          <a:p>
            <a:r>
              <a:rPr lang="en-US" sz="1200" b="0" u="none" kern="1200">
                <a:solidFill>
                  <a:schemeClr val="tx1"/>
                </a:solidFill>
                <a:latin typeface="Calibri" pitchFamily="68" charset="0"/>
                <a:ea typeface="MS PGothic" panose="020B0600070205080204" pitchFamily="34" charset="-128"/>
                <a:cs typeface="ＭＳ Ｐゴシック" pitchFamily="68" charset="-128"/>
              </a:rPr>
              <a:t>Participants that were randomized to the</a:t>
            </a:r>
            <a:r>
              <a:rPr lang="en-US" sz="1200" b="0" u="none" kern="1200" baseline="0">
                <a:solidFill>
                  <a:schemeClr val="tx1"/>
                </a:solidFill>
                <a:latin typeface="Calibri" pitchFamily="68" charset="0"/>
                <a:ea typeface="MS PGothic" panose="020B0600070205080204" pitchFamily="34" charset="-128"/>
                <a:cs typeface="ＭＳ Ｐゴシック" pitchFamily="68" charset="-128"/>
              </a:rPr>
              <a:t> screening group </a:t>
            </a:r>
            <a:r>
              <a:rPr lang="en-US" sz="1200" b="0" u="none" kern="1200">
                <a:solidFill>
                  <a:schemeClr val="tx1"/>
                </a:solidFill>
                <a:latin typeface="Calibri" pitchFamily="68" charset="0"/>
                <a:ea typeface="MS PGothic" panose="020B0600070205080204" pitchFamily="34" charset="-128"/>
                <a:cs typeface="ＭＳ Ｐゴシック" pitchFamily="68" charset="-128"/>
              </a:rPr>
              <a:t>in the NELSON study</a:t>
            </a:r>
            <a:r>
              <a:rPr lang="en-US" sz="1200" b="0" u="none" kern="1200" baseline="0">
                <a:solidFill>
                  <a:schemeClr val="tx1"/>
                </a:solidFill>
                <a:latin typeface="Calibri" pitchFamily="68" charset="0"/>
                <a:ea typeface="MS PGothic" panose="020B0600070205080204" pitchFamily="34" charset="-128"/>
                <a:cs typeface="ＭＳ Ｐゴシック" pitchFamily="68" charset="-128"/>
              </a:rPr>
              <a:t> had LDCT</a:t>
            </a:r>
            <a:r>
              <a:rPr lang="en-US" sz="1200" b="0" u="none" strike="sngStrike" kern="1200" baseline="0">
                <a:solidFill>
                  <a:schemeClr val="tx1"/>
                </a:solidFill>
                <a:latin typeface="Calibri" pitchFamily="68" charset="0"/>
                <a:ea typeface="MS PGothic" panose="020B0600070205080204" pitchFamily="34" charset="-128"/>
                <a:cs typeface="ＭＳ Ｐゴシック" pitchFamily="68" charset="-128"/>
              </a:rPr>
              <a:t> </a:t>
            </a:r>
            <a:r>
              <a:rPr lang="en-US" sz="1200" b="0" u="none" kern="1200" baseline="0">
                <a:solidFill>
                  <a:schemeClr val="tx1"/>
                </a:solidFill>
                <a:latin typeface="Calibri" pitchFamily="68" charset="0"/>
                <a:ea typeface="MS PGothic" panose="020B0600070205080204" pitchFamily="34" charset="-128"/>
                <a:cs typeface="ＭＳ Ｐゴシック" pitchFamily="68" charset="-128"/>
              </a:rPr>
              <a:t>scans at baseline and 1, 3, and 5.5 years after randomization. A minimum follow-up period of 10 years was used for the majority of participants.</a:t>
            </a:r>
          </a:p>
          <a:p>
            <a:endParaRPr lang="en-US" sz="1200" b="0" u="none" kern="1200" baseline="0">
              <a:solidFill>
                <a:schemeClr val="tx1"/>
              </a:solidFill>
              <a:latin typeface="Calibri" pitchFamily="68" charset="0"/>
              <a:ea typeface="MS PGothic" panose="020B0600070205080204" pitchFamily="34" charset="-128"/>
              <a:cs typeface="ＭＳ Ｐゴシック" pitchFamily="68" charset="-128"/>
            </a:endParaRPr>
          </a:p>
          <a:p>
            <a:r>
              <a:rPr lang="en-US" sz="1200" b="0" u="none" kern="1200" baseline="0">
                <a:solidFill>
                  <a:schemeClr val="tx1"/>
                </a:solidFill>
                <a:latin typeface="Calibri" pitchFamily="68" charset="0"/>
                <a:ea typeface="MS PGothic" panose="020B0600070205080204" pitchFamily="34" charset="-128"/>
                <a:cs typeface="ＭＳ Ｐゴシック" pitchFamily="68" charset="-128"/>
              </a:rPr>
              <a:t>Like the National Lung Screening Trial, the findings from the NELSON trial show that lung cancer screening results in reduced risk of dying from lung cancer. </a:t>
            </a:r>
          </a:p>
          <a:p>
            <a:endParaRPr lang="en-US" sz="1200" b="0" u="none" kern="1200" baseline="0">
              <a:solidFill>
                <a:schemeClr val="tx1"/>
              </a:solidFill>
              <a:latin typeface="Calibri" pitchFamily="68" charset="0"/>
              <a:ea typeface="MS PGothic" panose="020B0600070205080204" pitchFamily="34" charset="-128"/>
              <a:cs typeface="ＭＳ Ｐゴシック" pitchFamily="68" charset="-128"/>
            </a:endParaRPr>
          </a:p>
          <a:p>
            <a:r>
              <a:rPr lang="en-CA" sz="1200" b="0" kern="1200">
                <a:solidFill>
                  <a:schemeClr val="tx1"/>
                </a:solidFill>
                <a:effectLst/>
                <a:latin typeface="Calibri" pitchFamily="68" charset="0"/>
                <a:ea typeface="MS PGothic" panose="020B0600070205080204" pitchFamily="34" charset="-128"/>
                <a:cs typeface="ＭＳ Ｐゴシック" pitchFamily="68" charset="-128"/>
              </a:rPr>
              <a:t>The trial showed that men at high risk of getting lung cancer who got screened with LDCT over approximately five and a half years (one baseline scan and additional scans at one, three and five-and-a-half years after baseline) had a 24 percent relative reduction in lung cancer mortality over 10 years, compared to men who were not screened at all.</a:t>
            </a:r>
            <a:endParaRPr lang="en-US" sz="1200" b="0" u="none" kern="1200" baseline="0">
              <a:solidFill>
                <a:schemeClr val="tx1"/>
              </a:solidFill>
              <a:latin typeface="Calibri" pitchFamily="68" charset="0"/>
              <a:ea typeface="MS PGothic" panose="020B0600070205080204" pitchFamily="34" charset="-128"/>
              <a:cs typeface="ＭＳ Ｐゴシック" pitchFamily="68" charset="-128"/>
            </a:endParaRPr>
          </a:p>
          <a:p>
            <a:endParaRPr lang="en-US" sz="1200" b="0" u="none" kern="1200" baseline="0">
              <a:solidFill>
                <a:schemeClr val="tx1"/>
              </a:solidFill>
              <a:latin typeface="Calibri" pitchFamily="68" charset="0"/>
              <a:ea typeface="MS PGothic" panose="020B0600070205080204" pitchFamily="34" charset="-128"/>
              <a:cs typeface="ＭＳ Ｐゴシック" pitchFamily="68" charset="-128"/>
            </a:endParaRPr>
          </a:p>
          <a:p>
            <a:r>
              <a:rPr lang="en-CA" sz="1200" b="0" u="none" kern="1200">
                <a:solidFill>
                  <a:schemeClr val="tx1"/>
                </a:solidFill>
                <a:effectLst/>
                <a:latin typeface="Calibri" pitchFamily="68" charset="0"/>
                <a:ea typeface="MS PGothic" panose="020B0600070205080204" pitchFamily="34" charset="-128"/>
                <a:cs typeface="ＭＳ Ｐゴシック" pitchFamily="68" charset="-128"/>
              </a:rPr>
              <a:t>Results from the small sample of approximately 2,500 female participants in the trial suggested an even greater benefit of screening for women (33 percent relative reduction in lung cancer mortality over 10 years), but this finding was not statistically significant.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strike="sngStrike" kern="1200">
              <a:solidFill>
                <a:schemeClr val="tx1"/>
              </a:solidFill>
              <a:effectLst/>
              <a:latin typeface="Calibri" pitchFamily="68" charset="0"/>
              <a:ea typeface="MS PGothic" panose="020B0600070205080204" pitchFamily="34" charset="-128"/>
            </a:endParaRPr>
          </a:p>
          <a:p>
            <a:endParaRPr lang="en-US" sz="1200" b="0" u="sng">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u="sng">
                <a:solidFill>
                  <a:schemeClr val="tx1"/>
                </a:solidFill>
              </a:rPr>
              <a:t>Slide Content and Speaking</a:t>
            </a:r>
            <a:r>
              <a:rPr lang="en-US" sz="1200" b="0" u="sng" baseline="0">
                <a:solidFill>
                  <a:schemeClr val="tx1"/>
                </a:solidFill>
              </a:rPr>
              <a:t> Note</a:t>
            </a:r>
            <a:r>
              <a:rPr lang="en-US" sz="1200" b="0" u="sng">
                <a:solidFill>
                  <a:schemeClr val="tx1"/>
                </a:solidFill>
              </a:rPr>
              <a:t> Source:</a:t>
            </a:r>
            <a:endParaRPr lang="en-US" sz="1200" b="1" u="sng">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ea typeface="Calibri" panose="020F0502020204030204" pitchFamily="34" charset="0"/>
              </a:rPr>
              <a:t>7. </a:t>
            </a:r>
            <a:r>
              <a:rPr lang="de-DE" sz="1200" kern="1200">
                <a:solidFill>
                  <a:schemeClr val="tx1"/>
                </a:solidFill>
                <a:effectLst/>
                <a:latin typeface="Calibri" pitchFamily="68" charset="0"/>
                <a:ea typeface="MS PGothic" panose="020B0600070205080204" pitchFamily="34" charset="-128"/>
                <a:cs typeface="ＭＳ Ｐゴシック" pitchFamily="68" charset="-128"/>
              </a:rPr>
              <a:t>de Koning H, van der Aalst C, de Jong P,  Scholten E, Nackaerts K, Heuvelmans M, et al. </a:t>
            </a:r>
            <a:r>
              <a:rPr lang="en-US" sz="1200" kern="1200">
                <a:solidFill>
                  <a:schemeClr val="tx1"/>
                </a:solidFill>
                <a:effectLst/>
                <a:latin typeface="Calibri" pitchFamily="68" charset="0"/>
                <a:ea typeface="MS PGothic" panose="020B0600070205080204" pitchFamily="34" charset="-128"/>
                <a:cs typeface="ＭＳ Ｐゴシック" pitchFamily="68" charset="-128"/>
              </a:rPr>
              <a:t>Reduced lung-cancer mortality with volume CT screening in a randomized trial. N </a:t>
            </a:r>
            <a:r>
              <a:rPr lang="en-US" sz="1200" kern="1200" err="1">
                <a:solidFill>
                  <a:schemeClr val="tx1"/>
                </a:solidFill>
                <a:effectLst/>
                <a:latin typeface="Calibri" pitchFamily="68" charset="0"/>
                <a:ea typeface="MS PGothic" panose="020B0600070205080204" pitchFamily="34" charset="-128"/>
                <a:cs typeface="ＭＳ Ｐゴシック" pitchFamily="68" charset="-128"/>
              </a:rPr>
              <a:t>Engl</a:t>
            </a:r>
            <a:r>
              <a:rPr lang="en-US" sz="1200" kern="1200">
                <a:solidFill>
                  <a:schemeClr val="tx1"/>
                </a:solidFill>
                <a:effectLst/>
                <a:latin typeface="Calibri" pitchFamily="68" charset="0"/>
                <a:ea typeface="MS PGothic" panose="020B0600070205080204" pitchFamily="34" charset="-128"/>
                <a:cs typeface="ＭＳ Ｐゴシック" pitchFamily="68" charset="-128"/>
              </a:rPr>
              <a:t> J Med [Internet]. 2020 Feb [cited 2020 Apr];382(6):503–513. Available from: https://www.nejm.org/doi/full/10.1056/NEJMoa1911793</a:t>
            </a:r>
            <a:endParaRPr lang="en-US" sz="1050" b="0" strike="sngStrike" kern="1200">
              <a:solidFill>
                <a:schemeClr val="tx1"/>
              </a:solidFill>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24</a:t>
            </a:fld>
            <a:endParaRPr lang="en-CA" altLang="en-US"/>
          </a:p>
        </p:txBody>
      </p:sp>
    </p:spTree>
    <p:extLst>
      <p:ext uri="{BB962C8B-B14F-4D97-AF65-F5344CB8AC3E}">
        <p14:creationId xmlns:p14="http://schemas.microsoft.com/office/powerpoint/2010/main" val="941835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8225" y="523875"/>
            <a:ext cx="4654550" cy="2619375"/>
          </a:xfrm>
        </p:spPr>
      </p:sp>
      <p:sp>
        <p:nvSpPr>
          <p:cNvPr id="3" name="Notes Placeholder 2"/>
          <p:cNvSpPr>
            <a:spLocks noGrp="1"/>
          </p:cNvSpPr>
          <p:nvPr>
            <p:ph type="body" idx="1"/>
          </p:nvPr>
        </p:nvSpPr>
        <p:spPr/>
        <p:txBody>
          <a:bodyPr/>
          <a:lstStyle/>
          <a:p>
            <a:r>
              <a:rPr lang="en-US" b="1" u="none"/>
              <a:t>Slide Objective:</a:t>
            </a:r>
            <a:r>
              <a:rPr lang="en-US" b="0" u="none"/>
              <a:t> To explain the different types of screening.</a:t>
            </a:r>
            <a:endParaRPr lang="en-CA" b="1" u="sng"/>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26</a:t>
            </a:fld>
            <a:endParaRPr lang="en-CA" altLang="en-US"/>
          </a:p>
        </p:txBody>
      </p:sp>
    </p:spTree>
    <p:extLst>
      <p:ext uri="{BB962C8B-B14F-4D97-AF65-F5344CB8AC3E}">
        <p14:creationId xmlns:p14="http://schemas.microsoft.com/office/powerpoint/2010/main" val="42040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8225" y="523875"/>
            <a:ext cx="4654550" cy="261937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Slide Objective: </a:t>
            </a:r>
            <a:r>
              <a:rPr lang="en-US" sz="1200" b="0" dirty="0"/>
              <a:t>to provide</a:t>
            </a:r>
            <a:r>
              <a:rPr lang="en-US" sz="1200" b="0" baseline="0" dirty="0"/>
              <a:t> introductory detail on the low-dose computed tomography (LDCT) scan and radiology reports.</a:t>
            </a:r>
            <a:endParaRPr lang="en-CA" sz="1200" b="0" dirty="0"/>
          </a:p>
          <a:p>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baseline="0" dirty="0">
                <a:solidFill>
                  <a:srgbClr val="1DAB05"/>
                </a:solidFill>
              </a:rPr>
              <a:t>The amount of radiation someone is exposed to through an LDCT scan for lung cancer screening is several times that of a chest X-ray, much less than that of a diagnostic chest computed tomography (CT) scan and approximately the same as one year of natural background radiation (radiation from the sky and the ground, and through breathing, eating and drinking).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baseline="0" dirty="0">
              <a:solidFill>
                <a:srgbClr val="1DAB05"/>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DAB05"/>
                </a:solidFill>
              </a:rPr>
              <a:t>NOTE FOR THE PRESENTERS: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baseline="0" dirty="0">
              <a:solidFill>
                <a:srgbClr val="1DAB05"/>
              </a:solidFill>
            </a:endParaRPr>
          </a:p>
          <a:p>
            <a:r>
              <a:rPr lang="en-CA" sz="1200" kern="1200" dirty="0">
                <a:solidFill>
                  <a:schemeClr val="tx1"/>
                </a:solidFill>
                <a:effectLst/>
                <a:latin typeface="Calibri" pitchFamily="68" charset="0"/>
                <a:ea typeface="MS PGothic" panose="020B0600070205080204" pitchFamily="34" charset="-128"/>
                <a:cs typeface="ＭＳ Ｐゴシック" pitchFamily="68" charset="-128"/>
              </a:rPr>
              <a:t>The target is for radiology reports to be completed and signed off</a:t>
            </a:r>
            <a:r>
              <a:rPr lang="en-CA" sz="1200" kern="1200" baseline="0" dirty="0">
                <a:solidFill>
                  <a:schemeClr val="tx1"/>
                </a:solidFill>
                <a:effectLst/>
                <a:latin typeface="Calibri" pitchFamily="68" charset="0"/>
                <a:ea typeface="MS PGothic" panose="020B0600070205080204" pitchFamily="34" charset="-128"/>
                <a:cs typeface="ＭＳ Ｐゴシック" pitchFamily="68" charset="-128"/>
              </a:rPr>
              <a:t> </a:t>
            </a:r>
            <a:r>
              <a:rPr lang="en-CA" sz="1200" i="0" kern="1200" dirty="0">
                <a:solidFill>
                  <a:schemeClr val="tx1"/>
                </a:solidFill>
                <a:effectLst/>
                <a:latin typeface="Calibri" pitchFamily="68" charset="0"/>
                <a:ea typeface="MS PGothic" panose="020B0600070205080204" pitchFamily="34" charset="-128"/>
                <a:cs typeface="ＭＳ Ｐゴシック" pitchFamily="68" charset="-128"/>
              </a:rPr>
              <a:t>so that results can be communicated within 2 weeks of</a:t>
            </a:r>
            <a:r>
              <a:rPr lang="en-CA" sz="1200" i="0" kern="1200" baseline="0" dirty="0">
                <a:solidFill>
                  <a:schemeClr val="tx1"/>
                </a:solidFill>
                <a:effectLst/>
                <a:latin typeface="Calibri" pitchFamily="68" charset="0"/>
                <a:ea typeface="MS PGothic" panose="020B0600070205080204" pitchFamily="34" charset="-128"/>
                <a:cs typeface="ＭＳ Ｐゴシック" pitchFamily="68" charset="-128"/>
              </a:rPr>
              <a:t> the scan day. Participants will be notified over the phone of their screening result and next steps.</a:t>
            </a:r>
            <a:r>
              <a:rPr lang="en-CA" sz="1200" i="0" strike="noStrike" kern="1200" dirty="0">
                <a:solidFill>
                  <a:schemeClr val="tx1"/>
                </a:solidFill>
                <a:effectLst/>
                <a:latin typeface="Calibri" pitchFamily="68" charset="0"/>
                <a:ea typeface="MS PGothic" panose="020B0600070205080204" pitchFamily="34" charset="-128"/>
                <a:cs typeface="ＭＳ Ｐゴシック" pitchFamily="68" charset="-128"/>
              </a:rPr>
              <a:t> If report sign-off is expected to take longer than 2 weeks of</a:t>
            </a:r>
            <a:r>
              <a:rPr lang="en-CA" sz="1200" i="0" strike="noStrike" kern="1200" baseline="0" dirty="0">
                <a:solidFill>
                  <a:schemeClr val="tx1"/>
                </a:solidFill>
                <a:effectLst/>
                <a:latin typeface="Calibri" pitchFamily="68" charset="0"/>
                <a:ea typeface="MS PGothic" panose="020B0600070205080204" pitchFamily="34" charset="-128"/>
                <a:cs typeface="ＭＳ Ｐゴシック" pitchFamily="68" charset="-128"/>
              </a:rPr>
              <a:t> the scan day </a:t>
            </a:r>
            <a:r>
              <a:rPr lang="en-CA" sz="1200" i="0" strike="noStrike" kern="1200" dirty="0">
                <a:solidFill>
                  <a:schemeClr val="tx1"/>
                </a:solidFill>
                <a:effectLst/>
                <a:latin typeface="Calibri" pitchFamily="68" charset="0"/>
                <a:ea typeface="MS PGothic" panose="020B0600070205080204" pitchFamily="34" charset="-128"/>
                <a:cs typeface="ＭＳ Ｐゴシック" pitchFamily="68" charset="-128"/>
              </a:rPr>
              <a:t>due to extenuating circumstances (e.g., emergency cases), the participant will be notified of the</a:t>
            </a:r>
            <a:r>
              <a:rPr lang="en-CA" sz="1200" i="0" strike="noStrike" kern="1200" baseline="0" dirty="0">
                <a:solidFill>
                  <a:schemeClr val="tx1"/>
                </a:solidFill>
                <a:effectLst/>
                <a:latin typeface="Calibri" pitchFamily="68" charset="0"/>
                <a:ea typeface="MS PGothic" panose="020B0600070205080204" pitchFamily="34" charset="-128"/>
                <a:cs typeface="ＭＳ Ｐゴシック" pitchFamily="68" charset="-128"/>
              </a:rPr>
              <a:t> delay. </a:t>
            </a:r>
          </a:p>
          <a:p>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1DAB05"/>
                </a:solidFill>
              </a:rPr>
              <a:t>Cornwall Community Hospital will use an alternate delivery model that will enable evaluation of screening operations in a small hospital with only one CT scanner. They will provide evening screening appointments throughout the week.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libri" pitchFamily="68" charset="0"/>
              <a:ea typeface="MS PGothic" panose="020B0600070205080204" pitchFamily="34" charset="-128"/>
              <a:cs typeface="ＭＳ Ｐゴシック" pitchFamily="68" charset="-128"/>
            </a:endParaRPr>
          </a:p>
          <a:p>
            <a:r>
              <a:rPr lang="en-US" sz="1200" kern="1200" dirty="0">
                <a:solidFill>
                  <a:schemeClr val="tx1"/>
                </a:solidFill>
                <a:effectLst/>
                <a:latin typeface="Calibri" pitchFamily="68" charset="0"/>
                <a:ea typeface="MS PGothic" panose="020B0600070205080204" pitchFamily="34" charset="-128"/>
                <a:cs typeface="ＭＳ Ｐゴシック" pitchFamily="68" charset="-128"/>
              </a:rPr>
              <a:t>Smoking cessation counselling </a:t>
            </a:r>
            <a:r>
              <a:rPr lang="en-US" sz="1200" i="0" kern="1200" dirty="0">
                <a:solidFill>
                  <a:schemeClr val="tx1"/>
                </a:solidFill>
                <a:effectLst/>
                <a:latin typeface="Calibri" pitchFamily="68" charset="0"/>
                <a:ea typeface="MS PGothic" panose="020B0600070205080204" pitchFamily="34" charset="-128"/>
                <a:cs typeface="ＭＳ Ｐゴシック" pitchFamily="68" charset="-128"/>
              </a:rPr>
              <a:t>may occur on the scan day</a:t>
            </a:r>
            <a:r>
              <a:rPr lang="en-US" sz="1200" i="1" kern="1200" dirty="0">
                <a:solidFill>
                  <a:schemeClr val="tx1"/>
                </a:solidFill>
                <a:effectLst/>
                <a:latin typeface="Calibri" pitchFamily="68" charset="0"/>
                <a:ea typeface="MS PGothic" panose="020B0600070205080204" pitchFamily="34" charset="-128"/>
                <a:cs typeface="ＭＳ Ｐゴシック" pitchFamily="68" charset="-128"/>
              </a:rPr>
              <a:t>.</a:t>
            </a:r>
            <a:endParaRPr lang="en-US" sz="1200" strike="noStrike" kern="1200" dirty="0">
              <a:solidFill>
                <a:schemeClr val="tx1"/>
              </a:solidFill>
              <a:effectLst/>
              <a:latin typeface="Calibri" pitchFamily="68" charset="0"/>
              <a:ea typeface="MS PGothic" panose="020B0600070205080204" pitchFamily="34" charset="-128"/>
              <a:cs typeface="ＭＳ Ｐゴシック" pitchFamily="68" charset="-128"/>
            </a:endParaRPr>
          </a:p>
          <a:p>
            <a:endParaRPr lang="en-US" sz="1200" kern="1200" dirty="0">
              <a:solidFill>
                <a:schemeClr val="tx1"/>
              </a:solidFill>
              <a:effectLst/>
              <a:latin typeface="Calibri" pitchFamily="68" charset="0"/>
              <a:ea typeface="MS PGothic" panose="020B0600070205080204" pitchFamily="34" charset="-128"/>
              <a:cs typeface="ＭＳ Ｐゴシック" pitchFamily="68" charset="-128"/>
            </a:endParaRPr>
          </a:p>
          <a:p>
            <a:r>
              <a:rPr lang="en-US" sz="1200" kern="1200" dirty="0">
                <a:solidFill>
                  <a:schemeClr val="tx1"/>
                </a:solidFill>
                <a:effectLst/>
                <a:latin typeface="Calibri" pitchFamily="68" charset="0"/>
                <a:ea typeface="MS PGothic" panose="020B0600070205080204" pitchFamily="34" charset="-128"/>
                <a:cs typeface="ＭＳ Ｐゴシック" pitchFamily="68" charset="-128"/>
              </a:rPr>
              <a:t>The next LDCT appointment will be booked at the time that results are communicated (not applicable for people </a:t>
            </a:r>
            <a:r>
              <a:rPr lang="en-US" sz="1200" b="0" kern="1200" dirty="0">
                <a:solidFill>
                  <a:schemeClr val="tx1"/>
                </a:solidFill>
                <a:effectLst/>
                <a:latin typeface="Calibri" pitchFamily="68" charset="0"/>
                <a:ea typeface="MS PGothic" panose="020B0600070205080204" pitchFamily="34" charset="-128"/>
                <a:cs typeface="ＭＳ Ｐゴシック" pitchFamily="68" charset="-128"/>
              </a:rPr>
              <a:t>referred for diagnostic </a:t>
            </a:r>
            <a:r>
              <a:rPr lang="en-US" sz="1200" kern="1200" dirty="0">
                <a:solidFill>
                  <a:schemeClr val="tx1"/>
                </a:solidFill>
                <a:effectLst/>
                <a:latin typeface="Calibri" pitchFamily="68" charset="0"/>
                <a:ea typeface="MS PGothic" panose="020B0600070205080204" pitchFamily="34" charset="-128"/>
                <a:cs typeface="ＭＳ Ｐゴシック" pitchFamily="68" charset="-128"/>
              </a:rPr>
              <a:t>assessment).</a:t>
            </a: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Calibri" pitchFamily="68" charset="0"/>
              <a:ea typeface="MS PGothic" panose="020B0600070205080204" pitchFamily="34" charset="-128"/>
              <a:cs typeface="ＭＳ Ｐゴシック" pitchFamily="68" charset="-128"/>
            </a:endParaRPr>
          </a:p>
          <a:p>
            <a:r>
              <a:rPr lang="en-US" sz="1200" u="sng" kern="1200" dirty="0">
                <a:solidFill>
                  <a:schemeClr val="tx1"/>
                </a:solidFill>
                <a:effectLst/>
                <a:latin typeface="Calibri" pitchFamily="68" charset="0"/>
                <a:ea typeface="MS PGothic" panose="020B0600070205080204" pitchFamily="34" charset="-128"/>
                <a:cs typeface="ＭＳ Ｐゴシック" pitchFamily="68" charset="-128"/>
              </a:rPr>
              <a:t>Speaker</a:t>
            </a:r>
            <a:r>
              <a:rPr lang="en-US" sz="1200" u="sng" kern="1200" baseline="0" dirty="0">
                <a:solidFill>
                  <a:schemeClr val="tx1"/>
                </a:solidFill>
                <a:effectLst/>
                <a:latin typeface="Calibri" pitchFamily="68" charset="0"/>
                <a:ea typeface="MS PGothic" panose="020B0600070205080204" pitchFamily="34" charset="-128"/>
                <a:cs typeface="ＭＳ Ｐゴシック" pitchFamily="68" charset="-128"/>
              </a:rPr>
              <a:t> Note Sources:</a:t>
            </a:r>
          </a:p>
          <a:p>
            <a:pPr marL="171450" indent="-171450">
              <a:spcBef>
                <a:spcPts val="600"/>
              </a:spcBef>
              <a:spcAft>
                <a:spcPts val="600"/>
              </a:spcAft>
              <a:buClr>
                <a:srgbClr val="00B2E3"/>
              </a:buClr>
              <a:buFont typeface="Arial" panose="020B0604020202020204" pitchFamily="34" charset="0"/>
              <a:buChar char="•"/>
            </a:pPr>
            <a:r>
              <a:rPr lang="en-US" u="none" dirty="0">
                <a:latin typeface="Calibri" pitchFamily="68" charset="0"/>
                <a:cs typeface="ＭＳ Ｐゴシック" pitchFamily="68" charset="-128"/>
              </a:rPr>
              <a:t>Radiologyinfo.org [Internet]. Radiological</a:t>
            </a:r>
            <a:r>
              <a:rPr lang="en-US" u="none" baseline="0" dirty="0">
                <a:latin typeface="Calibri" pitchFamily="68" charset="0"/>
                <a:cs typeface="ＭＳ Ｐゴシック" pitchFamily="68" charset="-128"/>
              </a:rPr>
              <a:t> Society of North America, Inc.</a:t>
            </a:r>
            <a:r>
              <a:rPr lang="en-US" u="none" dirty="0">
                <a:latin typeface="Calibri" pitchFamily="68" charset="0"/>
                <a:cs typeface="ＭＳ Ｐゴシック" pitchFamily="68" charset="-128"/>
              </a:rPr>
              <a:t>; c2021. Radiation Dose in X-Ray and CT Exams [reviewed 2019 Mar; cited 2020 May]. Available from: http://www.radiologyinfo.org/en/info.cfm?pg=safety-xray</a:t>
            </a:r>
          </a:p>
          <a:p>
            <a:pPr marL="171450" marR="0" lvl="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Calibri" pitchFamily="68" charset="0"/>
                <a:ea typeface="MS PGothic" panose="020B0600070205080204" pitchFamily="34" charset="-128"/>
                <a:cs typeface="ＭＳ Ｐゴシック" pitchFamily="68" charset="-128"/>
              </a:rPr>
              <a:t>Canadian Nuclear Safety Commission [Internet]. Government of Canada; 2013. Natural background radiation [modified 2020 Nov; cited 2020 May]. Available from: http://nuclearsafety.gc.ca/eng/resources/fact-sheets/natural-background-radiation.cfm</a:t>
            </a: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a:p>
            <a:pPr marL="171450" indent="-171450" algn="l" defTabSz="457200" rtl="0" eaLnBrk="1" latinLnBrk="0" hangingPunct="1">
              <a:buFont typeface="Arial" panose="020B0604020202020204" pitchFamily="34" charset="0"/>
              <a:buChar char="•"/>
            </a:pPr>
            <a:endParaRPr lang="en-US" sz="1200" kern="1200" dirty="0">
              <a:solidFill>
                <a:schemeClr val="tx1"/>
              </a:solidFill>
              <a:effectLst/>
              <a:latin typeface="Calibri" pitchFamily="68" charset="0"/>
              <a:ea typeface="MS PGothic" panose="020B0600070205080204" pitchFamily="34" charset="-128"/>
              <a:cs typeface="ＭＳ Ｐゴシック" pitchFamily="68" charset="-128"/>
            </a:endParaRPr>
          </a:p>
          <a:p>
            <a:pPr marL="0" indent="0" algn="l" defTabSz="457200" rtl="0" eaLnBrk="1" latinLnBrk="0" hangingPunct="1">
              <a:buFont typeface="Arial" panose="020B0604020202020204" pitchFamily="34" charset="0"/>
              <a:buNone/>
            </a:pP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a:p>
            <a:r>
              <a:rPr lang="en-US" sz="1200" b="0" u="sng" dirty="0">
                <a:solidFill>
                  <a:schemeClr val="tx1"/>
                </a:solidFill>
              </a:rPr>
              <a:t>Slide Content Sources:</a:t>
            </a:r>
          </a:p>
          <a:p>
            <a:pPr marL="0" indent="0">
              <a:spcBef>
                <a:spcPts val="600"/>
              </a:spcBef>
              <a:spcAft>
                <a:spcPts val="600"/>
              </a:spcAft>
              <a:buClr>
                <a:srgbClr val="00B2E3"/>
              </a:buClr>
              <a:buFont typeface="+mj-lt"/>
              <a:buNone/>
            </a:pPr>
            <a:r>
              <a:rPr lang="en-US" sz="1200" kern="1200" dirty="0">
                <a:solidFill>
                  <a:schemeClr val="tx1"/>
                </a:solidFill>
                <a:latin typeface="Calibri" pitchFamily="68" charset="0"/>
                <a:ea typeface="MS PGothic" panose="020B0600070205080204" pitchFamily="34" charset="-128"/>
                <a:cs typeface="ＭＳ Ｐゴシック" pitchFamily="68" charset="-128"/>
              </a:rPr>
              <a:t>10.</a:t>
            </a:r>
            <a:r>
              <a:rPr lang="en-US" sz="1200" kern="1200" baseline="0" dirty="0">
                <a:solidFill>
                  <a:schemeClr val="tx1"/>
                </a:solidFill>
                <a:latin typeface="Calibri" pitchFamily="68" charset="0"/>
                <a:ea typeface="MS PGothic" panose="020B0600070205080204" pitchFamily="34" charset="-128"/>
                <a:cs typeface="ＭＳ Ｐゴシック" pitchFamily="68" charset="-128"/>
              </a:rPr>
              <a:t> </a:t>
            </a:r>
            <a:r>
              <a:rPr lang="en-US" u="none" dirty="0">
                <a:latin typeface="Calibri" pitchFamily="68" charset="0"/>
                <a:cs typeface="ＭＳ Ｐゴシック" pitchFamily="68" charset="-128"/>
              </a:rPr>
              <a:t>Radiologyinfo.org [Internet]. Radiological</a:t>
            </a:r>
            <a:r>
              <a:rPr lang="en-US" u="none" baseline="0" dirty="0">
                <a:latin typeface="Calibri" pitchFamily="68" charset="0"/>
                <a:cs typeface="ＭＳ Ｐゴシック" pitchFamily="68" charset="-128"/>
              </a:rPr>
              <a:t> Society of North America, Inc.</a:t>
            </a:r>
            <a:r>
              <a:rPr lang="en-US" u="none" dirty="0">
                <a:latin typeface="Calibri" pitchFamily="68" charset="0"/>
                <a:cs typeface="ＭＳ Ｐゴシック" pitchFamily="68" charset="-128"/>
              </a:rPr>
              <a:t>; c2021. Radiation Dose in X-Ray and CT Exams [reviewed 2019 Mar; cited 2020 May]. Available from: http://www.radiologyinfo.org/en/info.cfm?pg=safety-xray</a:t>
            </a: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33</a:t>
            </a:fld>
            <a:endParaRPr lang="en-CA" altLang="en-US"/>
          </a:p>
        </p:txBody>
      </p:sp>
    </p:spTree>
    <p:extLst>
      <p:ext uri="{BB962C8B-B14F-4D97-AF65-F5344CB8AC3E}">
        <p14:creationId xmlns:p14="http://schemas.microsoft.com/office/powerpoint/2010/main" val="2660521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8225" y="523875"/>
            <a:ext cx="4654550" cy="2619375"/>
          </a:xfrm>
        </p:spPr>
      </p:sp>
      <p:sp>
        <p:nvSpPr>
          <p:cNvPr id="3" name="Notes Placeholder 2"/>
          <p:cNvSpPr>
            <a:spLocks noGrp="1"/>
          </p:cNvSpPr>
          <p:nvPr>
            <p:ph type="body" idx="1"/>
          </p:nvPr>
        </p:nvSpPr>
        <p:spPr/>
        <p:txBody>
          <a:bodyPr/>
          <a:lstStyle/>
          <a:p>
            <a:pPr marL="0" marR="0" lvl="0" indent="0" algn="l" defTabSz="235092"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S PGothic" panose="020B0600070205080204" pitchFamily="34" charset="-128"/>
                <a:cs typeface="ＭＳ Ｐゴシック" pitchFamily="68" charset="-128"/>
              </a:rPr>
              <a:t>Slide Objective: </a:t>
            </a:r>
            <a:r>
              <a:rPr lang="en-US" sz="1200" b="0" kern="1200" dirty="0">
                <a:solidFill>
                  <a:schemeClr val="tx1"/>
                </a:solidFill>
                <a:latin typeface="+mn-lt"/>
                <a:ea typeface="MS PGothic" panose="020B0600070205080204" pitchFamily="34" charset="-128"/>
                <a:cs typeface="ＭＳ Ｐゴシック" pitchFamily="68" charset="-128"/>
              </a:rPr>
              <a:t>to highlight</a:t>
            </a:r>
            <a:r>
              <a:rPr lang="en-US" sz="1200" b="0" kern="1200" baseline="0" dirty="0">
                <a:solidFill>
                  <a:schemeClr val="tx1"/>
                </a:solidFill>
                <a:latin typeface="+mn-lt"/>
                <a:ea typeface="MS PGothic" panose="020B0600070205080204" pitchFamily="34" charset="-128"/>
                <a:cs typeface="ＭＳ Ｐゴシック" pitchFamily="68" charset="-128"/>
              </a:rPr>
              <a:t> the potential harms of lung cancer screening.</a:t>
            </a:r>
            <a:endParaRPr lang="en-CA" sz="1200" b="0" kern="1200" dirty="0">
              <a:solidFill>
                <a:schemeClr val="tx1"/>
              </a:solidFill>
              <a:latin typeface="+mn-lt"/>
              <a:ea typeface="MS PGothic" panose="020B0600070205080204" pitchFamily="34" charset="-128"/>
              <a:cs typeface="ＭＳ Ｐゴシック" pitchFamily="68" charset="-128"/>
            </a:endParaRPr>
          </a:p>
          <a:p>
            <a:pPr defTabSz="235092">
              <a:defRPr/>
            </a:pPr>
            <a:endParaRPr lang="en-US" sz="1200" b="1" kern="1200" dirty="0">
              <a:solidFill>
                <a:schemeClr val="tx1"/>
              </a:solidFill>
              <a:latin typeface="+mn-lt"/>
              <a:ea typeface="MS PGothic" panose="020B0600070205080204" pitchFamily="34" charset="-128"/>
              <a:cs typeface="ＭＳ Ｐゴシック" pitchFamily="68" charset="-128"/>
            </a:endParaRPr>
          </a:p>
          <a:p>
            <a:pPr defTabSz="235092">
              <a:defRPr/>
            </a:pPr>
            <a:r>
              <a:rPr lang="en-US" sz="1200" b="1" kern="1200" dirty="0">
                <a:solidFill>
                  <a:schemeClr val="tx1"/>
                </a:solidFill>
                <a:latin typeface="+mn-lt"/>
                <a:ea typeface="MS PGothic" panose="020B0600070205080204" pitchFamily="34" charset="-128"/>
                <a:cs typeface="ＭＳ Ｐゴシック" pitchFamily="68" charset="-128"/>
              </a:rPr>
              <a:t>Radiation Exposure:</a:t>
            </a:r>
          </a:p>
          <a:p>
            <a:pPr marL="88160" indent="-88160" defTabSz="235092">
              <a:buFont typeface="Arial" panose="020B0604020202020204" pitchFamily="34" charset="0"/>
              <a:buChar char="•"/>
              <a:defRPr/>
            </a:pPr>
            <a:r>
              <a:rPr lang="en-US" sz="1200" b="0" kern="1200" dirty="0">
                <a:solidFill>
                  <a:schemeClr val="tx1"/>
                </a:solidFill>
                <a:latin typeface="+mn-lt"/>
                <a:ea typeface="MS PGothic" panose="020B0600070205080204" pitchFamily="34" charset="-128"/>
                <a:cs typeface="ＭＳ Ｐゴシック" pitchFamily="68" charset="-128"/>
              </a:rPr>
              <a:t>LDCT scans give off a small amount of radiation. </a:t>
            </a:r>
            <a:r>
              <a:rPr lang="en-US" sz="1200" b="0" dirty="0">
                <a:solidFill>
                  <a:schemeClr val="tx1"/>
                </a:solidFill>
                <a:latin typeface="+mn-lt"/>
                <a:cs typeface="Arial" panose="020B0604020202020204" pitchFamily="34" charset="0"/>
              </a:rPr>
              <a:t>T</a:t>
            </a:r>
            <a:r>
              <a:rPr lang="en-US" sz="1200" b="0" dirty="0">
                <a:latin typeface="+mn-lt"/>
                <a:cs typeface="Arial" panose="020B0604020202020204" pitchFamily="34" charset="0"/>
              </a:rPr>
              <a:t>he amount of radiation someone is exposed</a:t>
            </a:r>
            <a:r>
              <a:rPr lang="en-US" sz="1200" b="0" baseline="0" dirty="0">
                <a:latin typeface="+mn-lt"/>
                <a:cs typeface="Arial" panose="020B0604020202020204" pitchFamily="34" charset="0"/>
              </a:rPr>
              <a:t> to through an LDCT scan for lung cancer screening is several times that of a chest X-ray, </a:t>
            </a:r>
            <a:r>
              <a:rPr lang="en-US" sz="1200" b="0" dirty="0">
                <a:latin typeface="+mn-lt"/>
                <a:cs typeface="Arial" panose="020B0604020202020204" pitchFamily="34" charset="0"/>
              </a:rPr>
              <a:t>much less than that of a diagnostic chest CT sca</a:t>
            </a:r>
            <a:r>
              <a:rPr lang="en-US" sz="1200" b="0" baseline="0" dirty="0">
                <a:latin typeface="+mn-lt"/>
                <a:cs typeface="Arial" panose="020B0604020202020204" pitchFamily="34" charset="0"/>
              </a:rPr>
              <a:t>n and approximately the same as one year of natural background radiation (radiation from the sky and the ground, and through breathing, eating and drinking)</a:t>
            </a:r>
            <a:r>
              <a:rPr lang="en-US" sz="1200" b="0" dirty="0">
                <a:latin typeface="+mn-lt"/>
                <a:cs typeface="Arial" panose="020B0604020202020204" pitchFamily="34" charset="0"/>
              </a:rPr>
              <a:t>. </a:t>
            </a:r>
            <a:r>
              <a:rPr lang="en-US" sz="1200" b="0" kern="1200" dirty="0">
                <a:solidFill>
                  <a:schemeClr val="tx1"/>
                </a:solidFill>
                <a:latin typeface="+mn-lt"/>
                <a:ea typeface="MS PGothic" panose="020B0600070205080204" pitchFamily="34" charset="-128"/>
                <a:cs typeface="ＭＳ Ｐゴシック" pitchFamily="68" charset="-128"/>
              </a:rPr>
              <a:t>For people who are at high risk of getting lung cancer, the benefits of finding cancer early are probably greater than the risks of getting a small amount of radiation from the test. </a:t>
            </a:r>
          </a:p>
          <a:p>
            <a:pPr marL="88160" indent="-88160" defTabSz="235092">
              <a:buFont typeface="Arial" panose="020B0604020202020204" pitchFamily="34" charset="0"/>
              <a:buChar char="•"/>
              <a:defRPr/>
            </a:pPr>
            <a:endParaRPr lang="en-US" sz="1200" b="1" kern="1200" dirty="0">
              <a:solidFill>
                <a:schemeClr val="tx1"/>
              </a:solidFill>
              <a:latin typeface="+mn-lt"/>
              <a:ea typeface="MS PGothic" panose="020B0600070205080204" pitchFamily="34" charset="-128"/>
              <a:cs typeface="ＭＳ Ｐゴシック" pitchFamily="68" charset="-128"/>
            </a:endParaRPr>
          </a:p>
          <a:p>
            <a:pPr defTabSz="235092">
              <a:defRPr/>
            </a:pPr>
            <a:r>
              <a:rPr lang="en-US" sz="1200" b="1" kern="1200" dirty="0">
                <a:solidFill>
                  <a:schemeClr val="tx1"/>
                </a:solidFill>
                <a:latin typeface="+mn-lt"/>
                <a:ea typeface="MS PGothic" panose="020B0600070205080204" pitchFamily="34" charset="-128"/>
                <a:cs typeface="ＭＳ Ｐゴシック" pitchFamily="68" charset="-128"/>
              </a:rPr>
              <a:t>False-Positives:</a:t>
            </a:r>
          </a:p>
          <a:p>
            <a:pPr marL="88160" marR="0" lvl="0" indent="-88160" algn="l" defTabSz="2350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S PGothic" panose="020B0600070205080204" pitchFamily="34" charset="-128"/>
                <a:cs typeface="ＭＳ Ｐゴシック" pitchFamily="68" charset="-128"/>
              </a:rPr>
              <a:t>The false-positive rate observed in the National Lung Screening Trial (NLST) was high (24.2% of scans were classified as positive; </a:t>
            </a:r>
            <a:r>
              <a:rPr lang="en-US" sz="1200" b="0" kern="1200" dirty="0">
                <a:solidFill>
                  <a:schemeClr val="tx1"/>
                </a:solidFill>
                <a:latin typeface="+mn-lt"/>
                <a:ea typeface="MS PGothic" panose="020B0600070205080204" pitchFamily="34" charset="-128"/>
                <a:cs typeface="ＭＳ Ｐゴシック" pitchFamily="68" charset="-128"/>
              </a:rPr>
              <a:t>across three</a:t>
            </a:r>
            <a:r>
              <a:rPr lang="en-US" sz="1200" b="0" kern="1200" baseline="0" dirty="0">
                <a:solidFill>
                  <a:schemeClr val="tx1"/>
                </a:solidFill>
                <a:latin typeface="+mn-lt"/>
                <a:ea typeface="MS PGothic" panose="020B0600070205080204" pitchFamily="34" charset="-128"/>
                <a:cs typeface="ＭＳ Ｐゴシック" pitchFamily="68" charset="-128"/>
              </a:rPr>
              <a:t> rounds of screening, </a:t>
            </a:r>
            <a:r>
              <a:rPr lang="en-US" sz="1200" kern="1200" dirty="0">
                <a:solidFill>
                  <a:schemeClr val="tx1"/>
                </a:solidFill>
                <a:latin typeface="+mn-lt"/>
                <a:ea typeface="MS PGothic" panose="020B0600070205080204" pitchFamily="34" charset="-128"/>
                <a:cs typeface="ＭＳ Ｐゴシック" pitchFamily="68" charset="-128"/>
              </a:rPr>
              <a:t>96.4% of positive scans did not lead to a diagnosis of cancer), which is of concern because false-positive results may lead to unnecessary follow-up procedures. It is important to note that the definition of a positive scan in the NLST was quite broad (included any non-calcified nodule ≥4 millimeters) and the NLST did not use a standardized follow-up algorithm for nodules; therefore, not all scans that were defined </a:t>
            </a:r>
            <a:r>
              <a:rPr lang="en-US" sz="1200" b="0" kern="1200" dirty="0">
                <a:solidFill>
                  <a:schemeClr val="tx1"/>
                </a:solidFill>
                <a:latin typeface="+mn-lt"/>
                <a:ea typeface="MS PGothic" panose="020B0600070205080204" pitchFamily="34" charset="-128"/>
                <a:cs typeface="ＭＳ Ｐゴシック" pitchFamily="68" charset="-128"/>
              </a:rPr>
              <a:t>as positive resulted in an action other than recall for a subsequent routine screen.</a:t>
            </a:r>
          </a:p>
          <a:p>
            <a:pPr marL="88160" marR="0" lvl="0" indent="-88160" algn="l" defTabSz="2350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S PGothic" panose="020B0600070205080204" pitchFamily="34" charset="-128"/>
                <a:cs typeface="ＭＳ Ｐゴシック" pitchFamily="68" charset="-128"/>
              </a:rPr>
              <a:t>The Ontario Lung Screening Program (OLSP) uses different criteria from the NLST to classify scans as positive. In the OLSP, nodules are being followed up in accordance with Lung-RADS</a:t>
            </a:r>
            <a:r>
              <a:rPr lang="en-US" sz="1200" b="0" kern="1200" dirty="0">
                <a:solidFill>
                  <a:schemeClr val="tx1"/>
                </a:solidFill>
                <a:latin typeface="Calibri" pitchFamily="68" charset="0"/>
                <a:ea typeface="MS PGothic" panose="020B0600070205080204" pitchFamily="34" charset="-128"/>
                <a:cs typeface="ＭＳ Ｐゴシック" pitchFamily="68" charset="-128"/>
              </a:rPr>
              <a:t>®</a:t>
            </a:r>
            <a:r>
              <a:rPr lang="en-US" sz="1200" b="0" kern="1200" dirty="0">
                <a:solidFill>
                  <a:schemeClr val="tx1"/>
                </a:solidFill>
                <a:latin typeface="+mn-lt"/>
                <a:ea typeface="MS PGothic" panose="020B0600070205080204" pitchFamily="34" charset="-128"/>
                <a:cs typeface="ＭＳ Ｐゴシック" pitchFamily="68" charset="-128"/>
              </a:rPr>
              <a:t>, which</a:t>
            </a:r>
            <a:r>
              <a:rPr lang="en-US" sz="1200" b="0" kern="1200" baseline="30000" dirty="0">
                <a:solidFill>
                  <a:schemeClr val="tx1"/>
                </a:solidFill>
                <a:latin typeface="+mn-lt"/>
                <a:ea typeface="MS PGothic" panose="020B0600070205080204" pitchFamily="34" charset="-128"/>
                <a:cs typeface="ＭＳ Ｐゴシック" pitchFamily="68" charset="-128"/>
              </a:rPr>
              <a:t> </a:t>
            </a:r>
            <a:r>
              <a:rPr lang="en-US" sz="1200" b="0" kern="1200" dirty="0">
                <a:solidFill>
                  <a:schemeClr val="tx1"/>
                </a:solidFill>
                <a:latin typeface="+mn-lt"/>
                <a:ea typeface="MS PGothic" panose="020B0600070205080204" pitchFamily="34" charset="-128"/>
                <a:cs typeface="ＭＳ Ｐゴシック" pitchFamily="68" charset="-128"/>
              </a:rPr>
              <a:t>standardizes the classification and follow-up of lung nodules detected by screening. Only LDCT scans resulting in a Lung-RADS</a:t>
            </a:r>
            <a:r>
              <a:rPr lang="en-US" sz="1200" b="0" kern="1200" dirty="0">
                <a:solidFill>
                  <a:schemeClr val="tx1"/>
                </a:solidFill>
                <a:latin typeface="Calibri" pitchFamily="68" charset="0"/>
                <a:ea typeface="MS PGothic" panose="020B0600070205080204" pitchFamily="34" charset="-128"/>
                <a:cs typeface="ＭＳ Ｐゴシック" pitchFamily="68" charset="-128"/>
              </a:rPr>
              <a:t>®</a:t>
            </a:r>
            <a:r>
              <a:rPr lang="en-US" sz="1200" b="0" kern="1200" dirty="0">
                <a:solidFill>
                  <a:schemeClr val="tx1"/>
                </a:solidFill>
                <a:latin typeface="+mn-lt"/>
                <a:ea typeface="MS PGothic" panose="020B0600070205080204" pitchFamily="34" charset="-128"/>
                <a:cs typeface="ＭＳ Ｐゴシック" pitchFamily="68" charset="-128"/>
              </a:rPr>
              <a:t> score of 3 or higher are considered positive. These scores lead to follow-up such as a repeat short interval (e.g., one, three or six months) LDCT scans or potentially more complex diagnostic procedures (i.e., biopsy, surgery) that exposes participants to a greater risk of harm. By using Lung-RADS</a:t>
            </a:r>
            <a:r>
              <a:rPr lang="en-US" sz="1200" b="0" kern="1200" dirty="0">
                <a:solidFill>
                  <a:schemeClr val="tx1"/>
                </a:solidFill>
                <a:latin typeface="Calibri" pitchFamily="68" charset="0"/>
                <a:ea typeface="MS PGothic" panose="020B0600070205080204" pitchFamily="34" charset="-128"/>
                <a:cs typeface="ＭＳ Ｐゴシック" pitchFamily="68" charset="-128"/>
              </a:rPr>
              <a:t>®</a:t>
            </a:r>
            <a:r>
              <a:rPr lang="en-US" sz="1200" b="0" kern="1200" dirty="0">
                <a:solidFill>
                  <a:schemeClr val="tx1"/>
                </a:solidFill>
                <a:latin typeface="+mn-lt"/>
                <a:ea typeface="MS PGothic" panose="020B0600070205080204" pitchFamily="34" charset="-128"/>
                <a:cs typeface="ＭＳ Ｐゴシック" pitchFamily="68" charset="-128"/>
              </a:rPr>
              <a:t>, the false-positive rate in the OLSP </a:t>
            </a:r>
            <a:r>
              <a:rPr lang="en-US" sz="1200" b="0" strike="noStrike" kern="1200" dirty="0">
                <a:solidFill>
                  <a:schemeClr val="tx1"/>
                </a:solidFill>
                <a:latin typeface="Calibri" pitchFamily="68" charset="0"/>
                <a:ea typeface="MS PGothic" panose="020B0600070205080204" pitchFamily="34" charset="-128"/>
                <a:cs typeface="ＭＳ Ｐゴシック" pitchFamily="68" charset="-128"/>
              </a:rPr>
              <a:t>is expected to </a:t>
            </a:r>
            <a:r>
              <a:rPr lang="en-US" sz="1200" b="0" kern="1200" dirty="0">
                <a:solidFill>
                  <a:schemeClr val="tx1"/>
                </a:solidFill>
                <a:latin typeface="+mn-lt"/>
                <a:ea typeface="MS PGothic" panose="020B0600070205080204" pitchFamily="34" charset="-128"/>
                <a:cs typeface="ＭＳ Ｐゴシック" pitchFamily="68" charset="-128"/>
              </a:rPr>
              <a:t>be lower than that in the NLST.</a:t>
            </a:r>
          </a:p>
          <a:p>
            <a:pPr marL="88160" indent="-88160" defTabSz="235092">
              <a:buFont typeface="Arial" panose="020B0604020202020204" pitchFamily="34" charset="0"/>
              <a:buChar char="•"/>
              <a:defRPr/>
            </a:pPr>
            <a:endParaRPr lang="en-US" sz="1200" kern="1200" dirty="0">
              <a:solidFill>
                <a:schemeClr val="tx1"/>
              </a:solidFill>
              <a:latin typeface="+mn-lt"/>
              <a:ea typeface="MS PGothic" panose="020B0600070205080204" pitchFamily="34" charset="-128"/>
              <a:cs typeface="ＭＳ Ｐゴシック" pitchFamily="68" charset="-128"/>
            </a:endParaRPr>
          </a:p>
          <a:p>
            <a:pPr defTabSz="235092">
              <a:defRPr/>
            </a:pPr>
            <a:r>
              <a:rPr lang="en-US" sz="1200" b="1" kern="1200" dirty="0">
                <a:solidFill>
                  <a:schemeClr val="tx1"/>
                </a:solidFill>
                <a:latin typeface="+mn-lt"/>
                <a:ea typeface="MS PGothic" panose="020B0600070205080204" pitchFamily="34" charset="-128"/>
                <a:cs typeface="ＭＳ Ｐゴシック" pitchFamily="68" charset="-128"/>
              </a:rPr>
              <a:t>Over-Diagnosis:</a:t>
            </a:r>
          </a:p>
          <a:p>
            <a:pPr marL="88160" indent="-88160" defTabSz="235092">
              <a:buFont typeface="Arial" panose="020B0604020202020204" pitchFamily="34" charset="0"/>
              <a:buChar char="•"/>
              <a:defRPr/>
            </a:pPr>
            <a:r>
              <a:rPr lang="en-US" sz="1200" kern="1200" dirty="0">
                <a:solidFill>
                  <a:schemeClr val="tx1"/>
                </a:solidFill>
                <a:latin typeface="+mn-lt"/>
                <a:ea typeface="MS PGothic" panose="020B0600070205080204" pitchFamily="34" charset="-128"/>
                <a:cs typeface="ＭＳ Ｐゴシック" pitchFamily="68" charset="-128"/>
              </a:rPr>
              <a:t>The use of Lung-RADS</a:t>
            </a:r>
            <a:r>
              <a:rPr lang="en-US" sz="1200" kern="1200" dirty="0">
                <a:solidFill>
                  <a:schemeClr val="tx1"/>
                </a:solidFill>
                <a:latin typeface="Calibri" pitchFamily="68" charset="0"/>
                <a:ea typeface="MS PGothic" panose="020B0600070205080204" pitchFamily="34" charset="-128"/>
                <a:cs typeface="ＭＳ Ｐゴシック" pitchFamily="68" charset="-128"/>
              </a:rPr>
              <a:t>®</a:t>
            </a:r>
            <a:r>
              <a:rPr lang="en-US" sz="1200" kern="1200" dirty="0">
                <a:solidFill>
                  <a:schemeClr val="tx1"/>
                </a:solidFill>
                <a:latin typeface="+mn-lt"/>
                <a:ea typeface="MS PGothic" panose="020B0600070205080204" pitchFamily="34" charset="-128"/>
                <a:cs typeface="ＭＳ Ｐゴシック" pitchFamily="68" charset="-128"/>
              </a:rPr>
              <a:t> may also help to reduce the potential for over-diagnosis</a:t>
            </a:r>
            <a:r>
              <a:rPr lang="en-US" sz="1200" kern="1200" baseline="0" dirty="0">
                <a:solidFill>
                  <a:schemeClr val="tx1"/>
                </a:solidFill>
                <a:latin typeface="+mn-lt"/>
                <a:ea typeface="MS PGothic" panose="020B0600070205080204" pitchFamily="34" charset="-128"/>
                <a:cs typeface="ＭＳ Ｐゴシック" pitchFamily="68" charset="-128"/>
              </a:rPr>
              <a:t> because</a:t>
            </a:r>
            <a:r>
              <a:rPr lang="en-US" sz="1200" kern="1200" dirty="0">
                <a:solidFill>
                  <a:schemeClr val="tx1"/>
                </a:solidFill>
                <a:latin typeface="+mn-lt"/>
                <a:ea typeface="MS PGothic" panose="020B0600070205080204" pitchFamily="34" charset="-128"/>
                <a:cs typeface="ＭＳ Ｐゴシック" pitchFamily="68" charset="-128"/>
              </a:rPr>
              <a:t> the management algorithm takes into account nodule characteristics associated with a lower likelihood of progressing to a clinically significant cancer (e.g., ground glass nodules are monitored for growth,</a:t>
            </a:r>
            <a:r>
              <a:rPr lang="en-US" sz="1200" kern="1200" baseline="0" dirty="0">
                <a:solidFill>
                  <a:schemeClr val="tx1"/>
                </a:solidFill>
                <a:latin typeface="+mn-lt"/>
                <a:ea typeface="MS PGothic" panose="020B0600070205080204" pitchFamily="34" charset="-128"/>
                <a:cs typeface="ＭＳ Ｐゴシック" pitchFamily="68" charset="-128"/>
              </a:rPr>
              <a:t> but</a:t>
            </a:r>
            <a:r>
              <a:rPr lang="en-US" sz="1200" kern="1200" dirty="0">
                <a:solidFill>
                  <a:schemeClr val="tx1"/>
                </a:solidFill>
                <a:latin typeface="+mn-lt"/>
                <a:ea typeface="MS PGothic" panose="020B0600070205080204" pitchFamily="34" charset="-128"/>
                <a:cs typeface="ＭＳ Ｐゴシック" pitchFamily="68" charset="-128"/>
              </a:rPr>
              <a:t> previously these nodules were likely to be removed surgically).</a:t>
            </a:r>
            <a:endParaRPr lang="en-CA" sz="1200" kern="1200" dirty="0">
              <a:solidFill>
                <a:schemeClr val="tx1"/>
              </a:solidFill>
              <a:latin typeface="+mn-lt"/>
              <a:ea typeface="MS PGothic" panose="020B0600070205080204" pitchFamily="34" charset="-128"/>
              <a:cs typeface="ＭＳ Ｐゴシック" pitchFamily="68" charset="-128"/>
            </a:endParaRPr>
          </a:p>
          <a:p>
            <a:pPr marL="88160" indent="-88160">
              <a:buFont typeface="Arial" panose="020B0604020202020204" pitchFamily="34" charset="0"/>
              <a:buChar char="•"/>
            </a:pPr>
            <a:r>
              <a:rPr lang="en-US" sz="1200" kern="1200" dirty="0">
                <a:solidFill>
                  <a:schemeClr val="tx1"/>
                </a:solidFill>
                <a:latin typeface="+mn-lt"/>
                <a:ea typeface="MS PGothic" panose="020B0600070205080204" pitchFamily="34" charset="-128"/>
                <a:cs typeface="ＭＳ Ｐゴシック" pitchFamily="68" charset="-128"/>
              </a:rPr>
              <a:t>For more information on Lung-RADS®, visit </a:t>
            </a:r>
            <a:r>
              <a:rPr lang="en-US" sz="1200" u="sng" kern="1200" dirty="0">
                <a:solidFill>
                  <a:schemeClr val="tx1"/>
                </a:solidFill>
                <a:latin typeface="+mn-lt"/>
                <a:ea typeface="MS PGothic" panose="020B0600070205080204" pitchFamily="34" charset="-128"/>
                <a:cs typeface="ＭＳ Ｐゴシック" pitchFamily="68" charset="-128"/>
              </a:rPr>
              <a:t>acr.org/Quality-Safety/Resources/</a:t>
            </a:r>
            <a:r>
              <a:rPr lang="en-US" sz="1200" u="sng" kern="1200" dirty="0" err="1">
                <a:solidFill>
                  <a:schemeClr val="tx1"/>
                </a:solidFill>
                <a:latin typeface="+mn-lt"/>
                <a:ea typeface="MS PGothic" panose="020B0600070205080204" pitchFamily="34" charset="-128"/>
                <a:cs typeface="ＭＳ Ｐゴシック" pitchFamily="68" charset="-128"/>
              </a:rPr>
              <a:t>LungRADS</a:t>
            </a:r>
            <a:endParaRPr lang="en-US" sz="1200" kern="1200" dirty="0">
              <a:solidFill>
                <a:schemeClr val="tx1"/>
              </a:solidFill>
              <a:latin typeface="+mn-lt"/>
              <a:ea typeface="MS PGothic" panose="020B0600070205080204" pitchFamily="34" charset="-128"/>
              <a:cs typeface="ＭＳ Ｐゴシック" pitchFamily="68" charset="-128"/>
            </a:endParaRPr>
          </a:p>
          <a:p>
            <a:pPr marL="0" indent="0">
              <a:buFont typeface="Arial" panose="020B0604020202020204" pitchFamily="34" charset="0"/>
              <a:buNone/>
            </a:pPr>
            <a:endParaRPr lang="en-US" sz="1200" b="1" kern="1200" baseline="0" dirty="0">
              <a:solidFill>
                <a:schemeClr val="tx1"/>
              </a:solidFill>
              <a:latin typeface="+mn-lt"/>
              <a:ea typeface="MS PGothic" panose="020B0600070205080204" pitchFamily="34" charset="-128"/>
              <a:cs typeface="ＭＳ Ｐゴシック" pitchFamily="68" charset="-128"/>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u="sng" dirty="0">
                <a:solidFill>
                  <a:schemeClr val="tx1"/>
                </a:solidFill>
                <a:latin typeface="+mn-lt"/>
              </a:rPr>
              <a:t>Speaking Note Sources:</a:t>
            </a:r>
          </a:p>
          <a:p>
            <a:pPr marL="171450" indent="-171450">
              <a:spcBef>
                <a:spcPts val="600"/>
              </a:spcBef>
              <a:spcAft>
                <a:spcPts val="600"/>
              </a:spcAft>
              <a:buClr>
                <a:srgbClr val="00B2E3"/>
              </a:buClr>
              <a:buFont typeface="Arial" panose="020B0604020202020204" pitchFamily="34" charset="0"/>
              <a:buChar char="•"/>
            </a:pPr>
            <a:r>
              <a:rPr lang="en-US" u="none" dirty="0">
                <a:latin typeface="Calibri" pitchFamily="68" charset="0"/>
                <a:cs typeface="ＭＳ Ｐゴシック" pitchFamily="68" charset="-128"/>
              </a:rPr>
              <a:t>Radiologyinfo.org [Internet]. Radiological</a:t>
            </a:r>
            <a:r>
              <a:rPr lang="en-US" u="none" baseline="0" dirty="0">
                <a:latin typeface="Calibri" pitchFamily="68" charset="0"/>
                <a:cs typeface="ＭＳ Ｐゴシック" pitchFamily="68" charset="-128"/>
              </a:rPr>
              <a:t> Society of North America, Inc.</a:t>
            </a:r>
            <a:r>
              <a:rPr lang="en-US" u="none" dirty="0">
                <a:latin typeface="Calibri" pitchFamily="68" charset="0"/>
                <a:cs typeface="ＭＳ Ｐゴシック" pitchFamily="68" charset="-128"/>
              </a:rPr>
              <a:t>; c2021. Radiation Dose in X-Ray and CT Exams [reviewed 2019 Mar; cited 2020 May]. Available from: http://www.radiologyinfo.org/en/info.cfm?pg=safety-xray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itchFamily="68" charset="0"/>
                <a:ea typeface="MS PGothic" panose="020B0600070205080204" pitchFamily="34" charset="-128"/>
                <a:cs typeface="ＭＳ Ｐゴシック" pitchFamily="68" charset="-128"/>
              </a:rPr>
              <a:t>Canadian Nuclear Safety Commission [Internet]. Government of Canada; 2013. Natural background radiation [modified 2020 Nov; cited 2020 May]. Available from: http://nuclearsafety.gc.ca/eng/resources/fact-sheets/natural-background-radiation.cfm</a:t>
            </a:r>
            <a:endParaRPr lang="en-CA" sz="1200" kern="1200" dirty="0">
              <a:solidFill>
                <a:schemeClr val="tx1"/>
              </a:solidFill>
              <a:effectLst/>
              <a:latin typeface="+mn-lt"/>
              <a:ea typeface="MS PGothic" panose="020B0600070205080204" pitchFamily="34" charset="-128"/>
              <a:cs typeface="ＭＳ Ｐゴシック" pitchFamily="68" charset="-128"/>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latin typeface="Calibri" pitchFamily="68" charset="0"/>
                <a:cs typeface="ＭＳ Ｐゴシック" pitchFamily="68" charset="-128"/>
              </a:rPr>
              <a:t>American College of Radiology [Internet]. Reston (VA): American College of Radiology. Lung CT Screening Reporting &amp; Data System (Lung-RADS) [cited 2020 May]. Available from: https://www.acr.org/Clinical-Resources/Reporting-and-Data-Systems/Lung-Rads</a:t>
            </a:r>
            <a:endParaRPr lang="en-US" u="none" dirty="0">
              <a:latin typeface="Calibri" panose="020F0502020204030204" pitchFamily="34"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itchFamily="68" charset="0"/>
                <a:ea typeface="MS PGothic" panose="020B0600070205080204" pitchFamily="34" charset="-128"/>
                <a:cs typeface="ＭＳ Ｐゴシック" pitchFamily="68" charset="-128"/>
              </a:rPr>
              <a:t>American College of Radiology [Internet]. Reston (VA): American College of Radiology. Lung-RADS Version 1.1 Assessment Categories</a:t>
            </a:r>
            <a:r>
              <a:rPr lang="en-US" sz="1200" kern="1200" baseline="0" dirty="0">
                <a:solidFill>
                  <a:schemeClr val="tx1"/>
                </a:solidFill>
                <a:effectLst/>
                <a:latin typeface="Calibri" pitchFamily="68" charset="0"/>
                <a:ea typeface="MS PGothic" panose="020B0600070205080204" pitchFamily="34" charset="-128"/>
                <a:cs typeface="ＭＳ Ｐゴシック" pitchFamily="68" charset="-128"/>
              </a:rPr>
              <a:t> </a:t>
            </a:r>
            <a:r>
              <a:rPr lang="en-US" sz="1200" kern="1200" dirty="0">
                <a:solidFill>
                  <a:schemeClr val="tx1"/>
                </a:solidFill>
                <a:effectLst/>
                <a:latin typeface="Calibri" pitchFamily="68" charset="0"/>
                <a:ea typeface="MS PGothic" panose="020B0600070205080204" pitchFamily="34" charset="-128"/>
                <a:cs typeface="ＭＳ Ｐゴシック" pitchFamily="68" charset="-128"/>
              </a:rPr>
              <a:t>[2019;</a:t>
            </a:r>
            <a:r>
              <a:rPr lang="en-US" sz="1200" kern="1200" baseline="0" dirty="0">
                <a:solidFill>
                  <a:schemeClr val="tx1"/>
                </a:solidFill>
                <a:effectLst/>
                <a:latin typeface="Calibri" pitchFamily="68" charset="0"/>
                <a:ea typeface="MS PGothic" panose="020B0600070205080204" pitchFamily="34" charset="-128"/>
                <a:cs typeface="ＭＳ Ｐゴシック" pitchFamily="68" charset="-128"/>
              </a:rPr>
              <a:t> </a:t>
            </a:r>
            <a:r>
              <a:rPr lang="en-US" sz="1200" kern="1200" dirty="0">
                <a:solidFill>
                  <a:schemeClr val="tx1"/>
                </a:solidFill>
                <a:effectLst/>
                <a:latin typeface="Calibri" pitchFamily="68" charset="0"/>
                <a:ea typeface="MS PGothic" panose="020B0600070205080204" pitchFamily="34" charset="-128"/>
                <a:cs typeface="ＭＳ Ｐゴシック" pitchFamily="68" charset="-128"/>
              </a:rPr>
              <a:t>cited 2020 May]. Available from: https://www.acr.org/-/media/ACR/Files/RADS/Lung-RADS/LungRADSAssessmentCategoriesv1-1.pdf?la=en</a:t>
            </a:r>
            <a:endParaRPr lang="en-US" sz="1200" b="0" kern="1200" baseline="0" dirty="0">
              <a:solidFill>
                <a:schemeClr val="tx1"/>
              </a:solidFill>
              <a:effectLst/>
              <a:latin typeface="+mn-lt"/>
              <a:ea typeface="MS PGothic" panose="020B0600070205080204" pitchFamily="34" charset="-128"/>
              <a:cs typeface="ＭＳ Ｐゴシック" pitchFamily="68" charset="-128"/>
            </a:endParaRPr>
          </a:p>
          <a:p>
            <a:pPr marL="171450" indent="-171450">
              <a:buFont typeface="Arial" panose="020B0604020202020204" pitchFamily="34" charset="0"/>
              <a:buChar char="•"/>
            </a:pPr>
            <a:r>
              <a:rPr lang="en-US" sz="1200" kern="1200" dirty="0" err="1">
                <a:solidFill>
                  <a:schemeClr val="tx1"/>
                </a:solidFill>
                <a:effectLst/>
                <a:latin typeface="Calibri" pitchFamily="68" charset="0"/>
                <a:ea typeface="MS PGothic" panose="020B0600070205080204" pitchFamily="34" charset="-128"/>
                <a:cs typeface="ＭＳ Ｐゴシック" pitchFamily="68" charset="-128"/>
              </a:rPr>
              <a:t>Aberle</a:t>
            </a:r>
            <a:r>
              <a:rPr lang="en-US" sz="1200" kern="1200" dirty="0">
                <a:solidFill>
                  <a:schemeClr val="tx1"/>
                </a:solidFill>
                <a:effectLst/>
                <a:latin typeface="Calibri" pitchFamily="68" charset="0"/>
                <a:ea typeface="MS PGothic" panose="020B0600070205080204" pitchFamily="34" charset="-128"/>
                <a:cs typeface="ＭＳ Ｐゴシック" pitchFamily="68" charset="-128"/>
              </a:rPr>
              <a:t> D, Adams A, Berg C, Black W, Clapp J, </a:t>
            </a:r>
            <a:r>
              <a:rPr lang="en-US" sz="1200" kern="1200" dirty="0" err="1">
                <a:solidFill>
                  <a:schemeClr val="tx1"/>
                </a:solidFill>
                <a:effectLst/>
                <a:latin typeface="Calibri" pitchFamily="68" charset="0"/>
                <a:ea typeface="MS PGothic" panose="020B0600070205080204" pitchFamily="34" charset="-128"/>
                <a:cs typeface="ＭＳ Ｐゴシック" pitchFamily="68" charset="-128"/>
              </a:rPr>
              <a:t>Fagerstrom</a:t>
            </a:r>
            <a:r>
              <a:rPr lang="en-US" sz="1200" kern="1200" dirty="0">
                <a:solidFill>
                  <a:schemeClr val="tx1"/>
                </a:solidFill>
                <a:effectLst/>
                <a:latin typeface="Calibri" pitchFamily="68" charset="0"/>
                <a:ea typeface="MS PGothic" panose="020B0600070205080204" pitchFamily="34" charset="-128"/>
                <a:cs typeface="ＭＳ Ｐゴシック" pitchFamily="68" charset="-128"/>
              </a:rPr>
              <a:t> R, et al. Reduced lung-cancer mortality with low-dose computed tomographic screening. N </a:t>
            </a:r>
            <a:r>
              <a:rPr lang="en-US" sz="1200" kern="1200" dirty="0" err="1">
                <a:solidFill>
                  <a:schemeClr val="tx1"/>
                </a:solidFill>
                <a:effectLst/>
                <a:latin typeface="Calibri" pitchFamily="68" charset="0"/>
                <a:ea typeface="MS PGothic" panose="020B0600070205080204" pitchFamily="34" charset="-128"/>
                <a:cs typeface="ＭＳ Ｐゴシック" pitchFamily="68" charset="-128"/>
              </a:rPr>
              <a:t>Engl</a:t>
            </a:r>
            <a:r>
              <a:rPr lang="en-US" sz="1200" kern="1200" dirty="0">
                <a:solidFill>
                  <a:schemeClr val="tx1"/>
                </a:solidFill>
                <a:effectLst/>
                <a:latin typeface="Calibri" pitchFamily="68" charset="0"/>
                <a:ea typeface="MS PGothic" panose="020B0600070205080204" pitchFamily="34" charset="-128"/>
                <a:cs typeface="ＭＳ Ｐゴシック" pitchFamily="68" charset="-128"/>
              </a:rPr>
              <a:t> J Med. 2011 Aug;365(5):395–409.</a:t>
            </a:r>
          </a:p>
          <a:p>
            <a:pPr marL="0" indent="0">
              <a:buFont typeface="Arial" panose="020B0604020202020204" pitchFamily="34" charset="0"/>
              <a:buNone/>
            </a:pPr>
            <a:endParaRPr lang="en-US" sz="1200" b="0" kern="1200" baseline="0" dirty="0">
              <a:solidFill>
                <a:schemeClr val="tx1"/>
              </a:solidFill>
              <a:latin typeface="+mn-lt"/>
              <a:ea typeface="MS PGothic" panose="020B0600070205080204" pitchFamily="34" charset="-128"/>
              <a:cs typeface="ＭＳ Ｐゴシック" pitchFamily="68" charset="-128"/>
            </a:endParaRPr>
          </a:p>
          <a:p>
            <a:r>
              <a:rPr lang="en-US" sz="1200" b="0" u="sng" dirty="0">
                <a:solidFill>
                  <a:schemeClr val="tx1"/>
                </a:solidFill>
                <a:latin typeface="+mn-lt"/>
              </a:rPr>
              <a:t>Slide Content Sources: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Calibri" pitchFamily="68" charset="0"/>
                <a:ea typeface="MS PGothic" panose="020B0600070205080204" pitchFamily="34" charset="-128"/>
                <a:cs typeface="ＭＳ Ｐゴシック" pitchFamily="68" charset="-128"/>
              </a:rPr>
              <a:t>10.</a:t>
            </a:r>
            <a:r>
              <a:rPr lang="en-US" sz="1200" kern="1200" baseline="0" dirty="0">
                <a:solidFill>
                  <a:schemeClr val="tx1"/>
                </a:solidFill>
                <a:latin typeface="Calibri" pitchFamily="68" charset="0"/>
                <a:ea typeface="MS PGothic" panose="020B0600070205080204" pitchFamily="34" charset="-128"/>
                <a:cs typeface="ＭＳ Ｐゴシック" pitchFamily="68" charset="-128"/>
              </a:rPr>
              <a:t> </a:t>
            </a:r>
            <a:r>
              <a:rPr lang="en-US" u="none" dirty="0">
                <a:latin typeface="Calibri" pitchFamily="68" charset="0"/>
                <a:cs typeface="ＭＳ Ｐゴシック" pitchFamily="68" charset="-128"/>
              </a:rPr>
              <a:t>Radiologyinfo.org [Internet]. Radiological</a:t>
            </a:r>
            <a:r>
              <a:rPr lang="en-US" u="none" baseline="0" dirty="0">
                <a:latin typeface="Calibri" pitchFamily="68" charset="0"/>
                <a:cs typeface="ＭＳ Ｐゴシック" pitchFamily="68" charset="-128"/>
              </a:rPr>
              <a:t> Society of North America, Inc.</a:t>
            </a:r>
            <a:r>
              <a:rPr lang="en-US" u="none" dirty="0">
                <a:latin typeface="Calibri" pitchFamily="68" charset="0"/>
                <a:cs typeface="ＭＳ Ｐゴシック" pitchFamily="68" charset="-128"/>
              </a:rPr>
              <a:t>; c2021. Radiation Dose in X-Ray and CT Exams [reviewed 2019 Mar; cited 2020 May]. Available from: http://www.radiologyinfo.org/en/info.cfm?pg=safety-xray</a:t>
            </a:r>
            <a:endParaRPr lang="en-US" sz="1200" kern="1200" dirty="0">
              <a:solidFill>
                <a:schemeClr val="tx1"/>
              </a:solidFill>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35</a:t>
            </a:fld>
            <a:endParaRPr lang="en-CA" altLang="en-US"/>
          </a:p>
        </p:txBody>
      </p:sp>
    </p:spTree>
    <p:extLst>
      <p:ext uri="{BB962C8B-B14F-4D97-AF65-F5344CB8AC3E}">
        <p14:creationId xmlns:p14="http://schemas.microsoft.com/office/powerpoint/2010/main" val="1161657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92D526A-BAD3-EF2B-162F-2B91493B96F7}"/>
              </a:ext>
            </a:extLst>
          </p:cNvPr>
          <p:cNvSpPr>
            <a:spLocks noGrp="1"/>
          </p:cNvSpPr>
          <p:nvPr>
            <p:ph type="title" hasCustomPrompt="1"/>
          </p:nvPr>
        </p:nvSpPr>
        <p:spPr>
          <a:xfrm>
            <a:off x="1091601" y="803432"/>
            <a:ext cx="10515600" cy="1325563"/>
          </a:xfrm>
        </p:spPr>
        <p:txBody>
          <a:bodyPr/>
          <a:lstStyle>
            <a:lvl1pPr>
              <a:defRPr/>
            </a:lvl1pPr>
          </a:lstStyle>
          <a:p>
            <a:r>
              <a:rPr lang="en-US" dirty="0"/>
              <a:t>Lung Cancer Screening, what we can do about prevention!</a:t>
            </a:r>
            <a:endParaRPr lang="en-CA" dirty="0"/>
          </a:p>
        </p:txBody>
      </p:sp>
    </p:spTree>
    <p:custDataLst>
      <p:tags r:id="rId1"/>
    </p:custDataLst>
    <p:extLst>
      <p:ext uri="{BB962C8B-B14F-4D97-AF65-F5344CB8AC3E}">
        <p14:creationId xmlns:p14="http://schemas.microsoft.com/office/powerpoint/2010/main" val="238236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742423-51C1-1E2D-995C-3C9B0E727408}"/>
              </a:ext>
            </a:extLst>
          </p:cNvPr>
          <p:cNvSpPr>
            <a:spLocks noGrp="1"/>
          </p:cNvSpPr>
          <p:nvPr>
            <p:ph type="dt" sz="half" idx="10"/>
          </p:nvPr>
        </p:nvSpPr>
        <p:spPr/>
        <p:txBody>
          <a:bodyPr/>
          <a:lstStyle/>
          <a:p>
            <a:fld id="{690F2379-9760-4007-91E1-821401034E62}" type="datetimeFigureOut">
              <a:rPr lang="en-CA" smtClean="0"/>
              <a:t>2023-10-16</a:t>
            </a:fld>
            <a:endParaRPr lang="en-CA"/>
          </a:p>
        </p:txBody>
      </p:sp>
      <p:sp>
        <p:nvSpPr>
          <p:cNvPr id="3" name="Footer Placeholder 2">
            <a:extLst>
              <a:ext uri="{FF2B5EF4-FFF2-40B4-BE49-F238E27FC236}">
                <a16:creationId xmlns:a16="http://schemas.microsoft.com/office/drawing/2014/main" id="{5061E81B-B3A5-B8BE-5C79-3DE8E6F1317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21081E8-0C88-28D3-D6F3-12D4A53D0566}"/>
              </a:ext>
            </a:extLst>
          </p:cNvPr>
          <p:cNvSpPr>
            <a:spLocks noGrp="1"/>
          </p:cNvSpPr>
          <p:nvPr>
            <p:ph type="sldNum" sz="quarter" idx="12"/>
          </p:nvPr>
        </p:nvSpPr>
        <p:spPr/>
        <p:txBody>
          <a:bodyPr/>
          <a:lstStyle/>
          <a:p>
            <a:fld id="{89C58E53-E75B-4889-A9CE-BEBD2C1AD1F7}" type="slidenum">
              <a:rPr lang="en-CA" smtClean="0"/>
              <a:t>‹#›</a:t>
            </a:fld>
            <a:endParaRPr lang="en-CA"/>
          </a:p>
        </p:txBody>
      </p:sp>
    </p:spTree>
    <p:custDataLst>
      <p:tags r:id="rId1"/>
    </p:custDataLst>
    <p:extLst>
      <p:ext uri="{BB962C8B-B14F-4D97-AF65-F5344CB8AC3E}">
        <p14:creationId xmlns:p14="http://schemas.microsoft.com/office/powerpoint/2010/main" val="4037385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B82B-D1B9-CE34-5952-1568FB6D5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1F49600-8829-4890-B117-88E4DBE9A0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6C5661E-7DDF-CA4B-C9B2-9D3312A4B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0561E-3E6F-2D9E-C520-14B1DFB74C22}"/>
              </a:ext>
            </a:extLst>
          </p:cNvPr>
          <p:cNvSpPr>
            <a:spLocks noGrp="1"/>
          </p:cNvSpPr>
          <p:nvPr>
            <p:ph type="dt" sz="half" idx="10"/>
          </p:nvPr>
        </p:nvSpPr>
        <p:spPr/>
        <p:txBody>
          <a:bodyPr/>
          <a:lstStyle/>
          <a:p>
            <a:fld id="{690F2379-9760-4007-91E1-821401034E62}" type="datetimeFigureOut">
              <a:rPr lang="en-CA" smtClean="0"/>
              <a:t>2023-10-16</a:t>
            </a:fld>
            <a:endParaRPr lang="en-CA"/>
          </a:p>
        </p:txBody>
      </p:sp>
      <p:sp>
        <p:nvSpPr>
          <p:cNvPr id="6" name="Footer Placeholder 5">
            <a:extLst>
              <a:ext uri="{FF2B5EF4-FFF2-40B4-BE49-F238E27FC236}">
                <a16:creationId xmlns:a16="http://schemas.microsoft.com/office/drawing/2014/main" id="{C5DAE75C-00FB-7183-3063-6D35EBC83BB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7F3E22F-F8EC-4E8F-C043-EA5D1368ED69}"/>
              </a:ext>
            </a:extLst>
          </p:cNvPr>
          <p:cNvSpPr>
            <a:spLocks noGrp="1"/>
          </p:cNvSpPr>
          <p:nvPr>
            <p:ph type="sldNum" sz="quarter" idx="12"/>
          </p:nvPr>
        </p:nvSpPr>
        <p:spPr/>
        <p:txBody>
          <a:bodyPr/>
          <a:lstStyle/>
          <a:p>
            <a:fld id="{89C58E53-E75B-4889-A9CE-BEBD2C1AD1F7}" type="slidenum">
              <a:rPr lang="en-CA" smtClean="0"/>
              <a:t>‹#›</a:t>
            </a:fld>
            <a:endParaRPr lang="en-CA"/>
          </a:p>
        </p:txBody>
      </p:sp>
    </p:spTree>
    <p:extLst>
      <p:ext uri="{BB962C8B-B14F-4D97-AF65-F5344CB8AC3E}">
        <p14:creationId xmlns:p14="http://schemas.microsoft.com/office/powerpoint/2010/main" val="4136552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C2A3D-A39C-BD9A-C6DC-05A56692C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8DA6591-6583-19CA-AA19-C9F3FCB63D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B160BA33-12F7-374B-B564-D1358CC03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7E999B35-6082-357E-19FA-91F38481C49B}"/>
              </a:ext>
            </a:extLst>
          </p:cNvPr>
          <p:cNvCxnSpPr>
            <a:cxnSpLocks/>
          </p:cNvCxnSpPr>
          <p:nvPr userDrawn="1"/>
        </p:nvCxnSpPr>
        <p:spPr>
          <a:xfrm>
            <a:off x="154546" y="6664816"/>
            <a:ext cx="7849673" cy="0"/>
          </a:xfrm>
          <a:prstGeom prst="line">
            <a:avLst/>
          </a:prstGeom>
          <a:ln w="28575">
            <a:solidFill>
              <a:srgbClr val="D3DD1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148165A-0E18-D53F-76D3-19D3CC067CE5}"/>
              </a:ext>
            </a:extLst>
          </p:cNvPr>
          <p:cNvSpPr txBox="1"/>
          <p:nvPr userDrawn="1"/>
        </p:nvSpPr>
        <p:spPr>
          <a:xfrm>
            <a:off x="8004219" y="6526317"/>
            <a:ext cx="3733263" cy="276999"/>
          </a:xfrm>
          <a:prstGeom prst="rect">
            <a:avLst/>
          </a:prstGeom>
          <a:noFill/>
        </p:spPr>
        <p:txBody>
          <a:bodyPr wrap="square">
            <a:spAutoFit/>
          </a:bodyPr>
          <a:lstStyle/>
          <a:p>
            <a:r>
              <a:rPr lang="en-US" sz="1200" b="1">
                <a:solidFill>
                  <a:srgbClr val="23718F"/>
                </a:solidFill>
                <a:latin typeface="Montserrat" pitchFamily="2" charset="0"/>
              </a:rPr>
              <a:t>Oncology</a:t>
            </a:r>
            <a:r>
              <a:rPr lang="en-US" sz="900">
                <a:solidFill>
                  <a:srgbClr val="23718F"/>
                </a:solidFill>
              </a:rPr>
              <a:t> </a:t>
            </a:r>
            <a:r>
              <a:rPr lang="en-US" sz="900">
                <a:solidFill>
                  <a:srgbClr val="23718F"/>
                </a:solidFill>
                <a:latin typeface="Open Sans" pitchFamily="2" charset="0"/>
                <a:ea typeface="Open Sans" pitchFamily="2" charset="0"/>
                <a:cs typeface="Open Sans" pitchFamily="2" charset="0"/>
              </a:rPr>
              <a:t>in Primary Care: </a:t>
            </a:r>
            <a:r>
              <a:rPr lang="en-US" sz="1200" b="1">
                <a:solidFill>
                  <a:srgbClr val="23718F"/>
                </a:solidFill>
                <a:latin typeface="Montserrat" pitchFamily="2" charset="0"/>
              </a:rPr>
              <a:t>Simplified</a:t>
            </a:r>
            <a:endParaRPr lang="en-CA" sz="1200" b="1">
              <a:solidFill>
                <a:srgbClr val="23718F"/>
              </a:solidFill>
              <a:latin typeface="Montserrat" pitchFamily="2" charset="0"/>
            </a:endParaRPr>
          </a:p>
        </p:txBody>
      </p:sp>
      <p:cxnSp>
        <p:nvCxnSpPr>
          <p:cNvPr id="10" name="Straight Connector 9">
            <a:extLst>
              <a:ext uri="{FF2B5EF4-FFF2-40B4-BE49-F238E27FC236}">
                <a16:creationId xmlns:a16="http://schemas.microsoft.com/office/drawing/2014/main" id="{95A44E23-D8A0-C378-DE53-85BB30DA97E3}"/>
              </a:ext>
            </a:extLst>
          </p:cNvPr>
          <p:cNvCxnSpPr>
            <a:cxnSpLocks/>
          </p:cNvCxnSpPr>
          <p:nvPr userDrawn="1"/>
        </p:nvCxnSpPr>
        <p:spPr>
          <a:xfrm>
            <a:off x="10689465" y="6664816"/>
            <a:ext cx="1329680" cy="0"/>
          </a:xfrm>
          <a:prstGeom prst="line">
            <a:avLst/>
          </a:prstGeom>
          <a:ln w="28575">
            <a:solidFill>
              <a:srgbClr val="D3DD1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05138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content_layout one">
    <p:spTree>
      <p:nvGrpSpPr>
        <p:cNvPr id="1" name=""/>
        <p:cNvGrpSpPr/>
        <p:nvPr/>
      </p:nvGrpSpPr>
      <p:grpSpPr>
        <a:xfrm>
          <a:off x="0" y="0"/>
          <a:ext cx="0" cy="0"/>
          <a:chOff x="0" y="0"/>
          <a:chExt cx="0" cy="0"/>
        </a:xfrm>
      </p:grpSpPr>
      <p:sp>
        <p:nvSpPr>
          <p:cNvPr id="4" name="TextBox 3"/>
          <p:cNvSpPr txBox="1"/>
          <p:nvPr userDrawn="1"/>
        </p:nvSpPr>
        <p:spPr>
          <a:xfrm>
            <a:off x="10299012" y="6332833"/>
            <a:ext cx="14224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592"/>
            <a:ext cx="7141464" cy="877824"/>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536192"/>
            <a:ext cx="10972800" cy="4248472"/>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79254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1307958"/>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with bullet text ">
  <p:cSld name="title with bullet text ">
    <p:spTree>
      <p:nvGrpSpPr>
        <p:cNvPr id="1" name="Shape 158"/>
        <p:cNvGrpSpPr/>
        <p:nvPr/>
      </p:nvGrpSpPr>
      <p:grpSpPr>
        <a:xfrm>
          <a:off x="0" y="0"/>
          <a:ext cx="0" cy="0"/>
          <a:chOff x="0" y="0"/>
          <a:chExt cx="0" cy="0"/>
        </a:xfrm>
      </p:grpSpPr>
      <p:sp>
        <p:nvSpPr>
          <p:cNvPr id="159" name="Google Shape;159;p32"/>
          <p:cNvSpPr txBox="1">
            <a:spLocks noGrp="1"/>
          </p:cNvSpPr>
          <p:nvPr>
            <p:ph type="title"/>
          </p:nvPr>
        </p:nvSpPr>
        <p:spPr>
          <a:xfrm>
            <a:off x="734167" y="702939"/>
            <a:ext cx="10515600" cy="542767"/>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38367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2"/>
          <p:cNvSpPr txBox="1">
            <a:spLocks noGrp="1"/>
          </p:cNvSpPr>
          <p:nvPr>
            <p:ph type="sldNum" idx="12"/>
          </p:nvPr>
        </p:nvSpPr>
        <p:spPr>
          <a:xfrm>
            <a:off x="11019184" y="6176969"/>
            <a:ext cx="424069" cy="294067"/>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1" i="0" u="none" strike="noStrike" cap="none">
                <a:solidFill>
                  <a:schemeClr val="dk1"/>
                </a:solidFill>
                <a:latin typeface="Arial"/>
                <a:ea typeface="Arial"/>
                <a:cs typeface="Arial"/>
                <a:sym typeface="Arial"/>
              </a:defRPr>
            </a:lvl1pPr>
            <a:lvl2pPr marL="0" lvl="1" indent="0" algn="r">
              <a:spcBef>
                <a:spcPts val="0"/>
              </a:spcBef>
              <a:buNone/>
              <a:defRPr sz="1000" b="1" i="0" u="none" strike="noStrike" cap="none">
                <a:solidFill>
                  <a:schemeClr val="dk1"/>
                </a:solidFill>
                <a:latin typeface="Arial"/>
                <a:ea typeface="Arial"/>
                <a:cs typeface="Arial"/>
                <a:sym typeface="Arial"/>
              </a:defRPr>
            </a:lvl2pPr>
            <a:lvl3pPr marL="0" lvl="2" indent="0" algn="r">
              <a:spcBef>
                <a:spcPts val="0"/>
              </a:spcBef>
              <a:buNone/>
              <a:defRPr sz="1000" b="1" i="0" u="none" strike="noStrike" cap="none">
                <a:solidFill>
                  <a:schemeClr val="dk1"/>
                </a:solidFill>
                <a:latin typeface="Arial"/>
                <a:ea typeface="Arial"/>
                <a:cs typeface="Arial"/>
                <a:sym typeface="Arial"/>
              </a:defRPr>
            </a:lvl3pPr>
            <a:lvl4pPr marL="0" lvl="3" indent="0" algn="r">
              <a:spcBef>
                <a:spcPts val="0"/>
              </a:spcBef>
              <a:buNone/>
              <a:defRPr sz="1000" b="1" i="0" u="none" strike="noStrike" cap="none">
                <a:solidFill>
                  <a:schemeClr val="dk1"/>
                </a:solidFill>
                <a:latin typeface="Arial"/>
                <a:ea typeface="Arial"/>
                <a:cs typeface="Arial"/>
                <a:sym typeface="Arial"/>
              </a:defRPr>
            </a:lvl4pPr>
            <a:lvl5pPr marL="0" lvl="4" indent="0" algn="r">
              <a:spcBef>
                <a:spcPts val="0"/>
              </a:spcBef>
              <a:buNone/>
              <a:defRPr sz="1000" b="1" i="0" u="none" strike="noStrike" cap="none">
                <a:solidFill>
                  <a:schemeClr val="dk1"/>
                </a:solidFill>
                <a:latin typeface="Arial"/>
                <a:ea typeface="Arial"/>
                <a:cs typeface="Arial"/>
                <a:sym typeface="Arial"/>
              </a:defRPr>
            </a:lvl5pPr>
            <a:lvl6pPr marL="0" lvl="5" indent="0" algn="r">
              <a:spcBef>
                <a:spcPts val="0"/>
              </a:spcBef>
              <a:buNone/>
              <a:defRPr sz="1000" b="1" i="0" u="none" strike="noStrike" cap="none">
                <a:solidFill>
                  <a:schemeClr val="dk1"/>
                </a:solidFill>
                <a:latin typeface="Arial"/>
                <a:ea typeface="Arial"/>
                <a:cs typeface="Arial"/>
                <a:sym typeface="Arial"/>
              </a:defRPr>
            </a:lvl6pPr>
            <a:lvl7pPr marL="0" lvl="6" indent="0" algn="r">
              <a:spcBef>
                <a:spcPts val="0"/>
              </a:spcBef>
              <a:buNone/>
              <a:defRPr sz="1000" b="1" i="0" u="none" strike="noStrike" cap="none">
                <a:solidFill>
                  <a:schemeClr val="dk1"/>
                </a:solidFill>
                <a:latin typeface="Arial"/>
                <a:ea typeface="Arial"/>
                <a:cs typeface="Arial"/>
                <a:sym typeface="Arial"/>
              </a:defRPr>
            </a:lvl7pPr>
            <a:lvl8pPr marL="0" lvl="7" indent="0" algn="r">
              <a:spcBef>
                <a:spcPts val="0"/>
              </a:spcBef>
              <a:buNone/>
              <a:defRPr sz="1000" b="1" i="0" u="none" strike="noStrike" cap="none">
                <a:solidFill>
                  <a:schemeClr val="dk1"/>
                </a:solidFill>
                <a:latin typeface="Arial"/>
                <a:ea typeface="Arial"/>
                <a:cs typeface="Arial"/>
                <a:sym typeface="Arial"/>
              </a:defRPr>
            </a:lvl8pPr>
            <a:lvl9pPr marL="0" lvl="8" indent="0" algn="r">
              <a:spcBef>
                <a:spcPts val="0"/>
              </a:spcBef>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1" name="Google Shape;161;p32"/>
          <p:cNvSpPr txBox="1">
            <a:spLocks noGrp="1"/>
          </p:cNvSpPr>
          <p:nvPr>
            <p:ph type="ftr" idx="11"/>
          </p:nvPr>
        </p:nvSpPr>
        <p:spPr>
          <a:xfrm>
            <a:off x="3733800" y="6170375"/>
            <a:ext cx="7162800" cy="294068"/>
          </a:xfrm>
          <a:prstGeom prst="rect">
            <a:avLst/>
          </a:prstGeom>
          <a:solidFill>
            <a:schemeClr val="lt1"/>
          </a:solidFill>
          <a:ln>
            <a:noFill/>
          </a:ln>
        </p:spPr>
        <p:txBody>
          <a:bodyPr spcFirstLastPara="1" wrap="square" lIns="91425" tIns="45700" rIns="91425" bIns="45700" anchor="b" anchorCtr="0">
            <a:noAutofit/>
          </a:bodyPr>
          <a:lstStyle>
            <a:lvl1pPr marR="0" lvl="0" algn="r">
              <a:lnSpc>
                <a:spcPct val="100000"/>
              </a:lnSpc>
              <a:spcBef>
                <a:spcPts val="0"/>
              </a:spcBef>
              <a:spcAft>
                <a:spcPts val="0"/>
              </a:spcAft>
              <a:buClr>
                <a:schemeClr val="dk1"/>
              </a:buClr>
              <a:buSzPts val="1000"/>
              <a:buFont typeface="Arial"/>
              <a:buNone/>
              <a:defRPr sz="10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2"/>
          <p:cNvSpPr txBox="1">
            <a:spLocks noGrp="1"/>
          </p:cNvSpPr>
          <p:nvPr>
            <p:ph type="body" idx="1"/>
          </p:nvPr>
        </p:nvSpPr>
        <p:spPr>
          <a:xfrm>
            <a:off x="838201" y="1708773"/>
            <a:ext cx="10517188" cy="4122737"/>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8300" algn="l" rtl="0">
              <a:lnSpc>
                <a:spcPct val="100000"/>
              </a:lnSpc>
              <a:spcBef>
                <a:spcPts val="211"/>
              </a:spcBef>
              <a:spcAft>
                <a:spcPts val="0"/>
              </a:spcAft>
              <a:buClr>
                <a:schemeClr val="dk1"/>
              </a:buClr>
              <a:buSzPts val="2200"/>
              <a:buFont typeface="Courier New"/>
              <a:buChar char="o"/>
              <a:defRPr sz="2200" b="0" i="0" u="none" strike="noStrike" cap="none">
                <a:solidFill>
                  <a:schemeClr val="dk1"/>
                </a:solidFill>
                <a:latin typeface="Arial"/>
                <a:ea typeface="Arial"/>
                <a:cs typeface="Arial"/>
                <a:sym typeface="Arial"/>
              </a:defRPr>
            </a:lvl2pPr>
            <a:lvl3pPr marL="1371600" marR="0" lvl="2" indent="-300037" algn="l" rtl="0">
              <a:lnSpc>
                <a:spcPct val="90000"/>
              </a:lnSpc>
              <a:spcBef>
                <a:spcPts val="211"/>
              </a:spcBef>
              <a:spcAft>
                <a:spcPts val="0"/>
              </a:spcAft>
              <a:buClr>
                <a:srgbClr val="686C69"/>
              </a:buClr>
              <a:buSzPts val="1125"/>
              <a:buFont typeface="Arial"/>
              <a:buChar char="•"/>
              <a:defRPr sz="1125" b="0" i="0" u="none" strike="noStrike" cap="none">
                <a:solidFill>
                  <a:srgbClr val="686C69"/>
                </a:solidFill>
                <a:latin typeface="Arial"/>
                <a:ea typeface="Arial"/>
                <a:cs typeface="Arial"/>
                <a:sym typeface="Arial"/>
              </a:defRPr>
            </a:lvl3pPr>
            <a:lvl4pPr marL="1828800" marR="0" lvl="3" indent="-355600" algn="l" rtl="0">
              <a:lnSpc>
                <a:spcPct val="100000"/>
              </a:lnSpc>
              <a:spcBef>
                <a:spcPts val="211"/>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271462" algn="l" rtl="0">
              <a:lnSpc>
                <a:spcPct val="90000"/>
              </a:lnSpc>
              <a:spcBef>
                <a:spcPts val="211"/>
              </a:spcBef>
              <a:spcAft>
                <a:spcPts val="0"/>
              </a:spcAft>
              <a:buClr>
                <a:srgbClr val="686C69"/>
              </a:buClr>
              <a:buSzPts val="675"/>
              <a:buFont typeface="Arial"/>
              <a:buChar char="•"/>
              <a:defRPr sz="675" b="0" i="0" u="none" strike="noStrike" cap="none">
                <a:solidFill>
                  <a:srgbClr val="686C69"/>
                </a:solidFill>
                <a:latin typeface="Arial"/>
                <a:ea typeface="Arial"/>
                <a:cs typeface="Arial"/>
                <a:sym typeface="Arial"/>
              </a:defRPr>
            </a:lvl5pPr>
            <a:lvl6pPr marL="2743200" marR="0" lvl="5" indent="-276860" algn="l" rtl="0">
              <a:lnSpc>
                <a:spcPct val="90000"/>
              </a:lnSpc>
              <a:spcBef>
                <a:spcPts val="211"/>
              </a:spcBef>
              <a:spcAft>
                <a:spcPts val="0"/>
              </a:spcAft>
              <a:buClr>
                <a:schemeClr val="dk1"/>
              </a:buClr>
              <a:buSzPts val="760"/>
              <a:buFont typeface="Arial"/>
              <a:buChar char="•"/>
              <a:defRPr sz="760" b="0" i="0" u="none" strike="noStrike" cap="none">
                <a:solidFill>
                  <a:schemeClr val="dk1"/>
                </a:solidFill>
                <a:latin typeface="Calibri"/>
                <a:ea typeface="Calibri"/>
                <a:cs typeface="Calibri"/>
                <a:sym typeface="Calibri"/>
              </a:defRPr>
            </a:lvl6pPr>
            <a:lvl7pPr marL="3200400" marR="0" lvl="6" indent="-276860" algn="l" rtl="0">
              <a:lnSpc>
                <a:spcPct val="90000"/>
              </a:lnSpc>
              <a:spcBef>
                <a:spcPts val="211"/>
              </a:spcBef>
              <a:spcAft>
                <a:spcPts val="0"/>
              </a:spcAft>
              <a:buClr>
                <a:schemeClr val="dk1"/>
              </a:buClr>
              <a:buSzPts val="760"/>
              <a:buFont typeface="Arial"/>
              <a:buChar char="•"/>
              <a:defRPr sz="760" b="0" i="0" u="none" strike="noStrike" cap="none">
                <a:solidFill>
                  <a:schemeClr val="dk1"/>
                </a:solidFill>
                <a:latin typeface="Calibri"/>
                <a:ea typeface="Calibri"/>
                <a:cs typeface="Calibri"/>
                <a:sym typeface="Calibri"/>
              </a:defRPr>
            </a:lvl7pPr>
            <a:lvl8pPr marL="3657600" marR="0" lvl="7" indent="-276859" algn="l" rtl="0">
              <a:lnSpc>
                <a:spcPct val="90000"/>
              </a:lnSpc>
              <a:spcBef>
                <a:spcPts val="211"/>
              </a:spcBef>
              <a:spcAft>
                <a:spcPts val="0"/>
              </a:spcAft>
              <a:buClr>
                <a:schemeClr val="dk1"/>
              </a:buClr>
              <a:buSzPts val="760"/>
              <a:buFont typeface="Arial"/>
              <a:buChar char="•"/>
              <a:defRPr sz="760" b="0" i="0" u="none" strike="noStrike" cap="none">
                <a:solidFill>
                  <a:schemeClr val="dk1"/>
                </a:solidFill>
                <a:latin typeface="Calibri"/>
                <a:ea typeface="Calibri"/>
                <a:cs typeface="Calibri"/>
                <a:sym typeface="Calibri"/>
              </a:defRPr>
            </a:lvl8pPr>
            <a:lvl9pPr marL="4114800" marR="0" lvl="8" indent="-276859" algn="l" rtl="0">
              <a:lnSpc>
                <a:spcPct val="90000"/>
              </a:lnSpc>
              <a:spcBef>
                <a:spcPts val="211"/>
              </a:spcBef>
              <a:spcAft>
                <a:spcPts val="0"/>
              </a:spcAft>
              <a:buClr>
                <a:schemeClr val="dk1"/>
              </a:buClr>
              <a:buSzPts val="760"/>
              <a:buFont typeface="Arial"/>
              <a:buChar char="•"/>
              <a:defRPr sz="76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687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LEAP Vignette Slide">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lvl1pPr algn="l">
              <a:defRPr sz="3200"/>
            </a:lvl1pPr>
          </a:lstStyle>
          <a:p>
            <a:r>
              <a:rPr lang="en-US"/>
              <a:t>Click to edit Master title style</a:t>
            </a:r>
            <a:endParaRPr lang="fr-CA"/>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1070" y="4961593"/>
            <a:ext cx="1136969" cy="1219864"/>
          </a:xfrm>
          <a:prstGeom prst="rect">
            <a:avLst/>
          </a:prstGeom>
        </p:spPr>
      </p:pic>
      <p:sp>
        <p:nvSpPr>
          <p:cNvPr id="10" name="Content Placeholder 2"/>
          <p:cNvSpPr>
            <a:spLocks noGrp="1"/>
          </p:cNvSpPr>
          <p:nvPr>
            <p:ph idx="1"/>
          </p:nvPr>
        </p:nvSpPr>
        <p:spPr>
          <a:xfrm>
            <a:off x="745067" y="1724645"/>
            <a:ext cx="10374490" cy="4152627"/>
          </a:xfrm>
        </p:spPr>
        <p:txBody>
          <a:bodyPr/>
          <a:lstStyle>
            <a:lvl1pPr>
              <a:spcBef>
                <a:spcPts val="300"/>
              </a:spcBef>
              <a:defRPr sz="2400"/>
            </a:lvl1pPr>
            <a:lvl2pPr>
              <a:spcBef>
                <a:spcPts val="300"/>
              </a:spcBef>
              <a:defRPr sz="2200"/>
            </a:lvl2pPr>
            <a:lvl3pPr>
              <a:spcBef>
                <a:spcPts val="300"/>
              </a:spcBef>
              <a:defRPr/>
            </a:lvl3pPr>
            <a:lvl4pPr>
              <a:spcBef>
                <a:spcPts val="300"/>
              </a:spcBef>
              <a:defRPr/>
            </a:lvl4pPr>
            <a:lvl5pPr>
              <a:spcBef>
                <a:spcPts val="300"/>
              </a:spcBef>
              <a:defRPr/>
            </a:lvl5pPr>
          </a:lstStyle>
          <a:p>
            <a:pPr lvl="0"/>
            <a:r>
              <a:rPr lang="en-US"/>
              <a:t>Click to edit Master text styles</a:t>
            </a:r>
          </a:p>
        </p:txBody>
      </p:sp>
    </p:spTree>
    <p:extLst>
      <p:ext uri="{BB962C8B-B14F-4D97-AF65-F5344CB8AC3E}">
        <p14:creationId xmlns:p14="http://schemas.microsoft.com/office/powerpoint/2010/main" val="3345869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597647" y="30164"/>
            <a:ext cx="9652000" cy="944563"/>
          </a:xfrm>
          <a:prstGeom prst="rect">
            <a:avLst/>
          </a:prstGeo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1" name="Picture 10" descr="CCO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669" y="6236915"/>
            <a:ext cx="2477911" cy="468684"/>
          </a:xfrm>
          <a:prstGeom prst="rect">
            <a:avLst/>
          </a:prstGeom>
        </p:spPr>
      </p:pic>
    </p:spTree>
    <p:extLst>
      <p:ext uri="{BB962C8B-B14F-4D97-AF65-F5344CB8AC3E}">
        <p14:creationId xmlns:p14="http://schemas.microsoft.com/office/powerpoint/2010/main" val="3867919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597647" y="30164"/>
            <a:ext cx="9652000" cy="944563"/>
          </a:xfrm>
          <a:prstGeom prst="rect">
            <a:avLst/>
          </a:prstGeo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1" name="Picture 10" descr="CCO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669" y="6236915"/>
            <a:ext cx="2477911" cy="468684"/>
          </a:xfrm>
          <a:prstGeom prst="rect">
            <a:avLst/>
          </a:prstGeom>
        </p:spPr>
      </p:pic>
    </p:spTree>
    <p:extLst>
      <p:ext uri="{BB962C8B-B14F-4D97-AF65-F5344CB8AC3E}">
        <p14:creationId xmlns:p14="http://schemas.microsoft.com/office/powerpoint/2010/main" val="4138710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597647" y="30164"/>
            <a:ext cx="9652000" cy="944563"/>
          </a:xfrm>
          <a:prstGeom prst="rect">
            <a:avLst/>
          </a:prstGeo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1" name="Picture 10" descr="CCO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669" y="6236915"/>
            <a:ext cx="2477911" cy="468684"/>
          </a:xfrm>
          <a:prstGeom prst="rect">
            <a:avLst/>
          </a:prstGeom>
        </p:spPr>
      </p:pic>
    </p:spTree>
    <p:extLst>
      <p:ext uri="{BB962C8B-B14F-4D97-AF65-F5344CB8AC3E}">
        <p14:creationId xmlns:p14="http://schemas.microsoft.com/office/powerpoint/2010/main" val="70199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20BFAD-DFDC-9969-D7C1-8657C86EA224}"/>
              </a:ext>
            </a:extLst>
          </p:cNvPr>
          <p:cNvSpPr>
            <a:spLocks noGrp="1"/>
          </p:cNvSpPr>
          <p:nvPr>
            <p:ph idx="1"/>
          </p:nvPr>
        </p:nvSpPr>
        <p:spPr>
          <a:xfrm>
            <a:off x="838705" y="1518354"/>
            <a:ext cx="10515600" cy="4938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15">
            <a:extLst>
              <a:ext uri="{FF2B5EF4-FFF2-40B4-BE49-F238E27FC236}">
                <a16:creationId xmlns:a16="http://schemas.microsoft.com/office/drawing/2014/main" id="{C221779C-FDAE-08C0-6271-3AD2C586C62E}"/>
              </a:ext>
            </a:extLst>
          </p:cNvPr>
          <p:cNvSpPr>
            <a:spLocks noGrp="1"/>
          </p:cNvSpPr>
          <p:nvPr>
            <p:ph type="body" sz="quarter" idx="10"/>
          </p:nvPr>
        </p:nvSpPr>
        <p:spPr>
          <a:xfrm>
            <a:off x="838705" y="526848"/>
            <a:ext cx="9747250" cy="638242"/>
          </a:xfrm>
        </p:spPr>
        <p:txBody>
          <a:bodyPr>
            <a:normAutofit/>
          </a:bodyPr>
          <a:lstStyle>
            <a:lvl1pPr marL="0" indent="0">
              <a:buNone/>
              <a:defRPr sz="3600">
                <a:solidFill>
                  <a:sysClr val="windowText" lastClr="000000"/>
                </a:solidFill>
                <a:latin typeface="+mj-lt"/>
              </a:defRPr>
            </a:lvl1pPr>
            <a:lvl2pPr marL="457200" indent="0">
              <a:buNone/>
              <a:defRPr>
                <a:solidFill>
                  <a:srgbClr val="EEEEEE"/>
                </a:solidFill>
              </a:defRPr>
            </a:lvl2pPr>
            <a:lvl3pPr>
              <a:defRPr>
                <a:solidFill>
                  <a:srgbClr val="EEEEEE"/>
                </a:solidFill>
              </a:defRPr>
            </a:lvl3pPr>
            <a:lvl4pPr>
              <a:defRPr>
                <a:solidFill>
                  <a:srgbClr val="EEEEEE"/>
                </a:solidFill>
              </a:defRPr>
            </a:lvl4pPr>
            <a:lvl5pPr>
              <a:defRPr>
                <a:solidFill>
                  <a:srgbClr val="EEEEEE"/>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681858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597647" y="30164"/>
            <a:ext cx="9652000" cy="944563"/>
          </a:xfrm>
          <a:prstGeom prst="rect">
            <a:avLst/>
          </a:prstGeo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1" name="Picture 10" descr="CCO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669" y="6236915"/>
            <a:ext cx="2477911" cy="468684"/>
          </a:xfrm>
          <a:prstGeom prst="rect">
            <a:avLst/>
          </a:prstGeom>
        </p:spPr>
      </p:pic>
    </p:spTree>
    <p:extLst>
      <p:ext uri="{BB962C8B-B14F-4D97-AF65-F5344CB8AC3E}">
        <p14:creationId xmlns:p14="http://schemas.microsoft.com/office/powerpoint/2010/main" val="3876262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597647" y="30164"/>
            <a:ext cx="9652000" cy="944563"/>
          </a:xfrm>
          <a:prstGeom prst="rect">
            <a:avLst/>
          </a:prstGeo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41003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597647" y="30164"/>
            <a:ext cx="9652000" cy="944563"/>
          </a:xfrm>
          <a:prstGeom prst="rect">
            <a:avLst/>
          </a:prstGeo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1" name="Picture 10" descr="CCO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669" y="6236915"/>
            <a:ext cx="2477911" cy="468684"/>
          </a:xfrm>
          <a:prstGeom prst="rect">
            <a:avLst/>
          </a:prstGeom>
        </p:spPr>
      </p:pic>
    </p:spTree>
    <p:extLst>
      <p:ext uri="{BB962C8B-B14F-4D97-AF65-F5344CB8AC3E}">
        <p14:creationId xmlns:p14="http://schemas.microsoft.com/office/powerpoint/2010/main" val="2268682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741363"/>
          </a:xfrm>
        </p:spPr>
        <p:txBody>
          <a:bodyPr lIns="0" tIns="0" rIns="0" bIns="0">
            <a:noAutofit/>
          </a:bodyPr>
          <a:lstStyle>
            <a:lvl1pPr algn="l">
              <a:defRPr sz="6400">
                <a:solidFill>
                  <a:schemeClr val="bg1"/>
                </a:solidFill>
              </a:defRPr>
            </a:lvl1pPr>
          </a:lstStyle>
          <a:p>
            <a:r>
              <a:rPr lang="en-CA" dirty="0"/>
              <a:t>Click to edit Master title style</a:t>
            </a:r>
            <a:endParaRPr lang="en-US" dirty="0"/>
          </a:p>
        </p:txBody>
      </p:sp>
      <p:sp>
        <p:nvSpPr>
          <p:cNvPr id="6" name="Slide Number Placeholder 5"/>
          <p:cNvSpPr>
            <a:spLocks noGrp="1"/>
          </p:cNvSpPr>
          <p:nvPr>
            <p:ph type="sldNum" sz="quarter" idx="12"/>
          </p:nvPr>
        </p:nvSpPr>
        <p:spPr/>
        <p:txBody>
          <a:bodyPr rIns="0" bIns="0"/>
          <a:lstStyle>
            <a:lvl1pPr>
              <a:defRPr sz="1600" b="1">
                <a:solidFill>
                  <a:srgbClr val="006C5B"/>
                </a:solidFill>
              </a:defRPr>
            </a:lvl1pPr>
          </a:lstStyle>
          <a:p>
            <a:fld id="{D28A7EBE-86EF-4D46-BBBA-56D187EC3882}" type="slidenum">
              <a:rPr lang="en-US" smtClean="0"/>
              <a:pPr/>
              <a:t>‹#›</a:t>
            </a:fld>
            <a:endParaRPr lang="en-US"/>
          </a:p>
        </p:txBody>
      </p:sp>
      <p:sp>
        <p:nvSpPr>
          <p:cNvPr id="8" name="Holder 3"/>
          <p:cNvSpPr>
            <a:spLocks noGrp="1"/>
          </p:cNvSpPr>
          <p:nvPr>
            <p:ph type="subTitle" idx="4"/>
          </p:nvPr>
        </p:nvSpPr>
        <p:spPr>
          <a:xfrm>
            <a:off x="609601" y="1473681"/>
            <a:ext cx="11079060" cy="307777"/>
          </a:xfrm>
          <a:prstGeom prst="rect">
            <a:avLst/>
          </a:prstGeom>
        </p:spPr>
        <p:txBody>
          <a:bodyPr wrap="square" lIns="0" tIns="0" rIns="0" bIns="0">
            <a:noAutofit/>
          </a:bodyPr>
          <a:lstStyle>
            <a:lvl1pPr marL="0" indent="0">
              <a:lnSpc>
                <a:spcPts val="3067"/>
              </a:lnSpc>
              <a:spcAft>
                <a:spcPts val="1333"/>
              </a:spcAft>
              <a:buNone/>
              <a:defRPr sz="5333" b="1">
                <a:solidFill>
                  <a:srgbClr val="326295"/>
                </a:solidFill>
                <a:latin typeface="+mj-lt"/>
              </a:defRPr>
            </a:lvl1pPr>
          </a:lstStyle>
          <a:p>
            <a:r>
              <a:rPr lang="en-CA" dirty="0"/>
              <a:t>Click to edit Master subtitle style</a:t>
            </a:r>
            <a:endParaRPr dirty="0"/>
          </a:p>
        </p:txBody>
      </p:sp>
      <p:sp>
        <p:nvSpPr>
          <p:cNvPr id="9" name="Text Placeholder 13"/>
          <p:cNvSpPr>
            <a:spLocks noGrp="1"/>
          </p:cNvSpPr>
          <p:nvPr>
            <p:ph type="body" sz="quarter" idx="13"/>
          </p:nvPr>
        </p:nvSpPr>
        <p:spPr>
          <a:xfrm>
            <a:off x="609602" y="2000275"/>
            <a:ext cx="11079060" cy="3293004"/>
          </a:xfrm>
          <a:prstGeom prst="rect">
            <a:avLst/>
          </a:prstGeom>
        </p:spPr>
        <p:txBody>
          <a:bodyPr vert="horz" lIns="0" tIns="0" rIns="0" bIns="0" numCol="1">
            <a:noAutofit/>
          </a:bodyPr>
          <a:lstStyle>
            <a:lvl1pPr marL="315376" indent="-315376">
              <a:lnSpc>
                <a:spcPct val="100000"/>
              </a:lnSpc>
              <a:spcBef>
                <a:spcPts val="800"/>
              </a:spcBef>
              <a:spcAft>
                <a:spcPts val="800"/>
              </a:spcAft>
              <a:buFont typeface="Arial"/>
              <a:buChar char="•"/>
              <a:tabLst>
                <a:tab pos="315376" algn="l"/>
              </a:tabLst>
              <a:defRPr sz="5333">
                <a:solidFill>
                  <a:schemeClr val="accent5">
                    <a:lumMod val="10000"/>
                  </a:schemeClr>
                </a:solidFill>
                <a:latin typeface="+mj-lt"/>
              </a:defRPr>
            </a:lvl1pPr>
            <a:lvl2pPr>
              <a:buFont typeface="Arial"/>
              <a:buChar char="•"/>
              <a:defRPr>
                <a:latin typeface="+mj-lt"/>
              </a:defRPr>
            </a:lvl2pPr>
            <a:lvl3pPr>
              <a:buFont typeface="Arial"/>
              <a:buChar char="•"/>
              <a:defRPr>
                <a:latin typeface="+mj-lt"/>
              </a:defRPr>
            </a:lvl3pPr>
            <a:lvl4pPr>
              <a:buFont typeface="Arial"/>
              <a:buChar char="•"/>
              <a:defRPr>
                <a:latin typeface="+mj-lt"/>
              </a:defRPr>
            </a:lvl4pPr>
            <a:lvl5pPr>
              <a:buFont typeface="Arial"/>
              <a:buChar char="•"/>
              <a:defRPr>
                <a:latin typeface="+mj-lt"/>
              </a:defRPr>
            </a:lvl5pPr>
          </a:lstStyle>
          <a:p>
            <a:pPr lvl="0"/>
            <a:r>
              <a:rPr lang="en-CA" dirty="0"/>
              <a:t>Click to edit Master text styles</a:t>
            </a:r>
          </a:p>
          <a:p>
            <a:pPr lvl="0"/>
            <a:r>
              <a:rPr lang="en-CA" dirty="0"/>
              <a:t>Second level</a:t>
            </a:r>
          </a:p>
          <a:p>
            <a:pPr lvl="0"/>
            <a:r>
              <a:rPr lang="en-CA" dirty="0"/>
              <a:t>Third level</a:t>
            </a:r>
          </a:p>
          <a:p>
            <a:pPr lvl="0"/>
            <a:r>
              <a:rPr lang="en-CA" dirty="0"/>
              <a:t>Fourth level</a:t>
            </a:r>
          </a:p>
          <a:p>
            <a:pPr lvl="0"/>
            <a:r>
              <a:rPr lang="en-CA" dirty="0"/>
              <a:t>Fifth level</a:t>
            </a:r>
            <a:endParaRPr lang="en-US" dirty="0"/>
          </a:p>
        </p:txBody>
      </p:sp>
      <p:pic>
        <p:nvPicPr>
          <p:cNvPr id="15" name="Picture 14" descr="CCO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669" y="6236915"/>
            <a:ext cx="2477911" cy="468684"/>
          </a:xfrm>
          <a:prstGeom prst="rect">
            <a:avLst/>
          </a:prstGeom>
        </p:spPr>
      </p:pic>
    </p:spTree>
    <p:extLst>
      <p:ext uri="{BB962C8B-B14F-4D97-AF65-F5344CB8AC3E}">
        <p14:creationId xmlns:p14="http://schemas.microsoft.com/office/powerpoint/2010/main" val="1432866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2" y="0"/>
            <a:ext cx="565265" cy="1809296"/>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609600" y="180855"/>
            <a:ext cx="9518848" cy="1165909"/>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5B34939-D16E-7241-8648-2BC928FA5F3F}"/>
              </a:ext>
            </a:extLst>
          </p:cNvPr>
          <p:cNvSpPr txBox="1"/>
          <p:nvPr userDrawn="1"/>
        </p:nvSpPr>
        <p:spPr>
          <a:xfrm>
            <a:off x="10299012" y="6332834"/>
            <a:ext cx="14224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7" name="Content Placeholder 2">
            <a:extLst>
              <a:ext uri="{FF2B5EF4-FFF2-40B4-BE49-F238E27FC236}">
                <a16:creationId xmlns:a16="http://schemas.microsoft.com/office/drawing/2014/main" id="{A9612BE2-2A24-CC42-A1CE-5453B004BF3B}"/>
              </a:ext>
            </a:extLst>
          </p:cNvPr>
          <p:cNvSpPr>
            <a:spLocks noGrp="1"/>
          </p:cNvSpPr>
          <p:nvPr>
            <p:ph idx="1"/>
          </p:nvPr>
        </p:nvSpPr>
        <p:spPr>
          <a:xfrm>
            <a:off x="609600" y="1700808"/>
            <a:ext cx="10972800" cy="4248472"/>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7"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10" name="Picture 9" descr="Ontario Health (Cancer Care Ontario) logo">
            <a:extLst>
              <a:ext uri="{FF2B5EF4-FFF2-40B4-BE49-F238E27FC236}">
                <a16:creationId xmlns:a16="http://schemas.microsoft.com/office/drawing/2014/main" id="{67643E71-2BEA-5B44-9017-D55B47EAFC6B}"/>
              </a:ext>
            </a:extLst>
          </p:cNvPr>
          <p:cNvPicPr>
            <a:picLocks noChangeAspect="1"/>
          </p:cNvPicPr>
          <p:nvPr userDrawn="1"/>
        </p:nvPicPr>
        <p:blipFill>
          <a:blip r:embed="rId2"/>
          <a:srcRect/>
          <a:stretch/>
        </p:blipFill>
        <p:spPr>
          <a:xfrm>
            <a:off x="2" y="6133378"/>
            <a:ext cx="2822713" cy="724623"/>
          </a:xfrm>
          <a:prstGeom prst="rect">
            <a:avLst/>
          </a:prstGeom>
        </p:spPr>
      </p:pic>
    </p:spTree>
    <p:extLst>
      <p:ext uri="{BB962C8B-B14F-4D97-AF65-F5344CB8AC3E}">
        <p14:creationId xmlns:p14="http://schemas.microsoft.com/office/powerpoint/2010/main" val="2879774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53369-FCDC-46DB-B0B3-50F06E87CF84}" type="datetime1">
              <a:rPr lang="en-AU" smtClean="0"/>
              <a:t>16/10/2023</a:t>
            </a:fld>
            <a:endParaRPr lang="en-AU"/>
          </a:p>
        </p:txBody>
      </p:sp>
      <p:sp>
        <p:nvSpPr>
          <p:cNvPr id="5" name="Footer Placeholder 4"/>
          <p:cNvSpPr>
            <a:spLocks noGrp="1"/>
          </p:cNvSpPr>
          <p:nvPr>
            <p:ph type="ftr" sz="quarter" idx="11"/>
          </p:nvPr>
        </p:nvSpPr>
        <p:spPr/>
        <p:txBody>
          <a:bodyPr/>
          <a:lstStyle/>
          <a:p>
            <a:r>
              <a:rPr lang="en-US"/>
              <a:t>© 2022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292431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9B220-3ACD-417A-A277-ED0BABC3D348}"/>
              </a:ext>
            </a:extLst>
          </p:cNvPr>
          <p:cNvSpPr/>
          <p:nvPr userDrawn="1"/>
        </p:nvSpPr>
        <p:spPr bwMode="auto">
          <a:xfrm>
            <a:off x="5" y="0"/>
            <a:ext cx="565265" cy="1809296"/>
          </a:xfrm>
          <a:prstGeom prst="rect">
            <a:avLst/>
          </a:prstGeom>
          <a:gradFill>
            <a:gsLst>
              <a:gs pos="100000">
                <a:schemeClr val="bg1"/>
              </a:gs>
              <a:gs pos="0">
                <a:srgbClr val="92278F"/>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indent="0" algn="l" defTabSz="609585" rtl="0" eaLnBrk="1" fontAlgn="base" latinLnBrk="0" hangingPunct="1">
              <a:lnSpc>
                <a:spcPct val="100000"/>
              </a:lnSpc>
              <a:spcBef>
                <a:spcPct val="50000"/>
              </a:spcBef>
              <a:spcAft>
                <a:spcPct val="0"/>
              </a:spcAft>
              <a:buClrTx/>
              <a:buSzTx/>
              <a:buFontTx/>
              <a:buNone/>
              <a:tabLst/>
            </a:pPr>
            <a:endParaRPr kumimoji="0" lang="en-US" sz="1867" b="0" i="0" u="sng" strike="noStrike" cap="none" normalizeH="0" baseline="0" dirty="0">
              <a:ln>
                <a:noFill/>
              </a:ln>
              <a:solidFill>
                <a:schemeClr val="tx1"/>
              </a:solidFill>
              <a:effectLst/>
              <a:latin typeface="Arial" charset="0"/>
              <a:ea typeface="ＭＳ Ｐゴシック" pitchFamily="68" charset="-128"/>
            </a:endParaRPr>
          </a:p>
        </p:txBody>
      </p:sp>
      <p:sp>
        <p:nvSpPr>
          <p:cNvPr id="5" name="Rectangle 4">
            <a:extLst>
              <a:ext uri="{FF2B5EF4-FFF2-40B4-BE49-F238E27FC236}">
                <a16:creationId xmlns:a16="http://schemas.microsoft.com/office/drawing/2014/main" id="{B4D06F2E-1418-4481-BA27-7E36F4C8E124}"/>
              </a:ext>
            </a:extLst>
          </p:cNvPr>
          <p:cNvSpPr/>
          <p:nvPr userDrawn="1"/>
        </p:nvSpPr>
        <p:spPr bwMode="auto">
          <a:xfrm>
            <a:off x="5" y="1"/>
            <a:ext cx="565265" cy="3101651"/>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indent="0" algn="l" defTabSz="609585" rtl="0" eaLnBrk="1" fontAlgn="base" latinLnBrk="0" hangingPunct="1">
              <a:lnSpc>
                <a:spcPct val="100000"/>
              </a:lnSpc>
              <a:spcBef>
                <a:spcPct val="50000"/>
              </a:spcBef>
              <a:spcAft>
                <a:spcPct val="0"/>
              </a:spcAft>
              <a:buClrTx/>
              <a:buSzTx/>
              <a:buFontTx/>
              <a:buNone/>
              <a:tabLst/>
            </a:pPr>
            <a:endParaRPr kumimoji="0" lang="en-US" sz="1867" b="0" i="0" u="sng" strike="noStrike" cap="none" normalizeH="0" baseline="0" dirty="0">
              <a:ln>
                <a:noFill/>
              </a:ln>
              <a:solidFill>
                <a:schemeClr val="tx1"/>
              </a:solidFill>
              <a:effectLst/>
              <a:latin typeface="Arial" charset="0"/>
              <a:ea typeface="ＭＳ Ｐゴシック" pitchFamily="68" charset="-128"/>
            </a:endParaRPr>
          </a:p>
        </p:txBody>
      </p:sp>
      <p:pic>
        <p:nvPicPr>
          <p:cNvPr id="6" name="Picture 5" descr="Ontario Health (Cancer Care Ontario) logo">
            <a:extLst>
              <a:ext uri="{FF2B5EF4-FFF2-40B4-BE49-F238E27FC236}">
                <a16:creationId xmlns:a16="http://schemas.microsoft.com/office/drawing/2014/main" id="{F54A0B01-C627-0E4A-AA35-F76D69526A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589107" y="5624795"/>
            <a:ext cx="3604045" cy="1233600"/>
          </a:xfrm>
          <a:prstGeom prst="rect">
            <a:avLst/>
          </a:prstGeom>
        </p:spPr>
      </p:pic>
    </p:spTree>
    <p:extLst>
      <p:ext uri="{BB962C8B-B14F-4D97-AF65-F5344CB8AC3E}">
        <p14:creationId xmlns:p14="http://schemas.microsoft.com/office/powerpoint/2010/main" val="3058525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Cancer Care Ontario) logo">
            <a:extLst>
              <a:ext uri="{FF2B5EF4-FFF2-40B4-BE49-F238E27FC236}">
                <a16:creationId xmlns:a16="http://schemas.microsoft.com/office/drawing/2014/main" id="{C9567927-698C-9A44-93F3-5A02C96E9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6026773"/>
            <a:ext cx="2428487" cy="831228"/>
          </a:xfrm>
          <a:prstGeom prst="rect">
            <a:avLst/>
          </a:prstGeom>
        </p:spPr>
      </p:pic>
      <p:sp>
        <p:nvSpPr>
          <p:cNvPr id="4" name="TextBox 3"/>
          <p:cNvSpPr txBox="1"/>
          <p:nvPr userDrawn="1"/>
        </p:nvSpPr>
        <p:spPr>
          <a:xfrm>
            <a:off x="10299012" y="6332834"/>
            <a:ext cx="1422400" cy="31810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467" b="0" u="none">
                <a:solidFill>
                  <a:schemeClr val="tx1"/>
                </a:solidFill>
                <a:latin typeface="Arial"/>
                <a:cs typeface="Arial"/>
              </a:rPr>
              <a:pPr algn="r" eaLnBrk="1" hangingPunct="1">
                <a:spcBef>
                  <a:spcPct val="50000"/>
                </a:spcBef>
              </a:pPr>
              <a:t>‹#›</a:t>
            </a:fld>
            <a:endParaRPr lang="en-US" altLang="en-US" sz="1467" b="0" u="none" dirty="0">
              <a:solidFill>
                <a:schemeClr val="tx1"/>
              </a:solidFill>
              <a:latin typeface="Arial"/>
              <a:cs typeface="Arial"/>
            </a:endParaRPr>
          </a:p>
        </p:txBody>
      </p:sp>
      <p:sp>
        <p:nvSpPr>
          <p:cNvPr id="2" name="Title 1"/>
          <p:cNvSpPr>
            <a:spLocks noGrp="1"/>
          </p:cNvSpPr>
          <p:nvPr>
            <p:ph type="title"/>
          </p:nvPr>
        </p:nvSpPr>
        <p:spPr>
          <a:xfrm>
            <a:off x="609600" y="218859"/>
            <a:ext cx="9518848" cy="1165909"/>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609600" y="1700808"/>
            <a:ext cx="10972800" cy="4248472"/>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565265" cy="1809296"/>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indent="0" algn="l" defTabSz="609585" rtl="0" eaLnBrk="1" fontAlgn="base" latinLnBrk="0" hangingPunct="1">
              <a:lnSpc>
                <a:spcPct val="100000"/>
              </a:lnSpc>
              <a:spcBef>
                <a:spcPct val="50000"/>
              </a:spcBef>
              <a:spcAft>
                <a:spcPct val="0"/>
              </a:spcAft>
              <a:buClrTx/>
              <a:buSzTx/>
              <a:buFontTx/>
              <a:buNone/>
              <a:tabLst/>
            </a:pPr>
            <a:endParaRPr kumimoji="0" lang="en-US" sz="1867" b="0" i="0" u="sng" strike="noStrike" cap="none" normalizeH="0" baseline="0" dirty="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3615478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565265" cy="1809296"/>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indent="0" algn="l" defTabSz="609585" rtl="0" eaLnBrk="1" fontAlgn="base" latinLnBrk="0" hangingPunct="1">
              <a:lnSpc>
                <a:spcPct val="100000"/>
              </a:lnSpc>
              <a:spcBef>
                <a:spcPct val="50000"/>
              </a:spcBef>
              <a:spcAft>
                <a:spcPct val="0"/>
              </a:spcAft>
              <a:buClrTx/>
              <a:buSzTx/>
              <a:buFontTx/>
              <a:buNone/>
              <a:tabLst/>
            </a:pPr>
            <a:endParaRPr kumimoji="0" lang="en-US" sz="1867" b="0" i="0" u="sng" strike="noStrike" cap="none" normalizeH="0" baseline="0" dirty="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609600" y="218859"/>
            <a:ext cx="9518848" cy="1165909"/>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10299012" y="6332834"/>
            <a:ext cx="1422400" cy="31810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467" b="0" u="none">
                <a:solidFill>
                  <a:schemeClr val="tx1"/>
                </a:solidFill>
                <a:latin typeface="Arial"/>
                <a:cs typeface="Arial"/>
              </a:rPr>
              <a:pPr algn="r" eaLnBrk="1" hangingPunct="1">
                <a:spcBef>
                  <a:spcPct val="50000"/>
                </a:spcBef>
              </a:pPr>
              <a:t>‹#›</a:t>
            </a:fld>
            <a:endParaRPr lang="en-US" altLang="en-US" sz="1467" b="0" u="none" dirty="0">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609600" y="1700808"/>
            <a:ext cx="10972800" cy="4248472"/>
          </a:xfrm>
        </p:spPr>
        <p:txBody>
          <a:bodyPr/>
          <a:lstStyle>
            <a:lvl1pPr marL="0" indent="0">
              <a:buClr>
                <a:srgbClr val="00B2E3"/>
              </a:buClr>
              <a:buFontTx/>
              <a:buNone/>
              <a:defRPr>
                <a:solidFill>
                  <a:schemeClr val="tx1"/>
                </a:solidFill>
              </a:defRPr>
            </a:lvl1pPr>
            <a:lvl2pPr marL="609585" indent="0">
              <a:buClr>
                <a:srgbClr val="00B2E3"/>
              </a:buClr>
              <a:buFontTx/>
              <a:buNone/>
              <a:defRPr/>
            </a:lvl2pPr>
            <a:lvl3pPr marL="1219170" indent="0">
              <a:buClr>
                <a:srgbClr val="00B2E3"/>
              </a:buClr>
              <a:buFontTx/>
              <a:buNone/>
              <a:defRPr/>
            </a:lvl3pPr>
            <a:lvl4pPr marL="1828754" indent="0">
              <a:buClr>
                <a:srgbClr val="00B2E3"/>
              </a:buClr>
              <a:buFontTx/>
              <a:buNone/>
              <a:defRPr/>
            </a:lvl4pPr>
            <a:lvl5pPr marL="2438339" indent="0">
              <a:buClr>
                <a:srgbClr val="00B2E3"/>
              </a:buClr>
              <a:buFontTx/>
              <a:buNone/>
              <a:defRPr/>
            </a:lvl5pPr>
          </a:lstStyle>
          <a:p>
            <a:pPr lvl="0"/>
            <a:r>
              <a:rPr lang="en-US"/>
              <a:t>Click to edit Master text styles</a:t>
            </a:r>
            <a:endParaRPr lang="en-CA"/>
          </a:p>
        </p:txBody>
      </p:sp>
      <p:pic>
        <p:nvPicPr>
          <p:cNvPr id="11" name="Picture 10" descr="Ontario Health (Cancer Care Ontario) logo">
            <a:extLst>
              <a:ext uri="{FF2B5EF4-FFF2-40B4-BE49-F238E27FC236}">
                <a16:creationId xmlns:a16="http://schemas.microsoft.com/office/drawing/2014/main" id="{BF3938A6-2D9E-504B-811D-9BF4A1F1E0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6026773"/>
            <a:ext cx="2428487" cy="831228"/>
          </a:xfrm>
          <a:prstGeom prst="rect">
            <a:avLst/>
          </a:prstGeom>
        </p:spPr>
      </p:pic>
    </p:spTree>
    <p:extLst>
      <p:ext uri="{BB962C8B-B14F-4D97-AF65-F5344CB8AC3E}">
        <p14:creationId xmlns:p14="http://schemas.microsoft.com/office/powerpoint/2010/main" val="2347691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565265" cy="1809296"/>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indent="0" algn="l" defTabSz="609585" rtl="0" eaLnBrk="1" fontAlgn="base" latinLnBrk="0" hangingPunct="1">
              <a:lnSpc>
                <a:spcPct val="100000"/>
              </a:lnSpc>
              <a:spcBef>
                <a:spcPct val="50000"/>
              </a:spcBef>
              <a:spcAft>
                <a:spcPct val="0"/>
              </a:spcAft>
              <a:buClrTx/>
              <a:buSzTx/>
              <a:buFontTx/>
              <a:buNone/>
              <a:tabLst/>
            </a:pPr>
            <a:endParaRPr kumimoji="0" lang="en-US" sz="1867" b="0" i="0" u="sng" strike="noStrike" cap="none" normalizeH="0" baseline="0" dirty="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609600" y="218859"/>
            <a:ext cx="9518848" cy="1165909"/>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10299012" y="6332834"/>
            <a:ext cx="1422400" cy="31810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467" b="0" u="none">
                <a:solidFill>
                  <a:schemeClr val="tx1"/>
                </a:solidFill>
                <a:latin typeface="Arial"/>
                <a:cs typeface="Arial"/>
              </a:rPr>
              <a:pPr algn="r" eaLnBrk="1" hangingPunct="1">
                <a:spcBef>
                  <a:spcPct val="50000"/>
                </a:spcBef>
              </a:pPr>
              <a:t>‹#›</a:t>
            </a:fld>
            <a:endParaRPr lang="en-US" altLang="en-US" sz="1467" b="0" u="none" dirty="0">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761970" y="2620258"/>
          <a:ext cx="10813119" cy="494453"/>
        </p:xfrm>
        <a:graphic>
          <a:graphicData uri="http://schemas.openxmlformats.org/drawingml/2006/table">
            <a:tbl>
              <a:tblPr firstRow="1" bandRow="1">
                <a:tableStyleId>{5C22544A-7EE6-4342-B048-85BDC9FD1C3A}</a:tableStyleId>
              </a:tblPr>
              <a:tblGrid>
                <a:gridCol w="10813119">
                  <a:extLst>
                    <a:ext uri="{9D8B030D-6E8A-4147-A177-3AD203B41FA5}">
                      <a16:colId xmlns:a16="http://schemas.microsoft.com/office/drawing/2014/main" val="20000"/>
                    </a:ext>
                  </a:extLst>
                </a:gridCol>
              </a:tblGrid>
              <a:tr h="4944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i="0" u="none" dirty="0">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marL="121920" marR="121920" marT="60960" marB="60960"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1" name="Picture 10" descr="Ontario Health (Cancer Care Ontario) logo">
            <a:extLst>
              <a:ext uri="{FF2B5EF4-FFF2-40B4-BE49-F238E27FC236}">
                <a16:creationId xmlns:a16="http://schemas.microsoft.com/office/drawing/2014/main" id="{262B5424-3E27-FF4A-9E09-5F799C3F52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6026773"/>
            <a:ext cx="2428487" cy="831228"/>
          </a:xfrm>
          <a:prstGeom prst="rect">
            <a:avLst/>
          </a:prstGeom>
        </p:spPr>
      </p:pic>
    </p:spTree>
    <p:extLst>
      <p:ext uri="{BB962C8B-B14F-4D97-AF65-F5344CB8AC3E}">
        <p14:creationId xmlns:p14="http://schemas.microsoft.com/office/powerpoint/2010/main" val="185493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5E655-85CC-6F3B-C815-C72833AEE1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68D226E-83F9-69F4-773F-9063E4A216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4B21E1-3333-FAF1-B7FA-FBC1117BF733}"/>
              </a:ext>
            </a:extLst>
          </p:cNvPr>
          <p:cNvSpPr>
            <a:spLocks noGrp="1"/>
          </p:cNvSpPr>
          <p:nvPr>
            <p:ph type="dt" sz="half" idx="10"/>
          </p:nvPr>
        </p:nvSpPr>
        <p:spPr/>
        <p:txBody>
          <a:bodyPr/>
          <a:lstStyle/>
          <a:p>
            <a:fld id="{690F2379-9760-4007-91E1-821401034E62}" type="datetimeFigureOut">
              <a:rPr lang="en-CA" smtClean="0"/>
              <a:t>2023-10-16</a:t>
            </a:fld>
            <a:endParaRPr lang="en-CA"/>
          </a:p>
        </p:txBody>
      </p:sp>
      <p:sp>
        <p:nvSpPr>
          <p:cNvPr id="5" name="Footer Placeholder 4">
            <a:extLst>
              <a:ext uri="{FF2B5EF4-FFF2-40B4-BE49-F238E27FC236}">
                <a16:creationId xmlns:a16="http://schemas.microsoft.com/office/drawing/2014/main" id="{7732770E-AC8E-D5BB-B91D-C66B736F3EB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4F4A475-A4E0-4DC9-2D12-0CF3BF63BD00}"/>
              </a:ext>
            </a:extLst>
          </p:cNvPr>
          <p:cNvSpPr>
            <a:spLocks noGrp="1"/>
          </p:cNvSpPr>
          <p:nvPr>
            <p:ph type="sldNum" sz="quarter" idx="12"/>
          </p:nvPr>
        </p:nvSpPr>
        <p:spPr/>
        <p:txBody>
          <a:bodyPr/>
          <a:lstStyle/>
          <a:p>
            <a:fld id="{89C58E53-E75B-4889-A9CE-BEBD2C1AD1F7}" type="slidenum">
              <a:rPr lang="en-CA" smtClean="0"/>
              <a:t>‹#›</a:t>
            </a:fld>
            <a:endParaRPr lang="en-CA"/>
          </a:p>
        </p:txBody>
      </p:sp>
    </p:spTree>
    <p:custDataLst>
      <p:tags r:id="rId1"/>
    </p:custDataLst>
    <p:extLst>
      <p:ext uri="{BB962C8B-B14F-4D97-AF65-F5344CB8AC3E}">
        <p14:creationId xmlns:p14="http://schemas.microsoft.com/office/powerpoint/2010/main" val="2300871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9" y="1813206"/>
            <a:ext cx="8109247" cy="1969761"/>
          </a:xfrm>
        </p:spPr>
        <p:txBody>
          <a:bodyPr anchor="t"/>
          <a:lstStyle>
            <a:lvl1pPr algn="l">
              <a:defRPr sz="5333"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3807768" y="-1537227"/>
            <a:ext cx="423949" cy="58586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indent="0" algn="l" defTabSz="609585" rtl="0" eaLnBrk="1" fontAlgn="base" latinLnBrk="0" hangingPunct="1">
              <a:lnSpc>
                <a:spcPct val="100000"/>
              </a:lnSpc>
              <a:spcBef>
                <a:spcPct val="50000"/>
              </a:spcBef>
              <a:spcAft>
                <a:spcPct val="0"/>
              </a:spcAft>
              <a:buClrTx/>
              <a:buSzTx/>
              <a:buFontTx/>
              <a:buNone/>
              <a:tabLst/>
            </a:pPr>
            <a:endParaRPr kumimoji="0" lang="en-US" sz="1867" b="0" i="0" u="sng" strike="noStrike" cap="none" normalizeH="0" baseline="0" dirty="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10299012" y="6332834"/>
            <a:ext cx="1422400" cy="31810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467" b="0" u="none">
                <a:solidFill>
                  <a:schemeClr val="bg1"/>
                </a:solidFill>
                <a:latin typeface="Arial"/>
                <a:cs typeface="Arial"/>
              </a:rPr>
              <a:pPr algn="r" eaLnBrk="1" hangingPunct="1">
                <a:spcBef>
                  <a:spcPct val="50000"/>
                </a:spcBef>
              </a:pPr>
              <a:t>‹#›</a:t>
            </a:fld>
            <a:endParaRPr lang="en-US" altLang="en-US" sz="1467" b="0" u="none" dirty="0">
              <a:solidFill>
                <a:schemeClr val="bg1"/>
              </a:solidFill>
              <a:latin typeface="Arial"/>
              <a:cs typeface="Arial"/>
            </a:endParaRPr>
          </a:p>
        </p:txBody>
      </p:sp>
    </p:spTree>
    <p:extLst>
      <p:ext uri="{BB962C8B-B14F-4D97-AF65-F5344CB8AC3E}">
        <p14:creationId xmlns:p14="http://schemas.microsoft.com/office/powerpoint/2010/main" val="2803079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ver_image o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9B220-3ACD-417A-A277-ED0BABC3D348}"/>
              </a:ext>
            </a:extLst>
          </p:cNvPr>
          <p:cNvSpPr/>
          <p:nvPr userDrawn="1"/>
        </p:nvSpPr>
        <p:spPr bwMode="auto">
          <a:xfrm>
            <a:off x="2" y="0"/>
            <a:ext cx="565265" cy="1809296"/>
          </a:xfrm>
          <a:prstGeom prst="rect">
            <a:avLst/>
          </a:prstGeom>
          <a:gradFill>
            <a:gsLst>
              <a:gs pos="100000">
                <a:schemeClr val="bg1"/>
              </a:gs>
              <a:gs pos="0">
                <a:srgbClr val="92278F"/>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dirty="0">
              <a:ln>
                <a:noFill/>
              </a:ln>
              <a:solidFill>
                <a:schemeClr val="tx1"/>
              </a:solidFill>
              <a:effectLst/>
              <a:latin typeface="Arial" charset="0"/>
              <a:ea typeface="ＭＳ Ｐゴシック" pitchFamily="68" charset="-128"/>
            </a:endParaRPr>
          </a:p>
        </p:txBody>
      </p:sp>
      <p:sp>
        <p:nvSpPr>
          <p:cNvPr id="5" name="Rectangle 4">
            <a:extLst>
              <a:ext uri="{FF2B5EF4-FFF2-40B4-BE49-F238E27FC236}">
                <a16:creationId xmlns:a16="http://schemas.microsoft.com/office/drawing/2014/main" id="{B4D06F2E-1418-4481-BA27-7E36F4C8E124}"/>
              </a:ext>
            </a:extLst>
          </p:cNvPr>
          <p:cNvSpPr/>
          <p:nvPr userDrawn="1"/>
        </p:nvSpPr>
        <p:spPr bwMode="auto">
          <a:xfrm>
            <a:off x="2" y="0"/>
            <a:ext cx="565265" cy="3101651"/>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dirty="0">
              <a:ln>
                <a:noFill/>
              </a:ln>
              <a:solidFill>
                <a:schemeClr val="tx1"/>
              </a:solidFill>
              <a:effectLst/>
              <a:latin typeface="Arial" charset="0"/>
              <a:ea typeface="ＭＳ Ｐゴシック" pitchFamily="68" charset="-128"/>
            </a:endParaRPr>
          </a:p>
        </p:txBody>
      </p:sp>
      <p:pic>
        <p:nvPicPr>
          <p:cNvPr id="6" name="Picture 5">
            <a:extLst>
              <a:ext uri="{FF2B5EF4-FFF2-40B4-BE49-F238E27FC236}">
                <a16:creationId xmlns:a16="http://schemas.microsoft.com/office/drawing/2014/main" id="{834E21F9-D4D5-1747-A1D5-D24FFD55C95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324850" y="5800726"/>
            <a:ext cx="3326007" cy="601319"/>
          </a:xfrm>
          <a:prstGeom prst="rect">
            <a:avLst/>
          </a:prstGeom>
        </p:spPr>
      </p:pic>
    </p:spTree>
    <p:extLst>
      <p:ext uri="{BB962C8B-B14F-4D97-AF65-F5344CB8AC3E}">
        <p14:creationId xmlns:p14="http://schemas.microsoft.com/office/powerpoint/2010/main" val="524787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F224F6-E17E-F847-F174-B6A99BF826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6BCAAF5-8007-6E4A-E72C-3CF776E702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15">
            <a:extLst>
              <a:ext uri="{FF2B5EF4-FFF2-40B4-BE49-F238E27FC236}">
                <a16:creationId xmlns:a16="http://schemas.microsoft.com/office/drawing/2014/main" id="{3ABB5416-E816-32B7-7BFD-DC4C5698B279}"/>
              </a:ext>
            </a:extLst>
          </p:cNvPr>
          <p:cNvSpPr>
            <a:spLocks noGrp="1"/>
          </p:cNvSpPr>
          <p:nvPr>
            <p:ph type="body" sz="quarter" idx="10"/>
          </p:nvPr>
        </p:nvSpPr>
        <p:spPr>
          <a:xfrm>
            <a:off x="838705" y="526848"/>
            <a:ext cx="9747250" cy="638242"/>
          </a:xfrm>
        </p:spPr>
        <p:txBody>
          <a:bodyPr>
            <a:normAutofit/>
          </a:bodyPr>
          <a:lstStyle>
            <a:lvl1pPr marL="0" indent="0">
              <a:buNone/>
              <a:defRPr sz="3600">
                <a:solidFill>
                  <a:sysClr val="windowText" lastClr="000000"/>
                </a:solidFill>
                <a:latin typeface="+mj-lt"/>
              </a:defRPr>
            </a:lvl1pPr>
            <a:lvl2pPr marL="457200" indent="0">
              <a:buNone/>
              <a:defRPr>
                <a:solidFill>
                  <a:srgbClr val="EEEEEE"/>
                </a:solidFill>
              </a:defRPr>
            </a:lvl2pPr>
            <a:lvl3pPr>
              <a:defRPr>
                <a:solidFill>
                  <a:srgbClr val="EEEEEE"/>
                </a:solidFill>
              </a:defRPr>
            </a:lvl3pPr>
            <a:lvl4pPr>
              <a:defRPr>
                <a:solidFill>
                  <a:srgbClr val="EEEEEE"/>
                </a:solidFill>
              </a:defRPr>
            </a:lvl4pPr>
            <a:lvl5pPr>
              <a:defRPr>
                <a:solidFill>
                  <a:srgbClr val="EEEEEE"/>
                </a:solidFill>
              </a:defRPr>
            </a:lvl5pPr>
          </a:lstStyle>
          <a:p>
            <a:pPr lvl="0"/>
            <a:r>
              <a:rPr lang="en-US"/>
              <a:t>Click to edit Master text styles</a:t>
            </a:r>
          </a:p>
        </p:txBody>
      </p:sp>
      <p:sp>
        <p:nvSpPr>
          <p:cNvPr id="14" name="Rectangle 13">
            <a:extLst>
              <a:ext uri="{FF2B5EF4-FFF2-40B4-BE49-F238E27FC236}">
                <a16:creationId xmlns:a16="http://schemas.microsoft.com/office/drawing/2014/main" id="{CB68BB05-F4A5-5C0A-14C9-7EF3B8872DC0}"/>
              </a:ext>
            </a:extLst>
          </p:cNvPr>
          <p:cNvSpPr/>
          <p:nvPr userDrawn="1"/>
        </p:nvSpPr>
        <p:spPr>
          <a:xfrm>
            <a:off x="0" y="350669"/>
            <a:ext cx="826296" cy="99059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3399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BFF80B-EDE4-2F4C-A630-6E724EE46059}"/>
              </a:ext>
            </a:extLst>
          </p:cNvPr>
          <p:cNvSpPr/>
          <p:nvPr userDrawn="1"/>
        </p:nvSpPr>
        <p:spPr>
          <a:xfrm>
            <a:off x="10815363" y="408846"/>
            <a:ext cx="1022938" cy="382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5F29B0-4600-474E-89B2-26A88E1915A6}"/>
              </a:ext>
            </a:extLst>
          </p:cNvPr>
          <p:cNvSpPr txBox="1"/>
          <p:nvPr userDrawn="1"/>
        </p:nvSpPr>
        <p:spPr>
          <a:xfrm>
            <a:off x="10815363" y="469480"/>
            <a:ext cx="1022938" cy="261610"/>
          </a:xfrm>
          <a:prstGeom prst="rect">
            <a:avLst/>
          </a:prstGeom>
          <a:noFill/>
        </p:spPr>
        <p:txBody>
          <a:bodyPr wrap="square" rtlCol="0" anchor="ctr">
            <a:spAutoFit/>
          </a:bodyPr>
          <a:lstStyle/>
          <a:p>
            <a:pPr algn="ctr"/>
            <a:r>
              <a:rPr lang="en-US" sz="1100" b="1">
                <a:solidFill>
                  <a:schemeClr val="bg2"/>
                </a:solidFill>
                <a:latin typeface="+mj-lt"/>
              </a:rPr>
              <a:t>LOGO</a:t>
            </a:r>
          </a:p>
        </p:txBody>
      </p:sp>
      <p:sp>
        <p:nvSpPr>
          <p:cNvPr id="9" name="Rectangle 8">
            <a:extLst>
              <a:ext uri="{FF2B5EF4-FFF2-40B4-BE49-F238E27FC236}">
                <a16:creationId xmlns:a16="http://schemas.microsoft.com/office/drawing/2014/main" id="{DD2BDC2F-437E-304C-9D6D-30B689FA6E95}"/>
              </a:ext>
            </a:extLst>
          </p:cNvPr>
          <p:cNvSpPr/>
          <p:nvPr userDrawn="1"/>
        </p:nvSpPr>
        <p:spPr>
          <a:xfrm>
            <a:off x="11470690" y="6081543"/>
            <a:ext cx="367611" cy="3676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AF21AA2A-56ED-184D-8948-FBDA83E7A230}"/>
              </a:ext>
            </a:extLst>
          </p:cNvPr>
          <p:cNvSpPr txBox="1">
            <a:spLocks/>
          </p:cNvSpPr>
          <p:nvPr userDrawn="1"/>
        </p:nvSpPr>
        <p:spPr>
          <a:xfrm>
            <a:off x="11368472" y="6068692"/>
            <a:ext cx="554668"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0" smtClean="0">
                <a:solidFill>
                  <a:schemeClr val="bg2"/>
                </a:solidFill>
                <a:latin typeface="+mn-lt"/>
              </a:rPr>
              <a:pPr algn="ctr"/>
              <a:t>‹#›</a:t>
            </a:fld>
            <a:endParaRPr lang="id-ID" sz="1200" b="0">
              <a:solidFill>
                <a:schemeClr val="bg2"/>
              </a:solidFill>
              <a:latin typeface="+mn-lt"/>
            </a:endParaRPr>
          </a:p>
        </p:txBody>
      </p:sp>
      <p:sp>
        <p:nvSpPr>
          <p:cNvPr id="6" name="Rectangle 5">
            <a:extLst>
              <a:ext uri="{FF2B5EF4-FFF2-40B4-BE49-F238E27FC236}">
                <a16:creationId xmlns:a16="http://schemas.microsoft.com/office/drawing/2014/main" id="{2F97A6A0-1F32-F64D-B05B-CC1064206DBE}"/>
              </a:ext>
            </a:extLst>
          </p:cNvPr>
          <p:cNvSpPr/>
          <p:nvPr userDrawn="1"/>
        </p:nvSpPr>
        <p:spPr>
          <a:xfrm>
            <a:off x="5930335" y="0"/>
            <a:ext cx="6261665"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2816D27-A7A8-1347-9C82-8EF878F38DEF}"/>
              </a:ext>
            </a:extLst>
          </p:cNvPr>
          <p:cNvSpPr>
            <a:spLocks noGrp="1"/>
          </p:cNvSpPr>
          <p:nvPr>
            <p:ph type="body" sz="quarter" idx="12"/>
          </p:nvPr>
        </p:nvSpPr>
        <p:spPr>
          <a:xfrm>
            <a:off x="1037393" y="1821111"/>
            <a:ext cx="4572000" cy="1109663"/>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1B16B0F-D521-5442-B107-F8BBB227F9D1}"/>
              </a:ext>
            </a:extLst>
          </p:cNvPr>
          <p:cNvSpPr>
            <a:spLocks noGrp="1"/>
          </p:cNvSpPr>
          <p:nvPr>
            <p:ph type="pic" sz="quarter" idx="13"/>
          </p:nvPr>
        </p:nvSpPr>
        <p:spPr>
          <a:xfrm>
            <a:off x="5943600" y="0"/>
            <a:ext cx="6248400" cy="6858000"/>
          </a:xfrm>
          <a:prstGeom prst="rect">
            <a:avLst/>
          </a:prstGeom>
          <a:noFill/>
          <a:ln>
            <a:noFill/>
          </a:ln>
        </p:spPr>
        <p:txBody>
          <a:bodyPr/>
          <a:lstStyle/>
          <a:p>
            <a:r>
              <a:rPr lang="en-US"/>
              <a:t>Click icon to add picture</a:t>
            </a:r>
          </a:p>
        </p:txBody>
      </p:sp>
      <p:sp>
        <p:nvSpPr>
          <p:cNvPr id="2" name="Text Placeholder 15">
            <a:extLst>
              <a:ext uri="{FF2B5EF4-FFF2-40B4-BE49-F238E27FC236}">
                <a16:creationId xmlns:a16="http://schemas.microsoft.com/office/drawing/2014/main" id="{0F9B69E9-4F24-C8DB-CFF4-D12816E93241}"/>
              </a:ext>
            </a:extLst>
          </p:cNvPr>
          <p:cNvSpPr>
            <a:spLocks noGrp="1"/>
          </p:cNvSpPr>
          <p:nvPr>
            <p:ph type="body" sz="quarter" idx="10"/>
          </p:nvPr>
        </p:nvSpPr>
        <p:spPr>
          <a:xfrm>
            <a:off x="838705" y="526848"/>
            <a:ext cx="4859354" cy="638242"/>
          </a:xfrm>
        </p:spPr>
        <p:txBody>
          <a:bodyPr>
            <a:normAutofit/>
          </a:bodyPr>
          <a:lstStyle>
            <a:lvl1pPr marL="0" indent="0">
              <a:buNone/>
              <a:defRPr sz="3600">
                <a:solidFill>
                  <a:sysClr val="windowText" lastClr="000000"/>
                </a:solidFill>
                <a:latin typeface="+mj-lt"/>
              </a:defRPr>
            </a:lvl1pPr>
            <a:lvl2pPr marL="457200" indent="0">
              <a:buNone/>
              <a:defRPr>
                <a:solidFill>
                  <a:srgbClr val="EEEEEE"/>
                </a:solidFill>
              </a:defRPr>
            </a:lvl2pPr>
            <a:lvl3pPr>
              <a:defRPr>
                <a:solidFill>
                  <a:srgbClr val="EEEEEE"/>
                </a:solidFill>
              </a:defRPr>
            </a:lvl3pPr>
            <a:lvl4pPr>
              <a:defRPr>
                <a:solidFill>
                  <a:srgbClr val="EEEEEE"/>
                </a:solidFill>
              </a:defRPr>
            </a:lvl4pPr>
            <a:lvl5pPr>
              <a:defRPr>
                <a:solidFill>
                  <a:srgbClr val="EEEEEE"/>
                </a:solidFill>
              </a:defRPr>
            </a:lvl5pPr>
          </a:lstStyle>
          <a:p>
            <a:pPr lvl="0"/>
            <a:r>
              <a:rPr lang="en-US"/>
              <a:t>Click to edit Master text styles</a:t>
            </a:r>
          </a:p>
        </p:txBody>
      </p:sp>
      <p:sp>
        <p:nvSpPr>
          <p:cNvPr id="5" name="Rectangle 4">
            <a:extLst>
              <a:ext uri="{FF2B5EF4-FFF2-40B4-BE49-F238E27FC236}">
                <a16:creationId xmlns:a16="http://schemas.microsoft.com/office/drawing/2014/main" id="{81E64E08-EFE3-F1B5-E924-3DA933F0EAD1}"/>
              </a:ext>
            </a:extLst>
          </p:cNvPr>
          <p:cNvSpPr/>
          <p:nvPr userDrawn="1"/>
        </p:nvSpPr>
        <p:spPr>
          <a:xfrm>
            <a:off x="0" y="350669"/>
            <a:ext cx="826296" cy="99059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78823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AF21AA2A-56ED-184D-8948-FBDA83E7A230}"/>
              </a:ext>
            </a:extLst>
          </p:cNvPr>
          <p:cNvSpPr txBox="1">
            <a:spLocks/>
          </p:cNvSpPr>
          <p:nvPr userDrawn="1"/>
        </p:nvSpPr>
        <p:spPr>
          <a:xfrm>
            <a:off x="11368472" y="6068692"/>
            <a:ext cx="554668"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id-ID" sz="1200" b="0" dirty="0">
              <a:solidFill>
                <a:schemeClr val="bg2"/>
              </a:solidFill>
              <a:latin typeface="+mn-lt"/>
            </a:endParaRPr>
          </a:p>
        </p:txBody>
      </p:sp>
      <p:sp>
        <p:nvSpPr>
          <p:cNvPr id="6" name="Rectangle 5">
            <a:extLst>
              <a:ext uri="{FF2B5EF4-FFF2-40B4-BE49-F238E27FC236}">
                <a16:creationId xmlns:a16="http://schemas.microsoft.com/office/drawing/2014/main" id="{2F97A6A0-1F32-F64D-B05B-CC1064206DBE}"/>
              </a:ext>
            </a:extLst>
          </p:cNvPr>
          <p:cNvSpPr/>
          <p:nvPr userDrawn="1"/>
        </p:nvSpPr>
        <p:spPr>
          <a:xfrm>
            <a:off x="0" y="3279232"/>
            <a:ext cx="12192000" cy="31673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2816D27-A7A8-1347-9C82-8EF878F38DEF}"/>
              </a:ext>
            </a:extLst>
          </p:cNvPr>
          <p:cNvSpPr>
            <a:spLocks noGrp="1"/>
          </p:cNvSpPr>
          <p:nvPr>
            <p:ph type="body" sz="quarter" idx="12"/>
          </p:nvPr>
        </p:nvSpPr>
        <p:spPr>
          <a:xfrm>
            <a:off x="838704" y="1667329"/>
            <a:ext cx="7303896" cy="1109663"/>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2">
            <a:extLst>
              <a:ext uri="{FF2B5EF4-FFF2-40B4-BE49-F238E27FC236}">
                <a16:creationId xmlns:a16="http://schemas.microsoft.com/office/drawing/2014/main" id="{4364458B-5105-CB43-B457-270509B87CE1}"/>
              </a:ext>
            </a:extLst>
          </p:cNvPr>
          <p:cNvSpPr>
            <a:spLocks noGrp="1"/>
          </p:cNvSpPr>
          <p:nvPr>
            <p:ph type="body" sz="quarter" idx="13"/>
          </p:nvPr>
        </p:nvSpPr>
        <p:spPr>
          <a:xfrm>
            <a:off x="3761303" y="3736975"/>
            <a:ext cx="6946698" cy="1109663"/>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15">
            <a:extLst>
              <a:ext uri="{FF2B5EF4-FFF2-40B4-BE49-F238E27FC236}">
                <a16:creationId xmlns:a16="http://schemas.microsoft.com/office/drawing/2014/main" id="{33AB4B07-50FB-DCDC-EE27-0654AE61A9DB}"/>
              </a:ext>
            </a:extLst>
          </p:cNvPr>
          <p:cNvSpPr>
            <a:spLocks noGrp="1"/>
          </p:cNvSpPr>
          <p:nvPr>
            <p:ph type="body" sz="quarter" idx="10"/>
          </p:nvPr>
        </p:nvSpPr>
        <p:spPr>
          <a:xfrm>
            <a:off x="838705" y="526848"/>
            <a:ext cx="7303896" cy="638242"/>
          </a:xfrm>
        </p:spPr>
        <p:txBody>
          <a:bodyPr>
            <a:normAutofit/>
          </a:bodyPr>
          <a:lstStyle>
            <a:lvl1pPr marL="0" indent="0">
              <a:buNone/>
              <a:defRPr sz="3600">
                <a:solidFill>
                  <a:sysClr val="windowText" lastClr="000000"/>
                </a:solidFill>
                <a:latin typeface="+mj-lt"/>
              </a:defRPr>
            </a:lvl1pPr>
            <a:lvl2pPr marL="457200" indent="0">
              <a:buNone/>
              <a:defRPr>
                <a:solidFill>
                  <a:srgbClr val="EEEEEE"/>
                </a:solidFill>
              </a:defRPr>
            </a:lvl2pPr>
            <a:lvl3pPr>
              <a:defRPr>
                <a:solidFill>
                  <a:srgbClr val="EEEEEE"/>
                </a:solidFill>
              </a:defRPr>
            </a:lvl3pPr>
            <a:lvl4pPr>
              <a:defRPr>
                <a:solidFill>
                  <a:srgbClr val="EEEEEE"/>
                </a:solidFill>
              </a:defRPr>
            </a:lvl4pPr>
            <a:lvl5pPr>
              <a:defRPr>
                <a:solidFill>
                  <a:srgbClr val="EEEEEE"/>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453412BF-0967-8116-49F8-92787B1C4169}"/>
              </a:ext>
            </a:extLst>
          </p:cNvPr>
          <p:cNvSpPr>
            <a:spLocks noGrp="1"/>
          </p:cNvSpPr>
          <p:nvPr>
            <p:ph type="pic" sz="quarter" idx="14"/>
          </p:nvPr>
        </p:nvSpPr>
        <p:spPr>
          <a:xfrm>
            <a:off x="342900" y="3736975"/>
            <a:ext cx="2908300" cy="2206625"/>
          </a:xfrm>
        </p:spPr>
        <p:txBody>
          <a:bodyPr/>
          <a:lstStyle/>
          <a:p>
            <a:r>
              <a:rPr lang="en-US"/>
              <a:t>Click icon to add picture</a:t>
            </a:r>
            <a:endParaRPr lang="en-CA" dirty="0"/>
          </a:p>
        </p:txBody>
      </p:sp>
    </p:spTree>
    <p:custDataLst>
      <p:tags r:id="rId1"/>
    </p:custDataLst>
    <p:extLst>
      <p:ext uri="{BB962C8B-B14F-4D97-AF65-F5344CB8AC3E}">
        <p14:creationId xmlns:p14="http://schemas.microsoft.com/office/powerpoint/2010/main" val="1490057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AF21AA2A-56ED-184D-8948-FBDA83E7A230}"/>
              </a:ext>
            </a:extLst>
          </p:cNvPr>
          <p:cNvSpPr txBox="1">
            <a:spLocks/>
          </p:cNvSpPr>
          <p:nvPr userDrawn="1"/>
        </p:nvSpPr>
        <p:spPr>
          <a:xfrm>
            <a:off x="11368472" y="6068692"/>
            <a:ext cx="554668"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id-ID" sz="1200" b="0">
              <a:solidFill>
                <a:schemeClr val="bg2"/>
              </a:solidFill>
              <a:latin typeface="+mn-lt"/>
            </a:endParaRPr>
          </a:p>
        </p:txBody>
      </p:sp>
      <p:sp>
        <p:nvSpPr>
          <p:cNvPr id="6" name="Rectangle 5">
            <a:extLst>
              <a:ext uri="{FF2B5EF4-FFF2-40B4-BE49-F238E27FC236}">
                <a16:creationId xmlns:a16="http://schemas.microsoft.com/office/drawing/2014/main" id="{2F97A6A0-1F32-F64D-B05B-CC1064206DBE}"/>
              </a:ext>
            </a:extLst>
          </p:cNvPr>
          <p:cNvSpPr/>
          <p:nvPr userDrawn="1"/>
        </p:nvSpPr>
        <p:spPr>
          <a:xfrm>
            <a:off x="0" y="3429000"/>
            <a:ext cx="12192000" cy="301754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2816D27-A7A8-1347-9C82-8EF878F38DEF}"/>
              </a:ext>
            </a:extLst>
          </p:cNvPr>
          <p:cNvSpPr>
            <a:spLocks noGrp="1"/>
          </p:cNvSpPr>
          <p:nvPr>
            <p:ph type="body" sz="quarter" idx="12"/>
          </p:nvPr>
        </p:nvSpPr>
        <p:spPr>
          <a:xfrm>
            <a:off x="838704" y="1667329"/>
            <a:ext cx="7303896" cy="1109663"/>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4364458B-5105-CB43-B457-270509B87CE1}"/>
              </a:ext>
            </a:extLst>
          </p:cNvPr>
          <p:cNvSpPr>
            <a:spLocks noGrp="1"/>
          </p:cNvSpPr>
          <p:nvPr>
            <p:ph type="body" sz="quarter" idx="13"/>
          </p:nvPr>
        </p:nvSpPr>
        <p:spPr>
          <a:xfrm>
            <a:off x="3761303" y="3736975"/>
            <a:ext cx="6946698" cy="1109663"/>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5">
            <a:extLst>
              <a:ext uri="{FF2B5EF4-FFF2-40B4-BE49-F238E27FC236}">
                <a16:creationId xmlns:a16="http://schemas.microsoft.com/office/drawing/2014/main" id="{33AB4B07-50FB-DCDC-EE27-0654AE61A9DB}"/>
              </a:ext>
            </a:extLst>
          </p:cNvPr>
          <p:cNvSpPr>
            <a:spLocks noGrp="1"/>
          </p:cNvSpPr>
          <p:nvPr>
            <p:ph type="body" sz="quarter" idx="10"/>
          </p:nvPr>
        </p:nvSpPr>
        <p:spPr>
          <a:xfrm>
            <a:off x="838705" y="526848"/>
            <a:ext cx="7303896" cy="638242"/>
          </a:xfrm>
        </p:spPr>
        <p:txBody>
          <a:bodyPr>
            <a:normAutofit/>
          </a:bodyPr>
          <a:lstStyle>
            <a:lvl1pPr marL="0" indent="0">
              <a:buNone/>
              <a:defRPr sz="3600">
                <a:solidFill>
                  <a:sysClr val="windowText" lastClr="000000"/>
                </a:solidFill>
                <a:latin typeface="+mj-lt"/>
              </a:defRPr>
            </a:lvl1pPr>
            <a:lvl2pPr marL="457200" indent="0">
              <a:buNone/>
              <a:defRPr>
                <a:solidFill>
                  <a:srgbClr val="EEEEEE"/>
                </a:solidFill>
              </a:defRPr>
            </a:lvl2pPr>
            <a:lvl3pPr>
              <a:defRPr>
                <a:solidFill>
                  <a:srgbClr val="EEEEEE"/>
                </a:solidFill>
              </a:defRPr>
            </a:lvl3pPr>
            <a:lvl4pPr>
              <a:defRPr>
                <a:solidFill>
                  <a:srgbClr val="EEEEEE"/>
                </a:solidFill>
              </a:defRPr>
            </a:lvl4pPr>
            <a:lvl5pPr>
              <a:defRPr>
                <a:solidFill>
                  <a:srgbClr val="EEEEEE"/>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453412BF-0967-8116-49F8-92787B1C4169}"/>
              </a:ext>
            </a:extLst>
          </p:cNvPr>
          <p:cNvSpPr>
            <a:spLocks noGrp="1"/>
          </p:cNvSpPr>
          <p:nvPr>
            <p:ph type="pic" sz="quarter" idx="14"/>
          </p:nvPr>
        </p:nvSpPr>
        <p:spPr>
          <a:xfrm>
            <a:off x="342900" y="3736975"/>
            <a:ext cx="2908300" cy="2206625"/>
          </a:xfrm>
        </p:spPr>
        <p:txBody>
          <a:bodyPr/>
          <a:lstStyle/>
          <a:p>
            <a:r>
              <a:rPr lang="en-US"/>
              <a:t>Click icon to add picture</a:t>
            </a:r>
            <a:endParaRPr lang="en-CA"/>
          </a:p>
        </p:txBody>
      </p:sp>
    </p:spTree>
    <p:custDataLst>
      <p:tags r:id="rId1"/>
    </p:custDataLst>
    <p:extLst>
      <p:ext uri="{BB962C8B-B14F-4D97-AF65-F5344CB8AC3E}">
        <p14:creationId xmlns:p14="http://schemas.microsoft.com/office/powerpoint/2010/main" val="1490057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4C55DF-082E-1F7D-11D1-326BBB3B1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A90B5D-80A5-7BD3-D48B-4998AFDA73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DEBBD28-D8DD-B5C9-A09D-7AA3218B1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1FC981-A784-1361-B3BA-60D3A7A4D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10" name="Straight Connector 9">
            <a:extLst>
              <a:ext uri="{FF2B5EF4-FFF2-40B4-BE49-F238E27FC236}">
                <a16:creationId xmlns:a16="http://schemas.microsoft.com/office/drawing/2014/main" id="{79A9EA8C-16B1-7E51-8D14-9AC4A79DC105}"/>
              </a:ext>
            </a:extLst>
          </p:cNvPr>
          <p:cNvCxnSpPr>
            <a:cxnSpLocks/>
          </p:cNvCxnSpPr>
          <p:nvPr userDrawn="1"/>
        </p:nvCxnSpPr>
        <p:spPr>
          <a:xfrm>
            <a:off x="154546" y="6664816"/>
            <a:ext cx="7849673" cy="0"/>
          </a:xfrm>
          <a:prstGeom prst="line">
            <a:avLst/>
          </a:prstGeom>
          <a:ln w="28575">
            <a:solidFill>
              <a:srgbClr val="D3DD18"/>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E045875-D931-378E-DBEC-DBB6DA69B055}"/>
              </a:ext>
            </a:extLst>
          </p:cNvPr>
          <p:cNvSpPr txBox="1"/>
          <p:nvPr userDrawn="1"/>
        </p:nvSpPr>
        <p:spPr>
          <a:xfrm>
            <a:off x="8004219" y="6526317"/>
            <a:ext cx="3733263" cy="276999"/>
          </a:xfrm>
          <a:prstGeom prst="rect">
            <a:avLst/>
          </a:prstGeom>
          <a:noFill/>
        </p:spPr>
        <p:txBody>
          <a:bodyPr wrap="square">
            <a:spAutoFit/>
          </a:bodyPr>
          <a:lstStyle/>
          <a:p>
            <a:r>
              <a:rPr lang="en-US" sz="1200" b="1">
                <a:solidFill>
                  <a:srgbClr val="23718F"/>
                </a:solidFill>
                <a:latin typeface="Montserrat" pitchFamily="2" charset="0"/>
              </a:rPr>
              <a:t>Oncology</a:t>
            </a:r>
            <a:r>
              <a:rPr lang="en-US" sz="900">
                <a:solidFill>
                  <a:srgbClr val="23718F"/>
                </a:solidFill>
              </a:rPr>
              <a:t> </a:t>
            </a:r>
            <a:r>
              <a:rPr lang="en-US" sz="900">
                <a:solidFill>
                  <a:srgbClr val="23718F"/>
                </a:solidFill>
                <a:latin typeface="Open Sans" pitchFamily="2" charset="0"/>
                <a:ea typeface="Open Sans" pitchFamily="2" charset="0"/>
                <a:cs typeface="Open Sans" pitchFamily="2" charset="0"/>
              </a:rPr>
              <a:t>in Primary Care: </a:t>
            </a:r>
            <a:r>
              <a:rPr lang="en-US" sz="1200" b="1">
                <a:solidFill>
                  <a:srgbClr val="23718F"/>
                </a:solidFill>
                <a:latin typeface="Montserrat" pitchFamily="2" charset="0"/>
              </a:rPr>
              <a:t>Simplified</a:t>
            </a:r>
            <a:endParaRPr lang="en-CA" sz="1200" b="1">
              <a:solidFill>
                <a:srgbClr val="23718F"/>
              </a:solidFill>
              <a:latin typeface="Montserrat" pitchFamily="2" charset="0"/>
            </a:endParaRPr>
          </a:p>
        </p:txBody>
      </p:sp>
      <p:cxnSp>
        <p:nvCxnSpPr>
          <p:cNvPr id="12" name="Straight Connector 11">
            <a:extLst>
              <a:ext uri="{FF2B5EF4-FFF2-40B4-BE49-F238E27FC236}">
                <a16:creationId xmlns:a16="http://schemas.microsoft.com/office/drawing/2014/main" id="{D5FBD227-414A-5EE7-F552-9BC37110FDB8}"/>
              </a:ext>
            </a:extLst>
          </p:cNvPr>
          <p:cNvCxnSpPr>
            <a:cxnSpLocks/>
          </p:cNvCxnSpPr>
          <p:nvPr userDrawn="1"/>
        </p:nvCxnSpPr>
        <p:spPr>
          <a:xfrm>
            <a:off x="10689465" y="6664816"/>
            <a:ext cx="1329680" cy="0"/>
          </a:xfrm>
          <a:prstGeom prst="line">
            <a:avLst/>
          </a:prstGeom>
          <a:ln w="28575">
            <a:solidFill>
              <a:srgbClr val="D3DD18"/>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7FD00DB5-F661-6B48-EAC6-73D7057A983D}"/>
              </a:ext>
            </a:extLst>
          </p:cNvPr>
          <p:cNvSpPr>
            <a:spLocks noGrp="1"/>
          </p:cNvSpPr>
          <p:nvPr>
            <p:ph type="body" sz="quarter" idx="10"/>
          </p:nvPr>
        </p:nvSpPr>
        <p:spPr>
          <a:xfrm>
            <a:off x="838705" y="526848"/>
            <a:ext cx="9747250" cy="638242"/>
          </a:xfrm>
        </p:spPr>
        <p:txBody>
          <a:bodyPr>
            <a:normAutofit/>
          </a:bodyPr>
          <a:lstStyle>
            <a:lvl1pPr marL="0" indent="0">
              <a:buNone/>
              <a:defRPr sz="3600">
                <a:solidFill>
                  <a:sysClr val="windowText" lastClr="000000"/>
                </a:solidFill>
                <a:latin typeface="+mj-lt"/>
              </a:defRPr>
            </a:lvl1pPr>
            <a:lvl2pPr marL="457200" indent="0">
              <a:buNone/>
              <a:defRPr>
                <a:solidFill>
                  <a:srgbClr val="EEEEEE"/>
                </a:solidFill>
              </a:defRPr>
            </a:lvl2pPr>
            <a:lvl3pPr>
              <a:defRPr>
                <a:solidFill>
                  <a:srgbClr val="EEEEEE"/>
                </a:solidFill>
              </a:defRPr>
            </a:lvl3pPr>
            <a:lvl4pPr>
              <a:defRPr>
                <a:solidFill>
                  <a:srgbClr val="EEEEEE"/>
                </a:solidFill>
              </a:defRPr>
            </a:lvl4pPr>
            <a:lvl5pPr>
              <a:defRPr>
                <a:solidFill>
                  <a:srgbClr val="EEEEEE"/>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25007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0B3A6BB8-0444-4807-D53B-DB8D553F38F3}"/>
              </a:ext>
            </a:extLst>
          </p:cNvPr>
          <p:cNvSpPr>
            <a:spLocks noGrp="1"/>
          </p:cNvSpPr>
          <p:nvPr>
            <p:ph type="body" sz="quarter" idx="10"/>
          </p:nvPr>
        </p:nvSpPr>
        <p:spPr>
          <a:xfrm>
            <a:off x="838705" y="526848"/>
            <a:ext cx="9747250" cy="638242"/>
          </a:xfrm>
        </p:spPr>
        <p:txBody>
          <a:bodyPr>
            <a:normAutofit/>
          </a:bodyPr>
          <a:lstStyle>
            <a:lvl1pPr marL="0" indent="0">
              <a:buNone/>
              <a:defRPr sz="3600">
                <a:solidFill>
                  <a:sysClr val="windowText" lastClr="000000"/>
                </a:solidFill>
                <a:latin typeface="+mj-lt"/>
              </a:defRPr>
            </a:lvl1pPr>
            <a:lvl2pPr marL="457200" indent="0">
              <a:buNone/>
              <a:defRPr>
                <a:solidFill>
                  <a:srgbClr val="EEEEEE"/>
                </a:solidFill>
              </a:defRPr>
            </a:lvl2pPr>
            <a:lvl3pPr>
              <a:defRPr>
                <a:solidFill>
                  <a:srgbClr val="EEEEEE"/>
                </a:solidFill>
              </a:defRPr>
            </a:lvl3pPr>
            <a:lvl4pPr>
              <a:defRPr>
                <a:solidFill>
                  <a:srgbClr val="EEEEEE"/>
                </a:solidFill>
              </a:defRPr>
            </a:lvl4pPr>
            <a:lvl5pPr>
              <a:defRPr>
                <a:solidFill>
                  <a:srgbClr val="EEEEEE"/>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659424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7E6A50-AA0F-354E-FAB0-19284CE574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32C4335-CEFB-B1FE-CD64-DCC8DE220D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A5FE3EF-B944-5ADD-8035-DF131029F9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F2379-9760-4007-91E1-821401034E62}" type="datetimeFigureOut">
              <a:rPr lang="en-CA" smtClean="0"/>
              <a:t>2023-10-16</a:t>
            </a:fld>
            <a:endParaRPr lang="en-CA"/>
          </a:p>
        </p:txBody>
      </p:sp>
      <p:sp>
        <p:nvSpPr>
          <p:cNvPr id="5" name="Footer Placeholder 4">
            <a:extLst>
              <a:ext uri="{FF2B5EF4-FFF2-40B4-BE49-F238E27FC236}">
                <a16:creationId xmlns:a16="http://schemas.microsoft.com/office/drawing/2014/main" id="{AB637A9B-F89A-C22D-0B89-5E09F235A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529392D-E57A-DC73-8F21-E90138D9F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58E53-E75B-4889-A9CE-BEBD2C1AD1F7}" type="slidenum">
              <a:rPr lang="en-CA" smtClean="0"/>
              <a:t>‹#›</a:t>
            </a:fld>
            <a:endParaRPr lang="en-CA"/>
          </a:p>
        </p:txBody>
      </p:sp>
    </p:spTree>
    <p:custDataLst>
      <p:tags r:id="rId27"/>
    </p:custDataLst>
    <p:extLst>
      <p:ext uri="{BB962C8B-B14F-4D97-AF65-F5344CB8AC3E}">
        <p14:creationId xmlns:p14="http://schemas.microsoft.com/office/powerpoint/2010/main" val="2182797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 id="2147483664" r:id="rId6"/>
    <p:sldLayoutId id="2147483659" r:id="rId7"/>
    <p:sldLayoutId id="2147483653" r:id="rId8"/>
    <p:sldLayoutId id="2147483654" r:id="rId9"/>
    <p:sldLayoutId id="2147483655" r:id="rId10"/>
    <p:sldLayoutId id="2147483656" r:id="rId11"/>
    <p:sldLayoutId id="2147483657" r:id="rId12"/>
    <p:sldLayoutId id="2147483660" r:id="rId13"/>
    <p:sldLayoutId id="2147483661" r:id="rId14"/>
    <p:sldLayoutId id="2147483662" r:id="rId15"/>
    <p:sldLayoutId id="2147483663" r:id="rId16"/>
    <p:sldLayoutId id="2147483667" r:id="rId17"/>
    <p:sldLayoutId id="2147483669" r:id="rId18"/>
    <p:sldLayoutId id="2147483670" r:id="rId19"/>
    <p:sldLayoutId id="2147483671" r:id="rId20"/>
    <p:sldLayoutId id="2147483675" r:id="rId21"/>
    <p:sldLayoutId id="2147483676" r:id="rId22"/>
    <p:sldLayoutId id="2147483677" r:id="rId23"/>
    <p:sldLayoutId id="2147483678" r:id="rId24"/>
    <p:sldLayoutId id="214748367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609600" y="210891"/>
            <a:ext cx="9518848" cy="1118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609600" y="1628800"/>
            <a:ext cx="10972800"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5791200" y="6422003"/>
            <a:ext cx="609600" cy="30003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6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dirty="0"/>
          </a:p>
        </p:txBody>
      </p:sp>
    </p:spTree>
    <p:extLst>
      <p:ext uri="{BB962C8B-B14F-4D97-AF65-F5344CB8AC3E}">
        <p14:creationId xmlns:p14="http://schemas.microsoft.com/office/powerpoint/2010/main" val="20869513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l" rtl="0" eaLnBrk="0" fontAlgn="base" hangingPunct="0">
        <a:spcBef>
          <a:spcPct val="0"/>
        </a:spcBef>
        <a:spcAft>
          <a:spcPct val="0"/>
        </a:spcAft>
        <a:defRPr sz="48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48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8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8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800" b="1">
          <a:solidFill>
            <a:srgbClr val="00788A"/>
          </a:solidFill>
          <a:latin typeface="Arial" charset="0"/>
          <a:ea typeface="MS PGothic" panose="020B0600070205080204" pitchFamily="34" charset="-128"/>
          <a:cs typeface="ＭＳ Ｐゴシック" charset="-128"/>
        </a:defRPr>
      </a:lvl5pPr>
      <a:lvl6pPr marL="609585" algn="ctr" rtl="0" eaLnBrk="1" fontAlgn="base" hangingPunct="1">
        <a:spcBef>
          <a:spcPct val="0"/>
        </a:spcBef>
        <a:spcAft>
          <a:spcPct val="0"/>
        </a:spcAft>
        <a:defRPr sz="4800" b="1">
          <a:solidFill>
            <a:srgbClr val="008E8F"/>
          </a:solidFill>
          <a:latin typeface="Arial" charset="0"/>
        </a:defRPr>
      </a:lvl6pPr>
      <a:lvl7pPr marL="1219170" algn="ctr" rtl="0" eaLnBrk="1" fontAlgn="base" hangingPunct="1">
        <a:spcBef>
          <a:spcPct val="0"/>
        </a:spcBef>
        <a:spcAft>
          <a:spcPct val="0"/>
        </a:spcAft>
        <a:defRPr sz="4800" b="1">
          <a:solidFill>
            <a:srgbClr val="008E8F"/>
          </a:solidFill>
          <a:latin typeface="Arial" charset="0"/>
        </a:defRPr>
      </a:lvl7pPr>
      <a:lvl8pPr marL="1828754" algn="ctr" rtl="0" eaLnBrk="1" fontAlgn="base" hangingPunct="1">
        <a:spcBef>
          <a:spcPct val="0"/>
        </a:spcBef>
        <a:spcAft>
          <a:spcPct val="0"/>
        </a:spcAft>
        <a:defRPr sz="4800" b="1">
          <a:solidFill>
            <a:srgbClr val="008E8F"/>
          </a:solidFill>
          <a:latin typeface="Arial" charset="0"/>
        </a:defRPr>
      </a:lvl8pPr>
      <a:lvl9pPr marL="2438339" algn="ctr" rtl="0" eaLnBrk="1" fontAlgn="base" hangingPunct="1">
        <a:spcBef>
          <a:spcPct val="0"/>
        </a:spcBef>
        <a:spcAft>
          <a:spcPct val="0"/>
        </a:spcAft>
        <a:defRPr sz="4800" b="1">
          <a:solidFill>
            <a:srgbClr val="008E8F"/>
          </a:solidFill>
          <a:latin typeface="Arial" charset="0"/>
        </a:defRPr>
      </a:lvl9pPr>
    </p:titleStyle>
    <p:bodyStyle>
      <a:lvl1pPr marL="457189" indent="-457189" algn="l" rtl="0" eaLnBrk="0" fontAlgn="base" hangingPunct="0">
        <a:spcBef>
          <a:spcPts val="1568"/>
        </a:spcBef>
        <a:spcAft>
          <a:spcPct val="0"/>
        </a:spcAft>
        <a:buClr>
          <a:srgbClr val="00B2E3"/>
        </a:buClr>
        <a:buChar char="•"/>
        <a:defRPr sz="32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90575" indent="-380990" algn="l" rtl="0" eaLnBrk="0" fontAlgn="base" hangingPunct="0">
        <a:spcBef>
          <a:spcPts val="1568"/>
        </a:spcBef>
        <a:spcAft>
          <a:spcPct val="0"/>
        </a:spcAft>
        <a:buClr>
          <a:srgbClr val="00B2E3"/>
        </a:buClr>
        <a:buFont typeface="Arial" panose="020B0604020202020204" pitchFamily="34" charset="0"/>
        <a:buChar char="–"/>
        <a:defRPr sz="2667"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523962" indent="-304792" algn="l" rtl="0" eaLnBrk="0" fontAlgn="base" hangingPunct="0">
        <a:spcBef>
          <a:spcPts val="1568"/>
        </a:spcBef>
        <a:spcAft>
          <a:spcPct val="0"/>
        </a:spcAft>
        <a:buClr>
          <a:srgbClr val="00B2E3"/>
        </a:buClr>
        <a:buFont typeface="Arial" panose="020B0604020202020204" pitchFamily="34" charset="0"/>
        <a:buChar char="•"/>
        <a:defRPr sz="2667"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2133547" indent="-304792" algn="l" rtl="0" eaLnBrk="0" fontAlgn="base" hangingPunct="0">
        <a:spcBef>
          <a:spcPts val="1568"/>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743131" indent="-304792" algn="l" rtl="0" eaLnBrk="0" fontAlgn="base" hangingPunct="0">
        <a:spcBef>
          <a:spcPts val="1568"/>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3352716" indent="-304792" algn="l" rtl="0" eaLnBrk="1" fontAlgn="base" hangingPunct="1">
        <a:spcBef>
          <a:spcPct val="20000"/>
        </a:spcBef>
        <a:spcAft>
          <a:spcPct val="0"/>
        </a:spcAft>
        <a:buChar char="»"/>
        <a:defRPr>
          <a:solidFill>
            <a:schemeClr val="tx1"/>
          </a:solidFill>
          <a:latin typeface="+mn-lt"/>
        </a:defRPr>
      </a:lvl6pPr>
      <a:lvl7pPr marL="3962301" indent="-304792" algn="l" rtl="0" eaLnBrk="1" fontAlgn="base" hangingPunct="1">
        <a:spcBef>
          <a:spcPct val="20000"/>
        </a:spcBef>
        <a:spcAft>
          <a:spcPct val="0"/>
        </a:spcAft>
        <a:buChar char="»"/>
        <a:defRPr>
          <a:solidFill>
            <a:schemeClr val="tx1"/>
          </a:solidFill>
          <a:latin typeface="+mn-lt"/>
        </a:defRPr>
      </a:lvl7pPr>
      <a:lvl8pPr marL="4571886" indent="-304792" algn="l" rtl="0" eaLnBrk="1" fontAlgn="base" hangingPunct="1">
        <a:spcBef>
          <a:spcPct val="20000"/>
        </a:spcBef>
        <a:spcAft>
          <a:spcPct val="0"/>
        </a:spcAft>
        <a:buChar char="»"/>
        <a:defRPr>
          <a:solidFill>
            <a:schemeClr val="tx1"/>
          </a:solidFill>
          <a:latin typeface="+mn-lt"/>
        </a:defRPr>
      </a:lvl8pPr>
      <a:lvl9pPr marL="5181470" indent="-304792"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5144/0256-4947.2005.1" TargetMode="Externa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9.png"/><Relationship Id="rId4" Type="http://schemas.openxmlformats.org/officeDocument/2006/relationships/hyperlink" Target="https://doi.org/10.1136/bmj-2021-06838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136/bmj-2021-068384" TargetMode="Externa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hyperlink" Target="https://doi.org/10.1136/bmj.l1725" TargetMode="External"/><Relationship Id="rId4" Type="http://schemas.openxmlformats.org/officeDocument/2006/relationships/hyperlink" Target="https://s22457.pcdn.co/wp-content/uploads/2020/11/Lung-cancer-and-equity-report-EN.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hyperlink" Target="https://s22457.pcdn.co/wp-content/uploads/2020/11/Lung-cancer-and-equity-report-EN.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albertahealthservices.ca/assets/info/hp/arp/if-hp-arp-lung-cancer-qr.pdf" TargetMode="Externa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56/NEJMoa1102873" TargetMode="Externa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9.svg"/><Relationship Id="rId2" Type="http://schemas.openxmlformats.org/officeDocument/2006/relationships/slideLayout" Target="../slideLayouts/slideLayout9.xml"/><Relationship Id="rId1" Type="http://schemas.openxmlformats.org/officeDocument/2006/relationships/tags" Target="../tags/tag35.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53/j.ro.2019.10.004" TargetMode="External"/><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3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371/journal.pmed.1001764" TargetMode="Externa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2.png"/><Relationship Id="rId5" Type="http://schemas.openxmlformats.org/officeDocument/2006/relationships/hyperlink" Target="https://doi.org/10.1016/S1470-2045(21)00590-8" TargetMode="External"/><Relationship Id="rId4" Type="http://schemas.openxmlformats.org/officeDocument/2006/relationships/hyperlink" Target="https://doi.org/10.9778/cmajo.20210335"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371/journal.pmed.1001764" TargetMode="Externa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45.sv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0.xml"/><Relationship Id="rId1" Type="http://schemas.openxmlformats.org/officeDocument/2006/relationships/tags" Target="../tags/tag43.xml"/></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19.svg"/><Relationship Id="rId12"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18.png"/><Relationship Id="rId11" Type="http://schemas.openxmlformats.org/officeDocument/2006/relationships/image" Target="../media/image63.svg"/><Relationship Id="rId5" Type="http://schemas.openxmlformats.org/officeDocument/2006/relationships/image" Target="../media/image59.sv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46.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0.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sv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0.png"/><Relationship Id="rId5" Type="http://schemas.openxmlformats.org/officeDocument/2006/relationships/hyperlink" Target="http://cancer.ca/Canadian-Cancer-Statistics-2022-EN" TargetMode="External"/><Relationship Id="rId10" Type="http://schemas.openxmlformats.org/officeDocument/2006/relationships/image" Target="../media/image14.png"/><Relationship Id="rId4" Type="http://schemas.openxmlformats.org/officeDocument/2006/relationships/hyperlink" Target="https://cancer.ca/en/cancer-information/cancer-types/colorectal/statistics" TargetMode="External"/><Relationship Id="rId9" Type="http://schemas.openxmlformats.org/officeDocument/2006/relationships/image" Target="../media/image13.svg"/></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1.xml"/><Relationship Id="rId5" Type="http://schemas.openxmlformats.org/officeDocument/2006/relationships/image" Target="../media/image87.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6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95.jpe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98.pn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274F13-DB50-4851-0D74-4037DC344869}"/>
              </a:ext>
            </a:extLst>
          </p:cNvPr>
          <p:cNvSpPr txBox="1"/>
          <p:nvPr/>
        </p:nvSpPr>
        <p:spPr>
          <a:xfrm>
            <a:off x="1771967" y="1814044"/>
            <a:ext cx="8171543" cy="2585323"/>
          </a:xfrm>
          <a:prstGeom prst="rect">
            <a:avLst/>
          </a:prstGeom>
          <a:noFill/>
        </p:spPr>
        <p:txBody>
          <a:bodyPr wrap="square" lIns="91440" tIns="45720" rIns="91440" bIns="45720" rtlCol="0" anchor="t">
            <a:spAutoFit/>
          </a:bodyPr>
          <a:lstStyle/>
          <a:p>
            <a:pPr algn="ctr"/>
            <a:r>
              <a:rPr lang="en-US" sz="5400" b="1" dirty="0">
                <a:solidFill>
                  <a:srgbClr val="286D80"/>
                </a:solidFill>
                <a:latin typeface="Montserrat"/>
              </a:rPr>
              <a:t>Cancer Screening Highlighting on Lung Cancer Screening​</a:t>
            </a:r>
            <a:endParaRPr lang="en-CA" sz="5400" b="1" dirty="0">
              <a:solidFill>
                <a:srgbClr val="286D80"/>
              </a:solidFill>
              <a:latin typeface="Montserrat" pitchFamily="2" charset="0"/>
            </a:endParaRPr>
          </a:p>
        </p:txBody>
      </p:sp>
      <p:sp>
        <p:nvSpPr>
          <p:cNvPr id="3" name="TextBox 2">
            <a:extLst>
              <a:ext uri="{FF2B5EF4-FFF2-40B4-BE49-F238E27FC236}">
                <a16:creationId xmlns:a16="http://schemas.microsoft.com/office/drawing/2014/main" id="{4992226C-CE97-7309-A370-1A55F2FDC7D0}"/>
              </a:ext>
            </a:extLst>
          </p:cNvPr>
          <p:cNvSpPr txBox="1"/>
          <p:nvPr/>
        </p:nvSpPr>
        <p:spPr>
          <a:xfrm>
            <a:off x="5857738" y="5103674"/>
            <a:ext cx="6094476" cy="1754326"/>
          </a:xfrm>
          <a:prstGeom prst="rect">
            <a:avLst/>
          </a:prstGeom>
          <a:noFill/>
        </p:spPr>
        <p:txBody>
          <a:bodyPr wrap="square">
            <a:spAutoFit/>
          </a:bodyPr>
          <a:lstStyle/>
          <a:p>
            <a:r>
              <a:rPr lang="en-CA" dirty="0"/>
              <a:t>Alan Kaplan, MD, CCFP(EM), FCFP, CPC(HC)</a:t>
            </a:r>
          </a:p>
          <a:p>
            <a:r>
              <a:rPr lang="en-CA" dirty="0"/>
              <a:t>Chairperson, Family Physician Airways Group of Canada</a:t>
            </a:r>
          </a:p>
          <a:p>
            <a:r>
              <a:rPr lang="en-US" dirty="0"/>
              <a:t>Regional Primary Care Cancer Lead, Central Region</a:t>
            </a:r>
          </a:p>
          <a:p>
            <a:endParaRPr lang="en-CA" dirty="0"/>
          </a:p>
          <a:p>
            <a:endParaRPr lang="en-CA" dirty="0"/>
          </a:p>
        </p:txBody>
      </p:sp>
      <p:pic>
        <p:nvPicPr>
          <p:cNvPr id="4" name="Picture 2">
            <a:extLst>
              <a:ext uri="{FF2B5EF4-FFF2-40B4-BE49-F238E27FC236}">
                <a16:creationId xmlns:a16="http://schemas.microsoft.com/office/drawing/2014/main" id="{CC2C25AE-530C-9F74-132B-0763D770A2B8}"/>
              </a:ext>
            </a:extLst>
          </p:cNvPr>
          <p:cNvPicPr>
            <a:picLocks noChangeAspect="1" noChangeArrowheads="1"/>
          </p:cNvPicPr>
          <p:nvPr/>
        </p:nvPicPr>
        <p:blipFill>
          <a:blip r:embed="rId3" cstate="print"/>
          <a:stretch>
            <a:fillRect/>
          </a:stretch>
        </p:blipFill>
        <p:spPr bwMode="auto">
          <a:xfrm>
            <a:off x="9733975" y="503651"/>
            <a:ext cx="1788489" cy="1182710"/>
          </a:xfrm>
          <a:prstGeom prst="rect">
            <a:avLst/>
          </a:prstGeom>
          <a:noFill/>
        </p:spPr>
      </p:pic>
      <p:pic>
        <p:nvPicPr>
          <p:cNvPr id="2" name="Picture 1">
            <a:extLst>
              <a:ext uri="{FF2B5EF4-FFF2-40B4-BE49-F238E27FC236}">
                <a16:creationId xmlns:a16="http://schemas.microsoft.com/office/drawing/2014/main" id="{F6D33068-06FC-D0E8-16CA-01A106D80C06}"/>
              </a:ext>
            </a:extLst>
          </p:cNvPr>
          <p:cNvPicPr>
            <a:picLocks noChangeAspect="1"/>
          </p:cNvPicPr>
          <p:nvPr/>
        </p:nvPicPr>
        <p:blipFill>
          <a:blip r:embed="rId4"/>
          <a:srcRect/>
          <a:stretch/>
        </p:blipFill>
        <p:spPr>
          <a:xfrm>
            <a:off x="192097" y="5577840"/>
            <a:ext cx="4831619" cy="830834"/>
          </a:xfrm>
          <a:prstGeom prst="rect">
            <a:avLst/>
          </a:prstGeom>
        </p:spPr>
      </p:pic>
    </p:spTree>
    <p:custDataLst>
      <p:tags r:id="rId1"/>
    </p:custDataLst>
    <p:extLst>
      <p:ext uri="{BB962C8B-B14F-4D97-AF65-F5344CB8AC3E}">
        <p14:creationId xmlns:p14="http://schemas.microsoft.com/office/powerpoint/2010/main" val="1337428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3B19B7-91B4-A693-8266-F8AA8FD145C3}"/>
              </a:ext>
            </a:extLst>
          </p:cNvPr>
          <p:cNvSpPr/>
          <p:nvPr/>
        </p:nvSpPr>
        <p:spPr>
          <a:xfrm>
            <a:off x="0" y="1237799"/>
            <a:ext cx="12192000" cy="164898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a:extLst>
              <a:ext uri="{FF2B5EF4-FFF2-40B4-BE49-F238E27FC236}">
                <a16:creationId xmlns:a16="http://schemas.microsoft.com/office/drawing/2014/main" id="{00EC1276-6E96-CCC9-5435-08C1FA505A25}"/>
              </a:ext>
            </a:extLst>
          </p:cNvPr>
          <p:cNvSpPr>
            <a:spLocks noGrp="1"/>
          </p:cNvSpPr>
          <p:nvPr>
            <p:ph type="body" sz="quarter" idx="10"/>
          </p:nvPr>
        </p:nvSpPr>
        <p:spPr>
          <a:xfrm>
            <a:off x="838704" y="341669"/>
            <a:ext cx="9747250" cy="638242"/>
          </a:xfrm>
        </p:spPr>
        <p:txBody>
          <a:bodyPr/>
          <a:lstStyle/>
          <a:p>
            <a:r>
              <a:rPr lang="en-US" dirty="0"/>
              <a:t>Interactive Question – What if Scenario </a:t>
            </a:r>
            <a:endParaRPr lang="en-CA" dirty="0"/>
          </a:p>
        </p:txBody>
      </p:sp>
      <p:sp>
        <p:nvSpPr>
          <p:cNvPr id="2" name="Content Placeholder 1">
            <a:extLst>
              <a:ext uri="{FF2B5EF4-FFF2-40B4-BE49-F238E27FC236}">
                <a16:creationId xmlns:a16="http://schemas.microsoft.com/office/drawing/2014/main" id="{EE44B445-2125-37F2-C552-958681F6BE76}"/>
              </a:ext>
            </a:extLst>
          </p:cNvPr>
          <p:cNvSpPr>
            <a:spLocks noGrp="1"/>
          </p:cNvSpPr>
          <p:nvPr>
            <p:ph idx="4294967295"/>
          </p:nvPr>
        </p:nvSpPr>
        <p:spPr>
          <a:xfrm>
            <a:off x="838704" y="1360264"/>
            <a:ext cx="10897356" cy="5096099"/>
          </a:xfrm>
        </p:spPr>
        <p:txBody>
          <a:bodyPr>
            <a:normAutofit/>
          </a:bodyPr>
          <a:lstStyle/>
          <a:p>
            <a:pPr marL="0" indent="0">
              <a:buNone/>
            </a:pPr>
            <a:r>
              <a:rPr lang="en-US"/>
              <a:t>What if Ronald did not have COPD, CAD, had no lung cancer symptoms and had a 25-year pack year smoking history.  Would he still be a candidate for low-dose CT lung cancer screening? </a:t>
            </a:r>
          </a:p>
          <a:p>
            <a:pPr marL="514350" indent="-514350">
              <a:lnSpc>
                <a:spcPct val="300000"/>
              </a:lnSpc>
              <a:buFont typeface="+mj-lt"/>
              <a:buAutoNum type="alphaUcPeriod"/>
            </a:pPr>
            <a:r>
              <a:rPr lang="en-US" sz="2000"/>
              <a:t>Yes </a:t>
            </a:r>
          </a:p>
          <a:p>
            <a:pPr marL="514350" indent="-514350">
              <a:lnSpc>
                <a:spcPct val="300000"/>
              </a:lnSpc>
              <a:buFont typeface="+mj-lt"/>
              <a:buAutoNum type="alphaUcPeriod"/>
            </a:pPr>
            <a:r>
              <a:rPr lang="en-US" sz="2000"/>
              <a:t>No</a:t>
            </a:r>
            <a:endParaRPr lang="en-CA" sz="2000"/>
          </a:p>
        </p:txBody>
      </p:sp>
    </p:spTree>
    <p:custDataLst>
      <p:tags r:id="rId1"/>
    </p:custDataLst>
    <p:extLst>
      <p:ext uri="{BB962C8B-B14F-4D97-AF65-F5344CB8AC3E}">
        <p14:creationId xmlns:p14="http://schemas.microsoft.com/office/powerpoint/2010/main" val="302763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E74ED0-E1F6-836B-521B-37CF18B9F74D}"/>
              </a:ext>
            </a:extLst>
          </p:cNvPr>
          <p:cNvSpPr>
            <a:spLocks noGrp="1"/>
          </p:cNvSpPr>
          <p:nvPr>
            <p:ph idx="1"/>
          </p:nvPr>
        </p:nvSpPr>
        <p:spPr>
          <a:xfrm>
            <a:off x="838705" y="1805522"/>
            <a:ext cx="4180335" cy="3333256"/>
          </a:xfrm>
        </p:spPr>
        <p:txBody>
          <a:bodyPr>
            <a:normAutofit/>
          </a:bodyPr>
          <a:lstStyle/>
          <a:p>
            <a:r>
              <a:rPr lang="en-CA" sz="2400"/>
              <a:t>Currently still limited, even in provinces where it is happening</a:t>
            </a:r>
          </a:p>
          <a:p>
            <a:r>
              <a:rPr lang="en-CA" sz="2400"/>
              <a:t>Available in BC, Quebec and Ontario</a:t>
            </a:r>
          </a:p>
          <a:p>
            <a:r>
              <a:rPr lang="en-CA" sz="2400"/>
              <a:t>Alberta program is still a pilot</a:t>
            </a:r>
          </a:p>
        </p:txBody>
      </p:sp>
      <p:sp>
        <p:nvSpPr>
          <p:cNvPr id="3" name="Text Placeholder 2">
            <a:extLst>
              <a:ext uri="{FF2B5EF4-FFF2-40B4-BE49-F238E27FC236}">
                <a16:creationId xmlns:a16="http://schemas.microsoft.com/office/drawing/2014/main" id="{4BD7763E-9405-F6D3-726F-C660F47CE7EC}"/>
              </a:ext>
            </a:extLst>
          </p:cNvPr>
          <p:cNvSpPr>
            <a:spLocks noGrp="1"/>
          </p:cNvSpPr>
          <p:nvPr>
            <p:ph type="body" sz="quarter" idx="10"/>
          </p:nvPr>
        </p:nvSpPr>
        <p:spPr>
          <a:xfrm>
            <a:off x="838705" y="526848"/>
            <a:ext cx="10670644" cy="638242"/>
          </a:xfrm>
        </p:spPr>
        <p:txBody>
          <a:bodyPr>
            <a:normAutofit/>
          </a:bodyPr>
          <a:lstStyle/>
          <a:p>
            <a:r>
              <a:rPr lang="en-CA"/>
              <a:t>Lung cancer screening availability in Canada</a:t>
            </a:r>
          </a:p>
        </p:txBody>
      </p:sp>
      <p:sp>
        <p:nvSpPr>
          <p:cNvPr id="5" name="TextBox 4">
            <a:extLst>
              <a:ext uri="{FF2B5EF4-FFF2-40B4-BE49-F238E27FC236}">
                <a16:creationId xmlns:a16="http://schemas.microsoft.com/office/drawing/2014/main" id="{B1CF96DE-924E-3F0C-2A9A-B0BE5F19206B}"/>
              </a:ext>
            </a:extLst>
          </p:cNvPr>
          <p:cNvSpPr txBox="1"/>
          <p:nvPr/>
        </p:nvSpPr>
        <p:spPr>
          <a:xfrm>
            <a:off x="5279037" y="5810941"/>
            <a:ext cx="6621178" cy="646331"/>
          </a:xfrm>
          <a:prstGeom prst="rect">
            <a:avLst/>
          </a:prstGeom>
          <a:noFill/>
        </p:spPr>
        <p:txBody>
          <a:bodyPr wrap="square">
            <a:spAutoFit/>
          </a:bodyPr>
          <a:lstStyle/>
          <a:p>
            <a:pPr algn="ctr"/>
            <a:r>
              <a:rPr lang="en-CA"/>
              <a:t>Situation around the country: https://right2survive.ca/resource-centre/screening/</a:t>
            </a:r>
          </a:p>
        </p:txBody>
      </p:sp>
      <p:pic>
        <p:nvPicPr>
          <p:cNvPr id="7" name="Picture 6">
            <a:extLst>
              <a:ext uri="{FF2B5EF4-FFF2-40B4-BE49-F238E27FC236}">
                <a16:creationId xmlns:a16="http://schemas.microsoft.com/office/drawing/2014/main" id="{AC1C6179-AEB2-D06A-0A1C-EEA39ACFDD15}"/>
              </a:ext>
            </a:extLst>
          </p:cNvPr>
          <p:cNvPicPr>
            <a:picLocks noChangeAspect="1"/>
          </p:cNvPicPr>
          <p:nvPr/>
        </p:nvPicPr>
        <p:blipFill>
          <a:blip r:embed="rId3"/>
          <a:stretch>
            <a:fillRect/>
          </a:stretch>
        </p:blipFill>
        <p:spPr>
          <a:xfrm>
            <a:off x="5244681" y="1805522"/>
            <a:ext cx="6655534" cy="3932555"/>
          </a:xfrm>
          <a:prstGeom prst="rect">
            <a:avLst/>
          </a:prstGeom>
        </p:spPr>
      </p:pic>
      <p:grpSp>
        <p:nvGrpSpPr>
          <p:cNvPr id="6" name="Group 5">
            <a:extLst>
              <a:ext uri="{FF2B5EF4-FFF2-40B4-BE49-F238E27FC236}">
                <a16:creationId xmlns:a16="http://schemas.microsoft.com/office/drawing/2014/main" id="{A841A69B-9846-E48C-6838-F148A314A0CF}"/>
              </a:ext>
            </a:extLst>
          </p:cNvPr>
          <p:cNvGrpSpPr/>
          <p:nvPr/>
        </p:nvGrpSpPr>
        <p:grpSpPr>
          <a:xfrm flipV="1">
            <a:off x="3911495" y="4639974"/>
            <a:ext cx="1275694" cy="1219015"/>
            <a:chOff x="658124" y="1322678"/>
            <a:chExt cx="1275694" cy="1323339"/>
          </a:xfrm>
          <a:effectLst>
            <a:outerShdw blurRad="50800" dist="38100" dir="8100000" algn="tr" rotWithShape="0">
              <a:prstClr val="black">
                <a:alpha val="40000"/>
              </a:prstClr>
            </a:outerShdw>
          </a:effectLst>
        </p:grpSpPr>
        <p:sp>
          <p:nvSpPr>
            <p:cNvPr id="8" name="Speech Bubble: Rectangle with Corners Rounded 7">
              <a:extLst>
                <a:ext uri="{FF2B5EF4-FFF2-40B4-BE49-F238E27FC236}">
                  <a16:creationId xmlns:a16="http://schemas.microsoft.com/office/drawing/2014/main" id="{A6E530CD-0E30-57E4-5886-B81F30655DFD}"/>
                </a:ext>
              </a:extLst>
            </p:cNvPr>
            <p:cNvSpPr/>
            <p:nvPr/>
          </p:nvSpPr>
          <p:spPr>
            <a:xfrm rot="16200000" flipH="1">
              <a:off x="634301" y="1346501"/>
              <a:ext cx="1323339" cy="1275694"/>
            </a:xfrm>
            <a:prstGeom prst="wedgeRoundRectCallou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30A71369-F7B4-F338-7DAF-ABE8B7247CDE}"/>
                </a:ext>
              </a:extLst>
            </p:cNvPr>
            <p:cNvSpPr/>
            <p:nvPr/>
          </p:nvSpPr>
          <p:spPr>
            <a:xfrm>
              <a:off x="749971" y="1427000"/>
              <a:ext cx="1091997" cy="11240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1" name="Picture 10" descr="A picture containing black, darkness&#10;&#10;Description automatically generated">
            <a:extLst>
              <a:ext uri="{FF2B5EF4-FFF2-40B4-BE49-F238E27FC236}">
                <a16:creationId xmlns:a16="http://schemas.microsoft.com/office/drawing/2014/main" id="{1201AFD6-179F-F567-D0B3-CD74F9442882}"/>
              </a:ext>
            </a:extLst>
          </p:cNvPr>
          <p:cNvPicPr>
            <a:picLocks noChangeAspect="1"/>
          </p:cNvPicPr>
          <p:nvPr/>
        </p:nvPicPr>
        <p:blipFill rotWithShape="1">
          <a:blip r:embed="rId4">
            <a:extLst>
              <a:ext uri="{28A0092B-C50C-407E-A947-70E740481C1C}">
                <a14:useLocalDpi xmlns:a14="http://schemas.microsoft.com/office/drawing/2010/main" val="0"/>
              </a:ext>
            </a:extLst>
          </a:blip>
          <a:srcRect l="71218" t="35566" r="15355" b="53857"/>
          <a:stretch/>
        </p:blipFill>
        <p:spPr>
          <a:xfrm>
            <a:off x="4069225" y="4764116"/>
            <a:ext cx="995739" cy="1015094"/>
          </a:xfrm>
          <a:prstGeom prst="rect">
            <a:avLst/>
          </a:prstGeom>
        </p:spPr>
      </p:pic>
    </p:spTree>
    <p:custDataLst>
      <p:tags r:id="rId1"/>
    </p:custDataLst>
    <p:extLst>
      <p:ext uri="{BB962C8B-B14F-4D97-AF65-F5344CB8AC3E}">
        <p14:creationId xmlns:p14="http://schemas.microsoft.com/office/powerpoint/2010/main" val="3724084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6192"/>
            <a:ext cx="10858500" cy="4248472"/>
          </a:xfrm>
        </p:spPr>
        <p:txBody>
          <a:bodyPr>
            <a:noAutofit/>
          </a:bodyPr>
          <a:lstStyle/>
          <a:p>
            <a:pPr marL="571500" indent="-571500">
              <a:lnSpc>
                <a:spcPct val="107000"/>
              </a:lnSpc>
              <a:spcBef>
                <a:spcPts val="800"/>
              </a:spcBef>
              <a:spcAft>
                <a:spcPts val="800"/>
              </a:spcAft>
              <a:buFont typeface="Arial" panose="020B0604020202020204" pitchFamily="34" charset="0"/>
              <a:buChar char="•"/>
              <a:tabLst>
                <a:tab pos="217170" algn="l"/>
              </a:tabLst>
              <a:defRPr/>
            </a:pPr>
            <a:r>
              <a:rPr lang="en-US" sz="2400" dirty="0"/>
              <a:t>The Lung Cancer Screening Pilot for People at High Risk (the pilot) was launched in June 2017 to assess how to best implement organized lung cancer screening for people at high risk across Ontario - the pilot ended in March 2021</a:t>
            </a:r>
          </a:p>
          <a:p>
            <a:pPr marL="571500" indent="-571500">
              <a:lnSpc>
                <a:spcPct val="107000"/>
              </a:lnSpc>
              <a:spcBef>
                <a:spcPts val="800"/>
              </a:spcBef>
              <a:spcAft>
                <a:spcPts val="800"/>
              </a:spcAft>
              <a:buFont typeface="Arial" panose="020B0604020202020204" pitchFamily="34" charset="0"/>
              <a:buChar char="•"/>
              <a:tabLst>
                <a:tab pos="217170" algn="l"/>
              </a:tabLst>
              <a:defRPr/>
            </a:pPr>
            <a:r>
              <a:rPr lang="en-US" sz="2400" dirty="0"/>
              <a:t>Selected screening sites are level 1 thoracic surgery centre hospitals with an on-site organized program for lung diagnostic assessment</a:t>
            </a:r>
          </a:p>
          <a:p>
            <a:pPr marL="571500" indent="-571500">
              <a:lnSpc>
                <a:spcPct val="107000"/>
              </a:lnSpc>
              <a:spcBef>
                <a:spcPts val="800"/>
              </a:spcBef>
              <a:spcAft>
                <a:spcPts val="800"/>
              </a:spcAft>
              <a:buFont typeface="Arial" panose="020B0604020202020204" pitchFamily="34" charset="0"/>
              <a:buChar char="•"/>
              <a:tabLst>
                <a:tab pos="217170" algn="l"/>
              </a:tabLst>
              <a:defRPr/>
            </a:pPr>
            <a:r>
              <a:rPr lang="en-US" sz="2400" dirty="0"/>
              <a:t>Results of interim and final evaluations of the pilot will inform expansion of a provincial program</a:t>
            </a:r>
          </a:p>
          <a:p>
            <a:pPr marL="571500" indent="-571500">
              <a:lnSpc>
                <a:spcPct val="107000"/>
              </a:lnSpc>
              <a:spcBef>
                <a:spcPts val="800"/>
              </a:spcBef>
              <a:spcAft>
                <a:spcPts val="800"/>
              </a:spcAft>
              <a:buFont typeface="Arial" panose="020B0604020202020204" pitchFamily="34" charset="0"/>
              <a:buChar char="•"/>
              <a:tabLst>
                <a:tab pos="217170" algn="l"/>
              </a:tabLst>
              <a:defRPr/>
            </a:pPr>
            <a:r>
              <a:rPr lang="en-CA" sz="2400" dirty="0"/>
              <a:t>Organized lung cancer screening is still available at the hospitals that participated in the pilot as part of the Ontario Lung Screening Program </a:t>
            </a:r>
            <a:endParaRPr lang="en-US" sz="2400" dirty="0"/>
          </a:p>
        </p:txBody>
      </p:sp>
      <p:sp>
        <p:nvSpPr>
          <p:cNvPr id="7" name="Title 6">
            <a:extLst>
              <a:ext uri="{FF2B5EF4-FFF2-40B4-BE49-F238E27FC236}">
                <a16:creationId xmlns:a16="http://schemas.microsoft.com/office/drawing/2014/main" id="{C5030748-E7E4-7343-BF62-9FA7EBFAD6DE}"/>
              </a:ext>
            </a:extLst>
          </p:cNvPr>
          <p:cNvSpPr>
            <a:spLocks noGrp="1"/>
          </p:cNvSpPr>
          <p:nvPr>
            <p:ph type="title"/>
          </p:nvPr>
        </p:nvSpPr>
        <p:spPr>
          <a:xfrm>
            <a:off x="502920" y="365760"/>
            <a:ext cx="8395252" cy="1165909"/>
          </a:xfrm>
        </p:spPr>
        <p:txBody>
          <a:bodyPr anchor="t">
            <a:normAutofit fontScale="90000"/>
          </a:bodyPr>
          <a:lstStyle/>
          <a:p>
            <a:r>
              <a:rPr lang="en-US" dirty="0"/>
              <a:t>Lung Cancer Screening in Ontario</a:t>
            </a:r>
          </a:p>
        </p:txBody>
      </p:sp>
      <p:pic>
        <p:nvPicPr>
          <p:cNvPr id="2" name="Picture 1">
            <a:extLst>
              <a:ext uri="{FF2B5EF4-FFF2-40B4-BE49-F238E27FC236}">
                <a16:creationId xmlns:a16="http://schemas.microsoft.com/office/drawing/2014/main" id="{F836E221-FF34-B8C8-F743-48201801C50A}"/>
              </a:ext>
            </a:extLst>
          </p:cNvPr>
          <p:cNvPicPr>
            <a:picLocks noChangeAspect="1"/>
          </p:cNvPicPr>
          <p:nvPr/>
        </p:nvPicPr>
        <p:blipFill>
          <a:blip r:embed="rId3"/>
          <a:srcRect/>
          <a:stretch/>
        </p:blipFill>
        <p:spPr>
          <a:xfrm>
            <a:off x="285980" y="6310630"/>
            <a:ext cx="2112264" cy="363220"/>
          </a:xfrm>
          <a:prstGeom prst="rect">
            <a:avLst/>
          </a:prstGeom>
        </p:spPr>
      </p:pic>
    </p:spTree>
    <p:extLst>
      <p:ext uri="{BB962C8B-B14F-4D97-AF65-F5344CB8AC3E}">
        <p14:creationId xmlns:p14="http://schemas.microsoft.com/office/powerpoint/2010/main" val="3046082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030748-E7E4-7343-BF62-9FA7EBFAD6DE}"/>
              </a:ext>
            </a:extLst>
          </p:cNvPr>
          <p:cNvSpPr>
            <a:spLocks noGrp="1"/>
          </p:cNvSpPr>
          <p:nvPr>
            <p:ph type="title"/>
          </p:nvPr>
        </p:nvSpPr>
        <p:spPr>
          <a:xfrm>
            <a:off x="502919" y="365760"/>
            <a:ext cx="10918768" cy="1165909"/>
          </a:xfrm>
        </p:spPr>
        <p:txBody>
          <a:bodyPr anchor="t">
            <a:normAutofit fontScale="90000"/>
          </a:bodyPr>
          <a:lstStyle/>
          <a:p>
            <a:r>
              <a:rPr lang="en-US" dirty="0"/>
              <a:t>Ontario Lung Screening Program (OLSP) Site Locations </a:t>
            </a:r>
          </a:p>
        </p:txBody>
      </p:sp>
      <p:pic>
        <p:nvPicPr>
          <p:cNvPr id="2" name="Picture 1"/>
          <p:cNvPicPr>
            <a:picLocks noChangeAspect="1"/>
          </p:cNvPicPr>
          <p:nvPr/>
        </p:nvPicPr>
        <p:blipFill>
          <a:blip r:embed="rId3"/>
          <a:stretch>
            <a:fillRect/>
          </a:stretch>
        </p:blipFill>
        <p:spPr>
          <a:xfrm>
            <a:off x="835627" y="1667171"/>
            <a:ext cx="11021346" cy="5020194"/>
          </a:xfrm>
          <a:prstGeom prst="rect">
            <a:avLst/>
          </a:prstGeom>
        </p:spPr>
      </p:pic>
    </p:spTree>
    <p:extLst>
      <p:ext uri="{BB962C8B-B14F-4D97-AF65-F5344CB8AC3E}">
        <p14:creationId xmlns:p14="http://schemas.microsoft.com/office/powerpoint/2010/main" val="2250532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F8E9F5A-B987-3AE6-8FBE-D10D1058EF8C}"/>
              </a:ext>
            </a:extLst>
          </p:cNvPr>
          <p:cNvSpPr/>
          <p:nvPr/>
        </p:nvSpPr>
        <p:spPr>
          <a:xfrm>
            <a:off x="5768028" y="1981679"/>
            <a:ext cx="6068383" cy="3978217"/>
          </a:xfrm>
          <a:prstGeom prst="roundRect">
            <a:avLst>
              <a:gd name="adj" fmla="val 39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Rounded Corners 14">
            <a:extLst>
              <a:ext uri="{FF2B5EF4-FFF2-40B4-BE49-F238E27FC236}">
                <a16:creationId xmlns:a16="http://schemas.microsoft.com/office/drawing/2014/main" id="{C8A9FD94-8D6D-1821-BA68-877CD0C96DD1}"/>
              </a:ext>
            </a:extLst>
          </p:cNvPr>
          <p:cNvSpPr/>
          <p:nvPr/>
        </p:nvSpPr>
        <p:spPr>
          <a:xfrm>
            <a:off x="6165328" y="1594683"/>
            <a:ext cx="1459710" cy="619359"/>
          </a:xfrm>
          <a:prstGeom prst="roundRect">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extLst>
              <a:ext uri="{FF2B5EF4-FFF2-40B4-BE49-F238E27FC236}">
                <a16:creationId xmlns:a16="http://schemas.microsoft.com/office/drawing/2014/main" id="{ED626460-9E5E-514F-8857-AC2B63B03AC1}"/>
              </a:ext>
            </a:extLst>
          </p:cNvPr>
          <p:cNvSpPr/>
          <p:nvPr/>
        </p:nvSpPr>
        <p:spPr>
          <a:xfrm>
            <a:off x="355588" y="2014504"/>
            <a:ext cx="5227666" cy="3978217"/>
          </a:xfrm>
          <a:prstGeom prst="roundRect">
            <a:avLst>
              <a:gd name="adj" fmla="val 39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E38DF5B4-BDDB-5908-822D-3122DB361CD0}"/>
              </a:ext>
            </a:extLst>
          </p:cNvPr>
          <p:cNvSpPr/>
          <p:nvPr/>
        </p:nvSpPr>
        <p:spPr>
          <a:xfrm>
            <a:off x="667589" y="1597924"/>
            <a:ext cx="2565374" cy="619359"/>
          </a:xfrm>
          <a:prstGeom prst="roundRect">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a:extLst>
              <a:ext uri="{FF2B5EF4-FFF2-40B4-BE49-F238E27FC236}">
                <a16:creationId xmlns:a16="http://schemas.microsoft.com/office/drawing/2014/main" id="{97E7B65B-212B-2D46-7B0C-86573C711D0B}"/>
              </a:ext>
            </a:extLst>
          </p:cNvPr>
          <p:cNvSpPr>
            <a:spLocks noGrp="1"/>
          </p:cNvSpPr>
          <p:nvPr>
            <p:ph type="body" sz="quarter" idx="10"/>
          </p:nvPr>
        </p:nvSpPr>
        <p:spPr>
          <a:xfrm>
            <a:off x="894404" y="356520"/>
            <a:ext cx="9747250" cy="638242"/>
          </a:xfrm>
        </p:spPr>
        <p:txBody>
          <a:bodyPr/>
          <a:lstStyle/>
          <a:p>
            <a:r>
              <a:rPr lang="en-CA"/>
              <a:t>Who’s at Risk?</a:t>
            </a:r>
          </a:p>
        </p:txBody>
      </p:sp>
      <p:sp>
        <p:nvSpPr>
          <p:cNvPr id="4" name="Rectangle 3">
            <a:extLst>
              <a:ext uri="{FF2B5EF4-FFF2-40B4-BE49-F238E27FC236}">
                <a16:creationId xmlns:a16="http://schemas.microsoft.com/office/drawing/2014/main" id="{0F68089E-A1E0-0758-F705-C9EBBF817F08}"/>
              </a:ext>
            </a:extLst>
          </p:cNvPr>
          <p:cNvSpPr/>
          <p:nvPr/>
        </p:nvSpPr>
        <p:spPr>
          <a:xfrm>
            <a:off x="697881" y="1632113"/>
            <a:ext cx="2473485" cy="574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a:solidFill>
                  <a:schemeClr val="bg1"/>
                </a:solidFill>
              </a:rPr>
              <a:t>Tobacco Smoking</a:t>
            </a:r>
          </a:p>
        </p:txBody>
      </p:sp>
      <p:sp>
        <p:nvSpPr>
          <p:cNvPr id="5" name="Rectangle 4">
            <a:extLst>
              <a:ext uri="{FF2B5EF4-FFF2-40B4-BE49-F238E27FC236}">
                <a16:creationId xmlns:a16="http://schemas.microsoft.com/office/drawing/2014/main" id="{D2C94B27-1FB8-B706-55B5-EACA765A8FAF}"/>
              </a:ext>
            </a:extLst>
          </p:cNvPr>
          <p:cNvSpPr/>
          <p:nvPr/>
        </p:nvSpPr>
        <p:spPr>
          <a:xfrm>
            <a:off x="6267831" y="1664148"/>
            <a:ext cx="1149029" cy="480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a:solidFill>
                  <a:schemeClr val="bg1"/>
                </a:solidFill>
              </a:rPr>
              <a:t>Other</a:t>
            </a:r>
          </a:p>
        </p:txBody>
      </p:sp>
      <p:sp>
        <p:nvSpPr>
          <p:cNvPr id="6" name="TextBox 5">
            <a:extLst>
              <a:ext uri="{FF2B5EF4-FFF2-40B4-BE49-F238E27FC236}">
                <a16:creationId xmlns:a16="http://schemas.microsoft.com/office/drawing/2014/main" id="{21066D62-6881-0DBC-9BED-BAC996A18CEF}"/>
              </a:ext>
            </a:extLst>
          </p:cNvPr>
          <p:cNvSpPr txBox="1"/>
          <p:nvPr/>
        </p:nvSpPr>
        <p:spPr>
          <a:xfrm>
            <a:off x="851170" y="2458398"/>
            <a:ext cx="4236501" cy="2308324"/>
          </a:xfrm>
          <a:prstGeom prst="rect">
            <a:avLst/>
          </a:prstGeom>
          <a:noFill/>
        </p:spPr>
        <p:txBody>
          <a:bodyPr wrap="square" rtlCol="0">
            <a:spAutoFit/>
          </a:bodyPr>
          <a:lstStyle/>
          <a:p>
            <a:pPr marL="285750" indent="-285750">
              <a:buFont typeface="Arial" panose="020B0604020202020204" pitchFamily="34" charset="0"/>
              <a:buChar char="•"/>
            </a:pPr>
            <a:r>
              <a:rPr lang="en-CA"/>
              <a:t>Single greatest risk factor</a:t>
            </a:r>
          </a:p>
          <a:p>
            <a:pPr marL="285750" indent="-285750">
              <a:buFont typeface="Arial" panose="020B0604020202020204" pitchFamily="34" charset="0"/>
              <a:buChar char="•"/>
            </a:pPr>
            <a:r>
              <a:rPr lang="en-CA" b="1"/>
              <a:t>~75-90% of all lung cancers are associated with tobacco use</a:t>
            </a:r>
          </a:p>
          <a:p>
            <a:pPr marL="285750" indent="-285750">
              <a:buFont typeface="Arial" panose="020B0604020202020204" pitchFamily="34" charset="0"/>
              <a:buChar char="•"/>
            </a:pPr>
            <a:r>
              <a:rPr lang="en-CA" b="1"/>
              <a:t>10% of all smokers develop lung cancer</a:t>
            </a:r>
          </a:p>
          <a:p>
            <a:pPr marL="285750" indent="-285750">
              <a:buFont typeface="Arial" panose="020B0604020202020204" pitchFamily="34" charset="0"/>
              <a:buChar char="•"/>
            </a:pPr>
            <a:r>
              <a:rPr lang="en-CA"/>
              <a:t>Relative risk of lung cancer death is 15 X higher in smokers than never smokers </a:t>
            </a:r>
          </a:p>
        </p:txBody>
      </p:sp>
      <p:sp>
        <p:nvSpPr>
          <p:cNvPr id="8" name="TextBox 7">
            <a:extLst>
              <a:ext uri="{FF2B5EF4-FFF2-40B4-BE49-F238E27FC236}">
                <a16:creationId xmlns:a16="http://schemas.microsoft.com/office/drawing/2014/main" id="{23A51307-2A51-6C73-D7AD-00357754C2E3}"/>
              </a:ext>
            </a:extLst>
          </p:cNvPr>
          <p:cNvSpPr txBox="1"/>
          <p:nvPr/>
        </p:nvSpPr>
        <p:spPr>
          <a:xfrm>
            <a:off x="6007910" y="2422332"/>
            <a:ext cx="5440033" cy="3077766"/>
          </a:xfrm>
          <a:prstGeom prst="rect">
            <a:avLst/>
          </a:prstGeom>
          <a:noFill/>
        </p:spPr>
        <p:txBody>
          <a:bodyPr wrap="square" rtlCol="0">
            <a:spAutoFit/>
          </a:bodyPr>
          <a:lstStyle/>
          <a:p>
            <a:pPr marL="285750" indent="-285750">
              <a:buFont typeface="Arial" panose="020B0604020202020204" pitchFamily="34" charset="0"/>
              <a:buChar char="•"/>
            </a:pPr>
            <a:r>
              <a:rPr lang="en-CA" sz="1600" b="1"/>
              <a:t>10-25% of lung cancers are not related to tobacco use </a:t>
            </a:r>
          </a:p>
          <a:p>
            <a:pPr marL="285750" indent="-285750">
              <a:buFont typeface="Arial" panose="020B0604020202020204" pitchFamily="34" charset="0"/>
              <a:buChar char="•"/>
            </a:pPr>
            <a:r>
              <a:rPr lang="en-CA" sz="1600"/>
              <a:t>Includes exposure to:</a:t>
            </a:r>
          </a:p>
          <a:p>
            <a:pPr marL="742950" lvl="1" indent="-285750">
              <a:buFont typeface="Arial" panose="020B0604020202020204" pitchFamily="34" charset="0"/>
              <a:buChar char="•"/>
            </a:pPr>
            <a:r>
              <a:rPr lang="en-CA" sz="1400"/>
              <a:t>Asbestos, other know carcinogens (e.g. radon, chromium, nickel)</a:t>
            </a:r>
          </a:p>
          <a:p>
            <a:pPr marL="742950" lvl="1" indent="-285750">
              <a:buFont typeface="Arial" panose="020B0604020202020204" pitchFamily="34" charset="0"/>
              <a:buChar char="•"/>
            </a:pPr>
            <a:r>
              <a:rPr lang="en-CA" sz="1400"/>
              <a:t>Dust or microscopic particles (e.g. wood dust, silica, diesel engine emission, chlorinated solvents)</a:t>
            </a:r>
          </a:p>
          <a:p>
            <a:pPr marL="742950" lvl="1" indent="-285750">
              <a:buFont typeface="Arial" panose="020B0604020202020204" pitchFamily="34" charset="0"/>
              <a:buChar char="•"/>
            </a:pPr>
            <a:r>
              <a:rPr lang="en-CA" sz="1400"/>
              <a:t>Lung disease (e.g. COPD, asthma, pulmonary fibrosis)</a:t>
            </a:r>
          </a:p>
          <a:p>
            <a:pPr marL="742950" lvl="1" indent="-285750">
              <a:buFont typeface="Arial" panose="020B0604020202020204" pitchFamily="34" charset="0"/>
              <a:buChar char="•"/>
            </a:pPr>
            <a:r>
              <a:rPr lang="en-CA" sz="1400"/>
              <a:t>Infections (e.g. TB, HPV, previous pneumonia)</a:t>
            </a:r>
          </a:p>
          <a:p>
            <a:pPr marL="742950" lvl="1" indent="-285750">
              <a:buFont typeface="Arial" panose="020B0604020202020204" pitchFamily="34" charset="0"/>
              <a:buChar char="•"/>
            </a:pPr>
            <a:r>
              <a:rPr lang="en-CA" sz="1400"/>
              <a:t>Occupations (miners, painters, iron and steel workers)</a:t>
            </a:r>
          </a:p>
          <a:p>
            <a:pPr marL="285750" indent="-285750">
              <a:buFont typeface="Arial" panose="020B0604020202020204" pitchFamily="34" charset="0"/>
              <a:buChar char="•"/>
            </a:pPr>
            <a:r>
              <a:rPr lang="en-CA" sz="1600"/>
              <a:t>Other conditions (e.g. lupus, RA, scleroderma, diabetes, obesity)</a:t>
            </a:r>
          </a:p>
          <a:p>
            <a:pPr marL="285750" indent="-285750">
              <a:buFont typeface="Arial" panose="020B0604020202020204" pitchFamily="34" charset="0"/>
              <a:buChar char="•"/>
            </a:pPr>
            <a:endParaRPr lang="en-CA" sz="1600"/>
          </a:p>
        </p:txBody>
      </p:sp>
      <p:sp>
        <p:nvSpPr>
          <p:cNvPr id="10" name="TextBox 9">
            <a:extLst>
              <a:ext uri="{FF2B5EF4-FFF2-40B4-BE49-F238E27FC236}">
                <a16:creationId xmlns:a16="http://schemas.microsoft.com/office/drawing/2014/main" id="{77FAFB8A-CFC3-B5CD-E1D2-A3492D9A4D33}"/>
              </a:ext>
            </a:extLst>
          </p:cNvPr>
          <p:cNvSpPr txBox="1"/>
          <p:nvPr/>
        </p:nvSpPr>
        <p:spPr>
          <a:xfrm>
            <a:off x="84658" y="6201011"/>
            <a:ext cx="12022684" cy="307777"/>
          </a:xfrm>
          <a:prstGeom prst="rect">
            <a:avLst/>
          </a:prstGeom>
          <a:noFill/>
        </p:spPr>
        <p:txBody>
          <a:bodyPr wrap="square">
            <a:spAutoFit/>
          </a:bodyPr>
          <a:lstStyle/>
          <a:p>
            <a:r>
              <a:rPr lang="en-CA" sz="700">
                <a:effectLst/>
              </a:rPr>
              <a:t>Maghfoor I, Perry MC. Lung Cancer. </a:t>
            </a:r>
            <a:r>
              <a:rPr lang="en-CA" sz="700" i="1">
                <a:effectLst/>
              </a:rPr>
              <a:t>Ann Saudi Med</a:t>
            </a:r>
            <a:r>
              <a:rPr lang="en-CA" sz="700">
                <a:effectLst/>
              </a:rPr>
              <a:t>. 2005;25(1):1-12. doi:</a:t>
            </a:r>
            <a:r>
              <a:rPr lang="en-CA" sz="700">
                <a:effectLst/>
                <a:hlinkClick r:id="rId3"/>
              </a:rPr>
              <a:t>10.5144/0256-4947.2005.1</a:t>
            </a:r>
            <a:r>
              <a:rPr lang="en-CA" sz="700">
                <a:effectLst/>
              </a:rPr>
              <a:t>. Bradley SH, </a:t>
            </a:r>
            <a:r>
              <a:rPr lang="en-CA" sz="700" err="1">
                <a:effectLst/>
              </a:rPr>
              <a:t>Bhartia</a:t>
            </a:r>
            <a:r>
              <a:rPr lang="en-CA" sz="700">
                <a:effectLst/>
              </a:rPr>
              <a:t> BS, Kennedy MP, Frank LK, Watson J. Investigating suspected lung cancer. </a:t>
            </a:r>
            <a:r>
              <a:rPr lang="en-CA" sz="700" i="1">
                <a:effectLst/>
              </a:rPr>
              <a:t>BMJ</a:t>
            </a:r>
            <a:r>
              <a:rPr lang="en-CA" sz="700">
                <a:effectLst/>
              </a:rPr>
              <a:t>. 2022;378:e068384. doi:</a:t>
            </a:r>
            <a:r>
              <a:rPr lang="en-CA" sz="700">
                <a:effectLst/>
                <a:hlinkClick r:id="rId4"/>
              </a:rPr>
              <a:t>10.1136/bmj-2021-068384</a:t>
            </a:r>
            <a:r>
              <a:rPr lang="en-CA" sz="700">
                <a:effectLst/>
              </a:rPr>
              <a:t>. </a:t>
            </a:r>
            <a:r>
              <a:rPr lang="en-CA" sz="700"/>
              <a:t>Cancer Care Ontario. “Referral of Suspected Lung Cancer by Family Physicians and Other Primary Care Providers,” January 6, 2019. 1Bradley SH, </a:t>
            </a:r>
            <a:r>
              <a:rPr lang="en-CA" sz="700" err="1"/>
              <a:t>Bhartia</a:t>
            </a:r>
            <a:r>
              <a:rPr lang="en-CA" sz="700"/>
              <a:t> BS, Kennedy MP, Frank LK, Watson J. Investigating suspected lung cancer. BMJ. 2022;378:e068384. doi:10.1136/bmj-2021-068384</a:t>
            </a:r>
          </a:p>
        </p:txBody>
      </p:sp>
      <p:pic>
        <p:nvPicPr>
          <p:cNvPr id="9" name="Picture 8">
            <a:extLst>
              <a:ext uri="{FF2B5EF4-FFF2-40B4-BE49-F238E27FC236}">
                <a16:creationId xmlns:a16="http://schemas.microsoft.com/office/drawing/2014/main" id="{E64CEF82-4E57-09FC-86A5-1C9D25609029}"/>
              </a:ext>
            </a:extLst>
          </p:cNvPr>
          <p:cNvPicPr>
            <a:picLocks noChangeAspect="1"/>
          </p:cNvPicPr>
          <p:nvPr/>
        </p:nvPicPr>
        <p:blipFill>
          <a:blip r:embed="rId5"/>
          <a:stretch>
            <a:fillRect/>
          </a:stretch>
        </p:blipFill>
        <p:spPr>
          <a:xfrm>
            <a:off x="358368" y="2014504"/>
            <a:ext cx="5701285" cy="3619530"/>
          </a:xfrm>
          <a:prstGeom prst="rect">
            <a:avLst/>
          </a:prstGeom>
        </p:spPr>
      </p:pic>
    </p:spTree>
    <p:custDataLst>
      <p:tags r:id="rId1"/>
    </p:custDataLst>
    <p:extLst>
      <p:ext uri="{BB962C8B-B14F-4D97-AF65-F5344CB8AC3E}">
        <p14:creationId xmlns:p14="http://schemas.microsoft.com/office/powerpoint/2010/main" val="21714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6FEC08-3D6B-4075-3386-23F394FA54D1}"/>
              </a:ext>
            </a:extLst>
          </p:cNvPr>
          <p:cNvSpPr>
            <a:spLocks noGrp="1"/>
          </p:cNvSpPr>
          <p:nvPr>
            <p:ph idx="1"/>
          </p:nvPr>
        </p:nvSpPr>
        <p:spPr>
          <a:xfrm>
            <a:off x="838705" y="1604016"/>
            <a:ext cx="7730961" cy="4285441"/>
          </a:xfrm>
        </p:spPr>
        <p:txBody>
          <a:bodyPr/>
          <a:lstStyle/>
          <a:p>
            <a:r>
              <a:rPr lang="en-CA"/>
              <a:t>If symptoms or concern of lung cancer, then the next step is NOT lung cancer screening, but appropriate investigation of the problem.</a:t>
            </a:r>
          </a:p>
          <a:p>
            <a:endParaRPr lang="en-CA"/>
          </a:p>
          <a:p>
            <a:r>
              <a:rPr lang="en-CA"/>
              <a:t>This can include CT scan, but not necessarily low dose and likely will incorporate other testing</a:t>
            </a:r>
          </a:p>
        </p:txBody>
      </p:sp>
      <p:sp>
        <p:nvSpPr>
          <p:cNvPr id="3" name="Text Placeholder 2">
            <a:extLst>
              <a:ext uri="{FF2B5EF4-FFF2-40B4-BE49-F238E27FC236}">
                <a16:creationId xmlns:a16="http://schemas.microsoft.com/office/drawing/2014/main" id="{F7342EEE-40B9-3AD1-ECC4-0FAF248012A6}"/>
              </a:ext>
            </a:extLst>
          </p:cNvPr>
          <p:cNvSpPr>
            <a:spLocks noGrp="1"/>
          </p:cNvSpPr>
          <p:nvPr>
            <p:ph type="body" sz="quarter" idx="10"/>
          </p:nvPr>
        </p:nvSpPr>
        <p:spPr>
          <a:xfrm>
            <a:off x="838705" y="526847"/>
            <a:ext cx="10776442" cy="780517"/>
          </a:xfrm>
        </p:spPr>
        <p:txBody>
          <a:bodyPr>
            <a:normAutofit/>
          </a:bodyPr>
          <a:lstStyle/>
          <a:p>
            <a:r>
              <a:rPr lang="en-CA"/>
              <a:t>Screening is </a:t>
            </a:r>
            <a:r>
              <a:rPr lang="en-CA" b="1"/>
              <a:t>NOT</a:t>
            </a:r>
            <a:r>
              <a:rPr lang="en-CA"/>
              <a:t> the Same as Case Finding</a:t>
            </a:r>
          </a:p>
        </p:txBody>
      </p:sp>
      <p:pic>
        <p:nvPicPr>
          <p:cNvPr id="9" name="Picture 8" descr="An old person wiping his mouth with a towel&#10;&#10;Description automatically generated with low confidence">
            <a:extLst>
              <a:ext uri="{FF2B5EF4-FFF2-40B4-BE49-F238E27FC236}">
                <a16:creationId xmlns:a16="http://schemas.microsoft.com/office/drawing/2014/main" id="{5A820613-7DFA-3BA1-7635-5BFCFFA04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461" y="1604016"/>
            <a:ext cx="3146309" cy="4727137"/>
          </a:xfrm>
          <a:prstGeom prst="rect">
            <a:avLst/>
          </a:prstGeom>
        </p:spPr>
      </p:pic>
    </p:spTree>
    <p:custDataLst>
      <p:tags r:id="rId1"/>
    </p:custDataLst>
    <p:extLst>
      <p:ext uri="{BB962C8B-B14F-4D97-AF65-F5344CB8AC3E}">
        <p14:creationId xmlns:p14="http://schemas.microsoft.com/office/powerpoint/2010/main" val="2578423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4C2674-D932-827C-2B8E-F72A08D465AA}"/>
              </a:ext>
            </a:extLst>
          </p:cNvPr>
          <p:cNvSpPr>
            <a:spLocks noGrp="1"/>
          </p:cNvSpPr>
          <p:nvPr>
            <p:ph idx="1"/>
          </p:nvPr>
        </p:nvSpPr>
        <p:spPr>
          <a:xfrm>
            <a:off x="838705" y="1811020"/>
            <a:ext cx="5520320" cy="2484798"/>
          </a:xfrm>
        </p:spPr>
        <p:txBody>
          <a:bodyPr>
            <a:normAutofit/>
          </a:bodyPr>
          <a:lstStyle/>
          <a:p>
            <a:r>
              <a:rPr lang="en-CA" sz="2000"/>
              <a:t>About 1/3 of patients presented ≥ 3 times before referral  </a:t>
            </a:r>
          </a:p>
          <a:p>
            <a:r>
              <a:rPr lang="en-CA" sz="2000"/>
              <a:t>Hemoptysis is the single symptom that confers the highest risk of lung cancer </a:t>
            </a:r>
          </a:p>
          <a:p>
            <a:pPr lvl="1"/>
            <a:r>
              <a:rPr lang="en-CA" sz="2000"/>
              <a:t>It only presents in &lt; 4% of cases </a:t>
            </a:r>
          </a:p>
          <a:p>
            <a:r>
              <a:rPr lang="en-CA" sz="2000"/>
              <a:t>Cough and dyspnea are more common but are also ubiquitous </a:t>
            </a:r>
          </a:p>
          <a:p>
            <a:endParaRPr lang="en-CA" sz="2000"/>
          </a:p>
        </p:txBody>
      </p:sp>
      <p:sp>
        <p:nvSpPr>
          <p:cNvPr id="3" name="Text Placeholder 2">
            <a:extLst>
              <a:ext uri="{FF2B5EF4-FFF2-40B4-BE49-F238E27FC236}">
                <a16:creationId xmlns:a16="http://schemas.microsoft.com/office/drawing/2014/main" id="{74A3A5C1-E285-92B4-E407-A49DE2009DBB}"/>
              </a:ext>
            </a:extLst>
          </p:cNvPr>
          <p:cNvSpPr>
            <a:spLocks noGrp="1"/>
          </p:cNvSpPr>
          <p:nvPr>
            <p:ph type="body" sz="quarter" idx="10"/>
          </p:nvPr>
        </p:nvSpPr>
        <p:spPr/>
        <p:txBody>
          <a:bodyPr/>
          <a:lstStyle/>
          <a:p>
            <a:r>
              <a:rPr lang="en-CA"/>
              <a:t>Why is Diagnosis Challenging? </a:t>
            </a:r>
          </a:p>
        </p:txBody>
      </p:sp>
      <p:graphicFrame>
        <p:nvGraphicFramePr>
          <p:cNvPr id="4" name="Table 4">
            <a:extLst>
              <a:ext uri="{FF2B5EF4-FFF2-40B4-BE49-F238E27FC236}">
                <a16:creationId xmlns:a16="http://schemas.microsoft.com/office/drawing/2014/main" id="{E0984E2C-ED83-B32B-BDA3-BA37FD03477F}"/>
              </a:ext>
            </a:extLst>
          </p:cNvPr>
          <p:cNvGraphicFramePr>
            <a:graphicFrameLocks noGrp="1"/>
          </p:cNvGraphicFramePr>
          <p:nvPr>
            <p:extLst>
              <p:ext uri="{D42A27DB-BD31-4B8C-83A1-F6EECF244321}">
                <p14:modId xmlns:p14="http://schemas.microsoft.com/office/powerpoint/2010/main" val="1235924393"/>
              </p:ext>
            </p:extLst>
          </p:nvPr>
        </p:nvGraphicFramePr>
        <p:xfrm>
          <a:off x="6502916" y="1811020"/>
          <a:ext cx="5462676" cy="3235960"/>
        </p:xfrm>
        <a:graphic>
          <a:graphicData uri="http://schemas.openxmlformats.org/drawingml/2006/table">
            <a:tbl>
              <a:tblPr firstRow="1" bandRow="1">
                <a:tableStyleId>{5C22544A-7EE6-4342-B048-85BDC9FD1C3A}</a:tableStyleId>
              </a:tblPr>
              <a:tblGrid>
                <a:gridCol w="2731338">
                  <a:extLst>
                    <a:ext uri="{9D8B030D-6E8A-4147-A177-3AD203B41FA5}">
                      <a16:colId xmlns:a16="http://schemas.microsoft.com/office/drawing/2014/main" val="147543903"/>
                    </a:ext>
                  </a:extLst>
                </a:gridCol>
                <a:gridCol w="2731338">
                  <a:extLst>
                    <a:ext uri="{9D8B030D-6E8A-4147-A177-3AD203B41FA5}">
                      <a16:colId xmlns:a16="http://schemas.microsoft.com/office/drawing/2014/main" val="1081994574"/>
                    </a:ext>
                  </a:extLst>
                </a:gridCol>
              </a:tblGrid>
              <a:tr h="370840">
                <a:tc gridSpan="2">
                  <a:txBody>
                    <a:bodyPr/>
                    <a:lstStyle/>
                    <a:p>
                      <a:r>
                        <a:rPr lang="en-CA"/>
                        <a:t>Percentage of Patients with Symptoms in Year prior to Lung Cancer Diagnosis (n=27,795)</a:t>
                      </a:r>
                    </a:p>
                  </a:txBody>
                  <a:tcPr/>
                </a:tc>
                <a:tc hMerge="1">
                  <a:txBody>
                    <a:bodyPr/>
                    <a:lstStyle/>
                    <a:p>
                      <a:endParaRPr lang="en-CA"/>
                    </a:p>
                  </a:txBody>
                  <a:tcPr/>
                </a:tc>
                <a:extLst>
                  <a:ext uri="{0D108BD9-81ED-4DB2-BD59-A6C34878D82A}">
                    <a16:rowId xmlns:a16="http://schemas.microsoft.com/office/drawing/2014/main" val="1509404141"/>
                  </a:ext>
                </a:extLst>
              </a:tr>
              <a:tr h="370840">
                <a:tc>
                  <a:txBody>
                    <a:bodyPr/>
                    <a:lstStyle/>
                    <a:p>
                      <a:r>
                        <a:rPr lang="en-CA"/>
                        <a:t>Cough </a:t>
                      </a:r>
                    </a:p>
                  </a:txBody>
                  <a:tcPr/>
                </a:tc>
                <a:tc>
                  <a:txBody>
                    <a:bodyPr/>
                    <a:lstStyle/>
                    <a:p>
                      <a:pPr algn="ctr"/>
                      <a:r>
                        <a:rPr lang="en-CA"/>
                        <a:t>24.3%</a:t>
                      </a:r>
                    </a:p>
                  </a:txBody>
                  <a:tcPr/>
                </a:tc>
                <a:extLst>
                  <a:ext uri="{0D108BD9-81ED-4DB2-BD59-A6C34878D82A}">
                    <a16:rowId xmlns:a16="http://schemas.microsoft.com/office/drawing/2014/main" val="2537785914"/>
                  </a:ext>
                </a:extLst>
              </a:tr>
              <a:tr h="370840">
                <a:tc>
                  <a:txBody>
                    <a:bodyPr/>
                    <a:lstStyle/>
                    <a:p>
                      <a:r>
                        <a:rPr lang="en-CA"/>
                        <a:t>Dyspnea</a:t>
                      </a:r>
                    </a:p>
                  </a:txBody>
                  <a:tcPr/>
                </a:tc>
                <a:tc>
                  <a:txBody>
                    <a:bodyPr/>
                    <a:lstStyle/>
                    <a:p>
                      <a:pPr algn="ctr"/>
                      <a:r>
                        <a:rPr lang="en-CA"/>
                        <a:t>16.3%</a:t>
                      </a:r>
                    </a:p>
                  </a:txBody>
                  <a:tcPr/>
                </a:tc>
                <a:extLst>
                  <a:ext uri="{0D108BD9-81ED-4DB2-BD59-A6C34878D82A}">
                    <a16:rowId xmlns:a16="http://schemas.microsoft.com/office/drawing/2014/main" val="1755971880"/>
                  </a:ext>
                </a:extLst>
              </a:tr>
              <a:tr h="370840">
                <a:tc>
                  <a:txBody>
                    <a:bodyPr/>
                    <a:lstStyle/>
                    <a:p>
                      <a:r>
                        <a:rPr lang="en-CA"/>
                        <a:t>Chest pain </a:t>
                      </a:r>
                    </a:p>
                  </a:txBody>
                  <a:tcPr/>
                </a:tc>
                <a:tc>
                  <a:txBody>
                    <a:bodyPr/>
                    <a:lstStyle/>
                    <a:p>
                      <a:pPr algn="ctr"/>
                      <a:r>
                        <a:rPr lang="en-CA"/>
                        <a:t>8.2%</a:t>
                      </a:r>
                    </a:p>
                  </a:txBody>
                  <a:tcPr/>
                </a:tc>
                <a:extLst>
                  <a:ext uri="{0D108BD9-81ED-4DB2-BD59-A6C34878D82A}">
                    <a16:rowId xmlns:a16="http://schemas.microsoft.com/office/drawing/2014/main" val="3994967841"/>
                  </a:ext>
                </a:extLst>
              </a:tr>
              <a:tr h="370840">
                <a:tc>
                  <a:txBody>
                    <a:bodyPr/>
                    <a:lstStyle/>
                    <a:p>
                      <a:r>
                        <a:rPr lang="en-CA"/>
                        <a:t>Fatigue </a:t>
                      </a:r>
                    </a:p>
                  </a:txBody>
                  <a:tcPr/>
                </a:tc>
                <a:tc>
                  <a:txBody>
                    <a:bodyPr/>
                    <a:lstStyle/>
                    <a:p>
                      <a:pPr algn="ctr"/>
                      <a:r>
                        <a:rPr lang="en-CA"/>
                        <a:t>3.8%</a:t>
                      </a:r>
                    </a:p>
                  </a:txBody>
                  <a:tcPr/>
                </a:tc>
                <a:extLst>
                  <a:ext uri="{0D108BD9-81ED-4DB2-BD59-A6C34878D82A}">
                    <a16:rowId xmlns:a16="http://schemas.microsoft.com/office/drawing/2014/main" val="3584014460"/>
                  </a:ext>
                </a:extLst>
              </a:tr>
              <a:tr h="370840">
                <a:tc>
                  <a:txBody>
                    <a:bodyPr/>
                    <a:lstStyle/>
                    <a:p>
                      <a:r>
                        <a:rPr lang="en-CA"/>
                        <a:t>Hemoptysis </a:t>
                      </a:r>
                    </a:p>
                  </a:txBody>
                  <a:tcPr/>
                </a:tc>
                <a:tc>
                  <a:txBody>
                    <a:bodyPr/>
                    <a:lstStyle/>
                    <a:p>
                      <a:pPr algn="ctr"/>
                      <a:r>
                        <a:rPr lang="en-CA"/>
                        <a:t>3.8%</a:t>
                      </a:r>
                    </a:p>
                  </a:txBody>
                  <a:tcPr/>
                </a:tc>
                <a:extLst>
                  <a:ext uri="{0D108BD9-81ED-4DB2-BD59-A6C34878D82A}">
                    <a16:rowId xmlns:a16="http://schemas.microsoft.com/office/drawing/2014/main" val="3491384926"/>
                  </a:ext>
                </a:extLst>
              </a:tr>
              <a:tr h="370840">
                <a:tc>
                  <a:txBody>
                    <a:bodyPr/>
                    <a:lstStyle/>
                    <a:p>
                      <a:r>
                        <a:rPr lang="en-CA"/>
                        <a:t>Weight loss </a:t>
                      </a:r>
                    </a:p>
                  </a:txBody>
                  <a:tcPr/>
                </a:tc>
                <a:tc>
                  <a:txBody>
                    <a:bodyPr/>
                    <a:lstStyle/>
                    <a:p>
                      <a:pPr algn="ctr"/>
                      <a:r>
                        <a:rPr lang="en-CA"/>
                        <a:t>3.0%</a:t>
                      </a:r>
                    </a:p>
                  </a:txBody>
                  <a:tcPr/>
                </a:tc>
                <a:extLst>
                  <a:ext uri="{0D108BD9-81ED-4DB2-BD59-A6C34878D82A}">
                    <a16:rowId xmlns:a16="http://schemas.microsoft.com/office/drawing/2014/main" val="1432012329"/>
                  </a:ext>
                </a:extLst>
              </a:tr>
              <a:tr h="370840">
                <a:tc>
                  <a:txBody>
                    <a:bodyPr/>
                    <a:lstStyle/>
                    <a:p>
                      <a:r>
                        <a:rPr lang="en-CA"/>
                        <a:t>Appetite loss</a:t>
                      </a:r>
                    </a:p>
                  </a:txBody>
                  <a:tcPr/>
                </a:tc>
                <a:tc>
                  <a:txBody>
                    <a:bodyPr/>
                    <a:lstStyle/>
                    <a:p>
                      <a:pPr algn="ctr"/>
                      <a:r>
                        <a:rPr lang="en-CA"/>
                        <a:t>0.6%</a:t>
                      </a:r>
                    </a:p>
                  </a:txBody>
                  <a:tcPr/>
                </a:tc>
                <a:extLst>
                  <a:ext uri="{0D108BD9-81ED-4DB2-BD59-A6C34878D82A}">
                    <a16:rowId xmlns:a16="http://schemas.microsoft.com/office/drawing/2014/main" val="2050697265"/>
                  </a:ext>
                </a:extLst>
              </a:tr>
            </a:tbl>
          </a:graphicData>
        </a:graphic>
      </p:graphicFrame>
      <p:sp>
        <p:nvSpPr>
          <p:cNvPr id="6" name="TextBox 5">
            <a:extLst>
              <a:ext uri="{FF2B5EF4-FFF2-40B4-BE49-F238E27FC236}">
                <a16:creationId xmlns:a16="http://schemas.microsoft.com/office/drawing/2014/main" id="{1FFBF557-8766-CE4C-9FB9-C59C54CEB639}"/>
              </a:ext>
            </a:extLst>
          </p:cNvPr>
          <p:cNvSpPr txBox="1"/>
          <p:nvPr/>
        </p:nvSpPr>
        <p:spPr>
          <a:xfrm>
            <a:off x="80456" y="6215736"/>
            <a:ext cx="12195094" cy="230832"/>
          </a:xfrm>
          <a:prstGeom prst="rect">
            <a:avLst/>
          </a:prstGeom>
          <a:noFill/>
        </p:spPr>
        <p:txBody>
          <a:bodyPr wrap="square">
            <a:spAutoFit/>
          </a:bodyPr>
          <a:lstStyle/>
          <a:p>
            <a:r>
              <a:rPr lang="en-CA" sz="900">
                <a:effectLst/>
              </a:rPr>
              <a:t>Bradley, Stephen H., Bobby SK </a:t>
            </a:r>
            <a:r>
              <a:rPr lang="en-CA" sz="900" err="1">
                <a:effectLst/>
              </a:rPr>
              <a:t>Bhartia</a:t>
            </a:r>
            <a:r>
              <a:rPr lang="en-CA" sz="900">
                <a:effectLst/>
              </a:rPr>
              <a:t>, Martyn PT Kennedy, </a:t>
            </a:r>
            <a:r>
              <a:rPr lang="en-CA" sz="900" err="1">
                <a:effectLst/>
              </a:rPr>
              <a:t>Lesleigh</a:t>
            </a:r>
            <a:r>
              <a:rPr lang="en-CA" sz="900">
                <a:effectLst/>
              </a:rPr>
              <a:t> Kowalski Frank, and Jessica Watson. “Investigating Suspected Lung Cancer.” </a:t>
            </a:r>
            <a:r>
              <a:rPr lang="en-CA" sz="900" i="1">
                <a:effectLst/>
              </a:rPr>
              <a:t>BMJ</a:t>
            </a:r>
            <a:r>
              <a:rPr lang="en-CA" sz="900">
                <a:effectLst/>
              </a:rPr>
              <a:t> 378 (July 13, 2022): e068384. </a:t>
            </a:r>
            <a:r>
              <a:rPr lang="en-CA" sz="900">
                <a:effectLst/>
                <a:hlinkClick r:id="rId3"/>
              </a:rPr>
              <a:t>https://doi.org/10.1136/bmj-2021-068384</a:t>
            </a:r>
            <a:r>
              <a:rPr lang="en-CA" sz="900">
                <a:effectLst/>
              </a:rPr>
              <a:t>.</a:t>
            </a:r>
          </a:p>
        </p:txBody>
      </p:sp>
    </p:spTree>
    <p:custDataLst>
      <p:tags r:id="rId1"/>
    </p:custDataLst>
    <p:extLst>
      <p:ext uri="{BB962C8B-B14F-4D97-AF65-F5344CB8AC3E}">
        <p14:creationId xmlns:p14="http://schemas.microsoft.com/office/powerpoint/2010/main" val="3174722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5267DE-4A6B-BEA1-0D97-8989387FB2BD}"/>
              </a:ext>
            </a:extLst>
          </p:cNvPr>
          <p:cNvSpPr>
            <a:spLocks noGrp="1"/>
          </p:cNvSpPr>
          <p:nvPr>
            <p:ph sz="half" idx="1"/>
          </p:nvPr>
        </p:nvSpPr>
        <p:spPr>
          <a:xfrm>
            <a:off x="762000" y="1829285"/>
            <a:ext cx="5181600" cy="3869386"/>
          </a:xfrm>
        </p:spPr>
        <p:txBody>
          <a:bodyPr>
            <a:normAutofit/>
          </a:bodyPr>
          <a:lstStyle/>
          <a:p>
            <a:pPr marL="0" indent="0" algn="ctr">
              <a:buNone/>
            </a:pPr>
            <a:r>
              <a:rPr lang="en-CA" sz="2000" b="1" dirty="0"/>
              <a:t>Symptoms suspicious of </a:t>
            </a:r>
            <a:br>
              <a:rPr lang="en-CA" sz="2000" b="1" dirty="0"/>
            </a:br>
            <a:r>
              <a:rPr lang="en-CA" sz="2000" b="1" dirty="0"/>
              <a:t>lung cancer:</a:t>
            </a:r>
          </a:p>
          <a:p>
            <a:pPr lvl="1"/>
            <a:r>
              <a:rPr lang="en-CA" sz="1600" dirty="0"/>
              <a:t>Hemoptysis </a:t>
            </a:r>
          </a:p>
          <a:p>
            <a:pPr lvl="1"/>
            <a:r>
              <a:rPr lang="en-CA" sz="1600" dirty="0"/>
              <a:t>New finger clubbing </a:t>
            </a:r>
          </a:p>
          <a:p>
            <a:pPr lvl="1"/>
            <a:r>
              <a:rPr lang="en-CA" sz="1600" dirty="0"/>
              <a:t>Suspicious lymphadenopathy </a:t>
            </a:r>
          </a:p>
          <a:p>
            <a:pPr lvl="1"/>
            <a:r>
              <a:rPr lang="en-CA" sz="1600" dirty="0"/>
              <a:t>Dysphagia </a:t>
            </a:r>
          </a:p>
          <a:p>
            <a:pPr lvl="1"/>
            <a:r>
              <a:rPr lang="en-CA" sz="1600" dirty="0"/>
              <a:t>Features suggestive of lung cancer that has metastasized elsewhere or other cancers that have metastasized to the lung </a:t>
            </a:r>
          </a:p>
          <a:p>
            <a:pPr lvl="1"/>
            <a:r>
              <a:rPr lang="en-CA" sz="1600" dirty="0"/>
              <a:t>Features suggestive of paraneoplastic syndromes</a:t>
            </a:r>
          </a:p>
          <a:p>
            <a:pPr lvl="1"/>
            <a:r>
              <a:rPr lang="en-CA" sz="1600" dirty="0"/>
              <a:t>Recurrent chest infections</a:t>
            </a:r>
          </a:p>
          <a:p>
            <a:pPr lvl="1"/>
            <a:r>
              <a:rPr lang="en-CA" sz="1600" dirty="0"/>
              <a:t>Unilateral wheeze</a:t>
            </a:r>
          </a:p>
        </p:txBody>
      </p:sp>
      <p:sp>
        <p:nvSpPr>
          <p:cNvPr id="4" name="Content Placeholder 3">
            <a:extLst>
              <a:ext uri="{FF2B5EF4-FFF2-40B4-BE49-F238E27FC236}">
                <a16:creationId xmlns:a16="http://schemas.microsoft.com/office/drawing/2014/main" id="{196176A8-826C-6E2E-F5CC-2D035720FE9E}"/>
              </a:ext>
            </a:extLst>
          </p:cNvPr>
          <p:cNvSpPr>
            <a:spLocks noGrp="1"/>
          </p:cNvSpPr>
          <p:nvPr>
            <p:ph sz="half" idx="2"/>
          </p:nvPr>
        </p:nvSpPr>
        <p:spPr>
          <a:xfrm>
            <a:off x="6096000" y="1829284"/>
            <a:ext cx="5181600" cy="4167319"/>
          </a:xfrm>
        </p:spPr>
        <p:txBody>
          <a:bodyPr>
            <a:normAutofit/>
          </a:bodyPr>
          <a:lstStyle/>
          <a:p>
            <a:pPr marL="0" indent="0" algn="ctr">
              <a:buNone/>
            </a:pPr>
            <a:r>
              <a:rPr lang="en-CA" sz="2000" b="1" dirty="0"/>
              <a:t>The following </a:t>
            </a:r>
            <a:r>
              <a:rPr lang="en-CA" sz="2000" b="1" u="sng" dirty="0"/>
              <a:t>unexplained</a:t>
            </a:r>
            <a:r>
              <a:rPr lang="en-CA" sz="2000" b="1" dirty="0"/>
              <a:t> signs or symptoms: </a:t>
            </a:r>
          </a:p>
          <a:p>
            <a:pPr lvl="1"/>
            <a:r>
              <a:rPr lang="en-CA" sz="1600" dirty="0"/>
              <a:t>Cough</a:t>
            </a:r>
          </a:p>
          <a:p>
            <a:pPr lvl="1"/>
            <a:r>
              <a:rPr lang="en-CA" sz="1600" dirty="0"/>
              <a:t>Weight loss/loss of appetite </a:t>
            </a:r>
          </a:p>
          <a:p>
            <a:pPr lvl="1"/>
            <a:r>
              <a:rPr lang="en-CA" sz="1600" dirty="0"/>
              <a:t>Shortness of breath</a:t>
            </a:r>
          </a:p>
          <a:p>
            <a:pPr lvl="1"/>
            <a:r>
              <a:rPr lang="en-CA" sz="1600" dirty="0"/>
              <a:t>Chest, rib, or shoulder pain </a:t>
            </a:r>
          </a:p>
          <a:p>
            <a:pPr lvl="1"/>
            <a:r>
              <a:rPr lang="en-CA" sz="1600" dirty="0"/>
              <a:t>Abnormal chest signs </a:t>
            </a:r>
          </a:p>
          <a:p>
            <a:pPr lvl="1"/>
            <a:r>
              <a:rPr lang="en-CA" sz="1600" dirty="0"/>
              <a:t>Hoarseness </a:t>
            </a:r>
          </a:p>
          <a:p>
            <a:pPr lvl="1"/>
            <a:r>
              <a:rPr lang="en-CA" sz="1600" dirty="0"/>
              <a:t>Horner’s syndrome</a:t>
            </a:r>
          </a:p>
          <a:p>
            <a:pPr lvl="1"/>
            <a:r>
              <a:rPr lang="en-CA" sz="1600" dirty="0"/>
              <a:t>Thrombocytosis, anemia, and leukocytosis</a:t>
            </a:r>
          </a:p>
        </p:txBody>
      </p:sp>
      <p:sp>
        <p:nvSpPr>
          <p:cNvPr id="3" name="Text Placeholder 2">
            <a:extLst>
              <a:ext uri="{FF2B5EF4-FFF2-40B4-BE49-F238E27FC236}">
                <a16:creationId xmlns:a16="http://schemas.microsoft.com/office/drawing/2014/main" id="{3BCE2E8A-E4C6-BF7B-F197-4A61001BF4FA}"/>
              </a:ext>
            </a:extLst>
          </p:cNvPr>
          <p:cNvSpPr>
            <a:spLocks noGrp="1"/>
          </p:cNvSpPr>
          <p:nvPr>
            <p:ph type="body" sz="quarter" idx="10"/>
          </p:nvPr>
        </p:nvSpPr>
        <p:spPr>
          <a:xfrm>
            <a:off x="838704" y="335041"/>
            <a:ext cx="10829341" cy="1025223"/>
          </a:xfrm>
        </p:spPr>
        <p:txBody>
          <a:bodyPr>
            <a:normAutofit lnSpcReduction="10000"/>
          </a:bodyPr>
          <a:lstStyle/>
          <a:p>
            <a:r>
              <a:rPr lang="en-CA"/>
              <a:t>Clinical Presentation – Symptoms Indicating Need for Chest X-Ray in People at Risk </a:t>
            </a:r>
          </a:p>
        </p:txBody>
      </p:sp>
      <p:sp>
        <p:nvSpPr>
          <p:cNvPr id="5" name="TextBox 4">
            <a:extLst>
              <a:ext uri="{FF2B5EF4-FFF2-40B4-BE49-F238E27FC236}">
                <a16:creationId xmlns:a16="http://schemas.microsoft.com/office/drawing/2014/main" id="{314D31BD-37D2-A68D-11FA-9E10564E1679}"/>
              </a:ext>
            </a:extLst>
          </p:cNvPr>
          <p:cNvSpPr txBox="1"/>
          <p:nvPr/>
        </p:nvSpPr>
        <p:spPr>
          <a:xfrm>
            <a:off x="120284" y="6292127"/>
            <a:ext cx="12022684" cy="230832"/>
          </a:xfrm>
          <a:prstGeom prst="rect">
            <a:avLst/>
          </a:prstGeom>
          <a:noFill/>
        </p:spPr>
        <p:txBody>
          <a:bodyPr wrap="square">
            <a:spAutoFit/>
          </a:bodyPr>
          <a:lstStyle/>
          <a:p>
            <a:r>
              <a:rPr lang="en-CA" sz="900" dirty="0"/>
              <a:t>Cancer Care Ontario. “Referral of Suspected Lung Cancer by Family Physicians and Other Primary Care Providers,” January 6, 2019.</a:t>
            </a:r>
          </a:p>
        </p:txBody>
      </p:sp>
    </p:spTree>
    <p:custDataLst>
      <p:tags r:id="rId1"/>
    </p:custDataLst>
    <p:extLst>
      <p:ext uri="{BB962C8B-B14F-4D97-AF65-F5344CB8AC3E}">
        <p14:creationId xmlns:p14="http://schemas.microsoft.com/office/powerpoint/2010/main" val="3685898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2CA735-2193-7163-0B25-33F40CA5A144}"/>
              </a:ext>
            </a:extLst>
          </p:cNvPr>
          <p:cNvSpPr>
            <a:spLocks noGrp="1"/>
          </p:cNvSpPr>
          <p:nvPr>
            <p:ph sz="half" idx="1"/>
          </p:nvPr>
        </p:nvSpPr>
        <p:spPr>
          <a:xfrm>
            <a:off x="577933" y="1573660"/>
            <a:ext cx="5181600" cy="2703615"/>
          </a:xfrm>
        </p:spPr>
        <p:txBody>
          <a:bodyPr>
            <a:normAutofit/>
          </a:bodyPr>
          <a:lstStyle/>
          <a:p>
            <a:pPr marL="0" indent="0" algn="ctr">
              <a:buNone/>
            </a:pPr>
            <a:r>
              <a:rPr lang="en-CA" sz="2000" b="1"/>
              <a:t>Referral to Emergency Department:</a:t>
            </a:r>
          </a:p>
          <a:p>
            <a:pPr lvl="1"/>
            <a:r>
              <a:rPr lang="en-CA" sz="2000"/>
              <a:t>Stridor</a:t>
            </a:r>
          </a:p>
          <a:p>
            <a:pPr lvl="1"/>
            <a:r>
              <a:rPr lang="en-CA" sz="2000"/>
              <a:t>Massive hemoptysis (&gt;600 mL of blood in 24 hours or 250 mL at one sitting)</a:t>
            </a:r>
          </a:p>
          <a:p>
            <a:pPr lvl="1"/>
            <a:r>
              <a:rPr lang="en-CA" sz="2000"/>
              <a:t>New neurological signs suggestive of brain metastases or cord compression </a:t>
            </a:r>
          </a:p>
        </p:txBody>
      </p:sp>
      <p:sp>
        <p:nvSpPr>
          <p:cNvPr id="3" name="Content Placeholder 2">
            <a:extLst>
              <a:ext uri="{FF2B5EF4-FFF2-40B4-BE49-F238E27FC236}">
                <a16:creationId xmlns:a16="http://schemas.microsoft.com/office/drawing/2014/main" id="{80CAFD7E-A65D-9E13-DE7F-2CFF53BA2899}"/>
              </a:ext>
            </a:extLst>
          </p:cNvPr>
          <p:cNvSpPr>
            <a:spLocks noGrp="1"/>
          </p:cNvSpPr>
          <p:nvPr>
            <p:ph sz="half" idx="2"/>
          </p:nvPr>
        </p:nvSpPr>
        <p:spPr>
          <a:xfrm>
            <a:off x="5879365" y="1573660"/>
            <a:ext cx="6116151" cy="3731371"/>
          </a:xfrm>
        </p:spPr>
        <p:txBody>
          <a:bodyPr>
            <a:noAutofit/>
          </a:bodyPr>
          <a:lstStyle/>
          <a:p>
            <a:pPr marL="0" indent="0" algn="ctr">
              <a:buNone/>
            </a:pPr>
            <a:r>
              <a:rPr lang="en-CA" sz="2000" b="1"/>
              <a:t>Indications for urgent chest CT and specialist referral:</a:t>
            </a:r>
          </a:p>
          <a:p>
            <a:pPr lvl="1"/>
            <a:r>
              <a:rPr lang="en-CA" sz="1600"/>
              <a:t>A chest X-ray suggestive or suspicious of lung cancer including:</a:t>
            </a:r>
          </a:p>
          <a:p>
            <a:pPr lvl="2"/>
            <a:r>
              <a:rPr lang="en-CA" sz="1400"/>
              <a:t>A nodule or mass </a:t>
            </a:r>
          </a:p>
          <a:p>
            <a:pPr lvl="2"/>
            <a:r>
              <a:rPr lang="en-CA" sz="1400"/>
              <a:t>Multiple pulmonary nodules </a:t>
            </a:r>
          </a:p>
          <a:p>
            <a:pPr lvl="2"/>
            <a:r>
              <a:rPr lang="en-CA" sz="1400"/>
              <a:t>Non-resolving pleural effusion </a:t>
            </a:r>
          </a:p>
          <a:p>
            <a:pPr lvl="2"/>
            <a:r>
              <a:rPr lang="en-CA" sz="1400"/>
              <a:t>Mediastinal or contralateral hilar adenopathy </a:t>
            </a:r>
          </a:p>
          <a:p>
            <a:pPr lvl="2"/>
            <a:r>
              <a:rPr lang="en-CA" sz="1400"/>
              <a:t>Interstitial infiltrates </a:t>
            </a:r>
          </a:p>
          <a:p>
            <a:pPr lvl="2"/>
            <a:r>
              <a:rPr lang="en-CA" sz="1400"/>
              <a:t>Slowly or non-resolving pneumonia or consolidation </a:t>
            </a:r>
          </a:p>
          <a:p>
            <a:pPr lvl="2"/>
            <a:r>
              <a:rPr lang="en-CA" sz="1400" err="1"/>
              <a:t>Fibroapical</a:t>
            </a:r>
            <a:r>
              <a:rPr lang="en-CA" sz="1400"/>
              <a:t> disease suggesting possible tuberculosis </a:t>
            </a:r>
          </a:p>
          <a:p>
            <a:pPr lvl="2"/>
            <a:r>
              <a:rPr lang="en-CA" sz="1400"/>
              <a:t>Unexplained elevated diaphragm</a:t>
            </a:r>
          </a:p>
          <a:p>
            <a:pPr lvl="1"/>
            <a:r>
              <a:rPr lang="en-CA" sz="1600"/>
              <a:t>A normal chest X-ray, but there is a high suspicion of lung cancer, based on clinical judgement </a:t>
            </a:r>
            <a:endParaRPr lang="en-CA" sz="1600" b="1"/>
          </a:p>
        </p:txBody>
      </p:sp>
      <p:sp>
        <p:nvSpPr>
          <p:cNvPr id="4" name="Text Placeholder 3">
            <a:extLst>
              <a:ext uri="{FF2B5EF4-FFF2-40B4-BE49-F238E27FC236}">
                <a16:creationId xmlns:a16="http://schemas.microsoft.com/office/drawing/2014/main" id="{2EF4BEE2-07BB-EF2B-4D1B-EBAAF50F1876}"/>
              </a:ext>
            </a:extLst>
          </p:cNvPr>
          <p:cNvSpPr>
            <a:spLocks noGrp="1"/>
          </p:cNvSpPr>
          <p:nvPr>
            <p:ph type="body" sz="quarter" idx="10"/>
          </p:nvPr>
        </p:nvSpPr>
        <p:spPr/>
        <p:txBody>
          <a:bodyPr>
            <a:normAutofit fontScale="85000" lnSpcReduction="10000"/>
          </a:bodyPr>
          <a:lstStyle/>
          <a:p>
            <a:r>
              <a:rPr lang="en-CA"/>
              <a:t>Clinical Presentation Requiring Urgent Referral </a:t>
            </a:r>
          </a:p>
        </p:txBody>
      </p:sp>
      <p:sp>
        <p:nvSpPr>
          <p:cNvPr id="5" name="Rectangle 4">
            <a:extLst>
              <a:ext uri="{FF2B5EF4-FFF2-40B4-BE49-F238E27FC236}">
                <a16:creationId xmlns:a16="http://schemas.microsoft.com/office/drawing/2014/main" id="{60A0FF8D-975D-DD9F-F4C1-A153C0798EEA}"/>
              </a:ext>
            </a:extLst>
          </p:cNvPr>
          <p:cNvSpPr/>
          <p:nvPr/>
        </p:nvSpPr>
        <p:spPr>
          <a:xfrm>
            <a:off x="267232" y="5550961"/>
            <a:ext cx="11924767" cy="77837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Screening recommendations can vary based on province/territory</a:t>
            </a:r>
          </a:p>
        </p:txBody>
      </p:sp>
      <p:sp>
        <p:nvSpPr>
          <p:cNvPr id="6" name="TextBox 5">
            <a:extLst>
              <a:ext uri="{FF2B5EF4-FFF2-40B4-BE49-F238E27FC236}">
                <a16:creationId xmlns:a16="http://schemas.microsoft.com/office/drawing/2014/main" id="{FB8404A9-6332-97F0-D950-0B308838C7CB}"/>
              </a:ext>
            </a:extLst>
          </p:cNvPr>
          <p:cNvSpPr txBox="1"/>
          <p:nvPr/>
        </p:nvSpPr>
        <p:spPr>
          <a:xfrm>
            <a:off x="120284" y="6359417"/>
            <a:ext cx="12022684" cy="230832"/>
          </a:xfrm>
          <a:prstGeom prst="rect">
            <a:avLst/>
          </a:prstGeom>
          <a:noFill/>
        </p:spPr>
        <p:txBody>
          <a:bodyPr wrap="square">
            <a:spAutoFit/>
          </a:bodyPr>
          <a:lstStyle/>
          <a:p>
            <a:r>
              <a:rPr lang="en-CA" sz="900"/>
              <a:t>Cancer Care Ontario. “Referral of Suspected Lung Cancer by Family Physicians and Other Primary Care Providers,” January 6, 2019.</a:t>
            </a:r>
          </a:p>
        </p:txBody>
      </p:sp>
      <p:grpSp>
        <p:nvGrpSpPr>
          <p:cNvPr id="7" name="Group 6">
            <a:extLst>
              <a:ext uri="{FF2B5EF4-FFF2-40B4-BE49-F238E27FC236}">
                <a16:creationId xmlns:a16="http://schemas.microsoft.com/office/drawing/2014/main" id="{85C0AD69-05FE-F436-DB6C-25EB101431BF}"/>
              </a:ext>
            </a:extLst>
          </p:cNvPr>
          <p:cNvGrpSpPr/>
          <p:nvPr/>
        </p:nvGrpSpPr>
        <p:grpSpPr>
          <a:xfrm>
            <a:off x="0" y="5634087"/>
            <a:ext cx="544376" cy="597787"/>
            <a:chOff x="0" y="5207792"/>
            <a:chExt cx="799403" cy="876077"/>
          </a:xfrm>
          <a:solidFill>
            <a:schemeClr val="accent2"/>
          </a:solidFill>
        </p:grpSpPr>
        <p:sp>
          <p:nvSpPr>
            <p:cNvPr id="8" name="Rectangle 7">
              <a:extLst>
                <a:ext uri="{FF2B5EF4-FFF2-40B4-BE49-F238E27FC236}">
                  <a16:creationId xmlns:a16="http://schemas.microsoft.com/office/drawing/2014/main" id="{332CDCB0-9567-9584-EC47-83613DE80C29}"/>
                </a:ext>
              </a:extLst>
            </p:cNvPr>
            <p:cNvSpPr/>
            <p:nvPr/>
          </p:nvSpPr>
          <p:spPr>
            <a:xfrm>
              <a:off x="0" y="5211868"/>
              <a:ext cx="368017" cy="736648"/>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D5A5338B-2E9D-4349-F91E-CCF96F654961}"/>
                </a:ext>
              </a:extLst>
            </p:cNvPr>
            <p:cNvSpPr/>
            <p:nvPr/>
          </p:nvSpPr>
          <p:spPr>
            <a:xfrm>
              <a:off x="28249" y="5207792"/>
              <a:ext cx="771154" cy="736648"/>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Isosceles Triangle 9">
              <a:extLst>
                <a:ext uri="{FF2B5EF4-FFF2-40B4-BE49-F238E27FC236}">
                  <a16:creationId xmlns:a16="http://schemas.microsoft.com/office/drawing/2014/main" id="{26AE9B32-A87F-32AC-FF68-09E9358B30FA}"/>
                </a:ext>
              </a:extLst>
            </p:cNvPr>
            <p:cNvSpPr/>
            <p:nvPr/>
          </p:nvSpPr>
          <p:spPr>
            <a:xfrm rot="10800000">
              <a:off x="12574" y="5959991"/>
              <a:ext cx="355443" cy="123878"/>
            </a:xfrm>
            <a:prstGeom prst="triangle">
              <a:avLst>
                <a:gd name="adj" fmla="val 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1" name="Graphic 10" descr="Comment Important with solid fill">
            <a:extLst>
              <a:ext uri="{FF2B5EF4-FFF2-40B4-BE49-F238E27FC236}">
                <a16:creationId xmlns:a16="http://schemas.microsoft.com/office/drawing/2014/main" id="{D43F092B-C707-521F-3896-337FBF351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7" y="5662926"/>
            <a:ext cx="479371" cy="479371"/>
          </a:xfrm>
          <a:prstGeom prst="rect">
            <a:avLst/>
          </a:prstGeom>
        </p:spPr>
      </p:pic>
    </p:spTree>
    <p:custDataLst>
      <p:tags r:id="rId1"/>
    </p:custDataLst>
    <p:extLst>
      <p:ext uri="{BB962C8B-B14F-4D97-AF65-F5344CB8AC3E}">
        <p14:creationId xmlns:p14="http://schemas.microsoft.com/office/powerpoint/2010/main" val="3731692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19B682-5411-F038-A167-09CDF8BEAAB3}"/>
              </a:ext>
            </a:extLst>
          </p:cNvPr>
          <p:cNvSpPr/>
          <p:nvPr/>
        </p:nvSpPr>
        <p:spPr>
          <a:xfrm>
            <a:off x="6967578" y="2371094"/>
            <a:ext cx="2841442" cy="2019538"/>
          </a:xfrm>
          <a:prstGeom prst="roundRect">
            <a:avLst>
              <a:gd name="adj" fmla="val 11054"/>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00EA6F88-B926-4E00-44C3-375B6F1CAAF6}"/>
              </a:ext>
            </a:extLst>
          </p:cNvPr>
          <p:cNvSpPr/>
          <p:nvPr/>
        </p:nvSpPr>
        <p:spPr>
          <a:xfrm>
            <a:off x="9291361" y="2371094"/>
            <a:ext cx="1885477" cy="19364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Content Placeholder 1">
            <a:extLst>
              <a:ext uri="{FF2B5EF4-FFF2-40B4-BE49-F238E27FC236}">
                <a16:creationId xmlns:a16="http://schemas.microsoft.com/office/drawing/2014/main" id="{455267DE-4A6B-BEA1-0D97-8989387FB2BD}"/>
              </a:ext>
            </a:extLst>
          </p:cNvPr>
          <p:cNvSpPr>
            <a:spLocks noGrp="1"/>
          </p:cNvSpPr>
          <p:nvPr>
            <p:ph idx="1"/>
          </p:nvPr>
        </p:nvSpPr>
        <p:spPr>
          <a:xfrm>
            <a:off x="815072" y="1661939"/>
            <a:ext cx="5840592" cy="3159444"/>
          </a:xfrm>
        </p:spPr>
        <p:txBody>
          <a:bodyPr>
            <a:normAutofit/>
          </a:bodyPr>
          <a:lstStyle/>
          <a:p>
            <a:r>
              <a:rPr lang="en-CA" sz="2000"/>
              <a:t>Most lung cancers present with non-specific symptoms </a:t>
            </a:r>
          </a:p>
          <a:p>
            <a:pPr lvl="1"/>
            <a:r>
              <a:rPr lang="en-CA" sz="2000"/>
              <a:t>Hemoptysis is a feature in only 20% </a:t>
            </a:r>
          </a:p>
          <a:p>
            <a:endParaRPr lang="en-CA" sz="2000"/>
          </a:p>
          <a:p>
            <a:endParaRPr lang="en-CA" sz="2000"/>
          </a:p>
          <a:p>
            <a:r>
              <a:rPr lang="en-CA" sz="2000"/>
              <a:t>Lung cancer has some of the poorest outcomes of all tumour types:</a:t>
            </a:r>
          </a:p>
          <a:p>
            <a:pPr lvl="1"/>
            <a:r>
              <a:rPr lang="en-CA" sz="2000"/>
              <a:t>5 year survivability = 10-20%</a:t>
            </a:r>
          </a:p>
        </p:txBody>
      </p:sp>
      <p:sp>
        <p:nvSpPr>
          <p:cNvPr id="3" name="Text Placeholder 2">
            <a:extLst>
              <a:ext uri="{FF2B5EF4-FFF2-40B4-BE49-F238E27FC236}">
                <a16:creationId xmlns:a16="http://schemas.microsoft.com/office/drawing/2014/main" id="{3BCE2E8A-E4C6-BF7B-F197-4A61001BF4FA}"/>
              </a:ext>
            </a:extLst>
          </p:cNvPr>
          <p:cNvSpPr>
            <a:spLocks noGrp="1"/>
          </p:cNvSpPr>
          <p:nvPr>
            <p:ph type="body" sz="quarter" idx="10"/>
          </p:nvPr>
        </p:nvSpPr>
        <p:spPr/>
        <p:txBody>
          <a:bodyPr>
            <a:normAutofit/>
          </a:bodyPr>
          <a:lstStyle/>
          <a:p>
            <a:r>
              <a:rPr lang="en-CA"/>
              <a:t>Diagnosis Normally Occurs in Late Stages </a:t>
            </a:r>
          </a:p>
        </p:txBody>
      </p:sp>
      <p:graphicFrame>
        <p:nvGraphicFramePr>
          <p:cNvPr id="6" name="Chart 5">
            <a:extLst>
              <a:ext uri="{FF2B5EF4-FFF2-40B4-BE49-F238E27FC236}">
                <a16:creationId xmlns:a16="http://schemas.microsoft.com/office/drawing/2014/main" id="{17D4CD94-59B3-A209-9AA7-1E5460499B86}"/>
              </a:ext>
            </a:extLst>
          </p:cNvPr>
          <p:cNvGraphicFramePr/>
          <p:nvPr>
            <p:extLst>
              <p:ext uri="{D42A27DB-BD31-4B8C-83A1-F6EECF244321}">
                <p14:modId xmlns:p14="http://schemas.microsoft.com/office/powerpoint/2010/main" val="4175016039"/>
              </p:ext>
            </p:extLst>
          </p:nvPr>
        </p:nvGraphicFramePr>
        <p:xfrm>
          <a:off x="7875504" y="1029182"/>
          <a:ext cx="4634016" cy="451262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436AE363-948F-7EFB-F326-55F79C6CE901}"/>
              </a:ext>
            </a:extLst>
          </p:cNvPr>
          <p:cNvSpPr txBox="1"/>
          <p:nvPr/>
        </p:nvSpPr>
        <p:spPr>
          <a:xfrm>
            <a:off x="80159" y="6146486"/>
            <a:ext cx="12111841" cy="369332"/>
          </a:xfrm>
          <a:prstGeom prst="rect">
            <a:avLst/>
          </a:prstGeom>
          <a:noFill/>
        </p:spPr>
        <p:txBody>
          <a:bodyPr wrap="square">
            <a:spAutoFit/>
          </a:bodyPr>
          <a:lstStyle/>
          <a:p>
            <a:r>
              <a:rPr lang="en-CA" sz="900">
                <a:effectLst/>
              </a:rPr>
              <a:t>Canadian Partnership Against Cancer. “Lung Cancer and Equity: A Focus on Income and Geography.” Accessed May 15, 2023. </a:t>
            </a:r>
            <a:r>
              <a:rPr lang="en-CA" sz="900">
                <a:effectLst/>
                <a:hlinkClick r:id="rId4"/>
              </a:rPr>
              <a:t>https://s22457.pcdn.co/wp-content/uploads/2020/11/Lung-cancer-and-equity-report-EN.pdf</a:t>
            </a:r>
            <a:r>
              <a:rPr lang="en-CA" sz="900">
                <a:effectLst/>
              </a:rPr>
              <a:t>.</a:t>
            </a:r>
          </a:p>
          <a:p>
            <a:r>
              <a:rPr lang="en-CA" sz="900">
                <a:effectLst/>
              </a:rPr>
              <a:t>Neal, Richard D., Fei Sun, Jon D. Emery, and Matthew E. Callister. “Lung Cancer.” </a:t>
            </a:r>
            <a:r>
              <a:rPr lang="en-CA" sz="900" i="1">
                <a:effectLst/>
              </a:rPr>
              <a:t>BMJ</a:t>
            </a:r>
            <a:r>
              <a:rPr lang="en-CA" sz="900">
                <a:effectLst/>
              </a:rPr>
              <a:t> 365 (June 3, 2019): l1725. </a:t>
            </a:r>
            <a:r>
              <a:rPr lang="en-CA" sz="900">
                <a:effectLst/>
                <a:hlinkClick r:id="rId5"/>
              </a:rPr>
              <a:t>https://doi.org/10.1136/bmj.l1725</a:t>
            </a:r>
            <a:r>
              <a:rPr lang="en-CA" sz="900">
                <a:effectLst/>
              </a:rPr>
              <a:t>.</a:t>
            </a:r>
          </a:p>
        </p:txBody>
      </p:sp>
      <p:sp>
        <p:nvSpPr>
          <p:cNvPr id="8" name="TextBox 7">
            <a:extLst>
              <a:ext uri="{FF2B5EF4-FFF2-40B4-BE49-F238E27FC236}">
                <a16:creationId xmlns:a16="http://schemas.microsoft.com/office/drawing/2014/main" id="{8AB3CAB7-ACAA-A9D3-C386-076CAF747170}"/>
              </a:ext>
            </a:extLst>
          </p:cNvPr>
          <p:cNvSpPr txBox="1"/>
          <p:nvPr/>
        </p:nvSpPr>
        <p:spPr>
          <a:xfrm>
            <a:off x="7069380" y="3480624"/>
            <a:ext cx="2053651" cy="738664"/>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en-US" sz="1400"/>
              <a:t>of All Lung</a:t>
            </a:r>
            <a:r>
              <a:rPr lang="en-US" sz="1400" baseline="0"/>
              <a:t> Cancers are Diagnosed in Late stages </a:t>
            </a:r>
            <a:endParaRPr lang="en-US" sz="1400"/>
          </a:p>
        </p:txBody>
      </p:sp>
      <p:sp>
        <p:nvSpPr>
          <p:cNvPr id="9" name="Rectangle 8">
            <a:extLst>
              <a:ext uri="{FF2B5EF4-FFF2-40B4-BE49-F238E27FC236}">
                <a16:creationId xmlns:a16="http://schemas.microsoft.com/office/drawing/2014/main" id="{E92C1872-5F22-0739-301E-03D3AC562924}"/>
              </a:ext>
            </a:extLst>
          </p:cNvPr>
          <p:cNvSpPr/>
          <p:nvPr/>
        </p:nvSpPr>
        <p:spPr>
          <a:xfrm>
            <a:off x="7255198" y="2469993"/>
            <a:ext cx="1699503" cy="1015663"/>
          </a:xfrm>
          <a:prstGeom prst="rect">
            <a:avLst/>
          </a:prstGeom>
          <a:noFill/>
          <a:effectLst>
            <a:outerShdw blurRad="50800" dist="38100" dir="5400000" algn="t" rotWithShape="0">
              <a:prstClr val="black">
                <a:alpha val="40000"/>
              </a:prstClr>
            </a:outerShdw>
          </a:effectLst>
        </p:spPr>
        <p:txBody>
          <a:bodyPr wrap="none" lIns="91440" tIns="45720" rIns="91440" bIns="45720">
            <a:spAutoFit/>
          </a:bodyPr>
          <a:lstStyle/>
          <a:p>
            <a:pPr algn="ctr"/>
            <a:r>
              <a:rPr lang="en-US" sz="6000" b="0" cap="none" spc="0">
                <a:ln w="0"/>
                <a:solidFill>
                  <a:schemeClr val="accent2"/>
                </a:solidFill>
                <a:effectLst>
                  <a:outerShdw blurRad="38100" dist="25400" dir="5400000" algn="ctr" rotWithShape="0">
                    <a:srgbClr val="6E747A">
                      <a:alpha val="43000"/>
                    </a:srgbClr>
                  </a:outerShdw>
                </a:effectLst>
              </a:rPr>
              <a:t>70%</a:t>
            </a:r>
          </a:p>
        </p:txBody>
      </p:sp>
    </p:spTree>
    <p:custDataLst>
      <p:tags r:id="rId1"/>
    </p:custDataLst>
    <p:extLst>
      <p:ext uri="{BB962C8B-B14F-4D97-AF65-F5344CB8AC3E}">
        <p14:creationId xmlns:p14="http://schemas.microsoft.com/office/powerpoint/2010/main" val="2373386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D4AA32-EAA1-D9BE-06F1-824EDA240D3E}"/>
              </a:ext>
            </a:extLst>
          </p:cNvPr>
          <p:cNvSpPr>
            <a:spLocks noGrp="1"/>
          </p:cNvSpPr>
          <p:nvPr>
            <p:ph idx="1"/>
          </p:nvPr>
        </p:nvSpPr>
        <p:spPr/>
        <p:txBody>
          <a:bodyPr>
            <a:normAutofit lnSpcReduction="10000"/>
          </a:bodyPr>
          <a:lstStyle/>
          <a:p>
            <a:pPr fontAlgn="auto">
              <a:spcAft>
                <a:spcPts val="0"/>
              </a:spcAft>
              <a:defRPr/>
            </a:pPr>
            <a:r>
              <a:rPr lang="en-CA" altLang="en-US" sz="2000" b="1" dirty="0">
                <a:solidFill>
                  <a:srgbClr val="286D80"/>
                </a:solidFill>
              </a:rPr>
              <a:t>Faculty: </a:t>
            </a:r>
            <a:r>
              <a:rPr lang="en-CA" altLang="en-US" sz="2000" dirty="0"/>
              <a:t>Alan Kaplan, MD, CCFP(EM), FCFP, CPC(HC)</a:t>
            </a:r>
          </a:p>
          <a:p>
            <a:pPr fontAlgn="auto">
              <a:spcBef>
                <a:spcPts val="1800"/>
              </a:spcBef>
              <a:spcAft>
                <a:spcPts val="0"/>
              </a:spcAft>
              <a:defRPr/>
            </a:pPr>
            <a:r>
              <a:rPr lang="en-CA" altLang="en-US" sz="2000" b="1" dirty="0">
                <a:solidFill>
                  <a:srgbClr val="286D80"/>
                </a:solidFill>
              </a:rPr>
              <a:t>Relationships with financial sponsors:</a:t>
            </a:r>
          </a:p>
          <a:p>
            <a:pPr lvl="1" fontAlgn="auto">
              <a:spcBef>
                <a:spcPts val="600"/>
              </a:spcBef>
              <a:defRPr/>
            </a:pPr>
            <a:r>
              <a:rPr lang="en-CA" altLang="en-US" sz="2000" dirty="0"/>
              <a:t>Advisory Board: </a:t>
            </a:r>
            <a:r>
              <a:rPr lang="en-CA" altLang="en-US" sz="2000" b="1" dirty="0">
                <a:solidFill>
                  <a:schemeClr val="tx2"/>
                </a:solidFill>
              </a:rPr>
              <a:t>AstraZeneca, Behring, Boehringer Ingelheim, Cipla Covid, Eisai, GSK, Idorsia, Merck </a:t>
            </a:r>
            <a:r>
              <a:rPr lang="en-CA" altLang="en-US" sz="2000" b="1" dirty="0" err="1">
                <a:solidFill>
                  <a:schemeClr val="tx2"/>
                </a:solidFill>
              </a:rPr>
              <a:t>Frosst</a:t>
            </a:r>
            <a:r>
              <a:rPr lang="en-CA" altLang="en-US" sz="2000" b="1" dirty="0">
                <a:solidFill>
                  <a:schemeClr val="tx2"/>
                </a:solidFill>
              </a:rPr>
              <a:t>, Novartis, </a:t>
            </a:r>
            <a:r>
              <a:rPr lang="en-CA" altLang="en-US" sz="2000" b="1" dirty="0" err="1">
                <a:solidFill>
                  <a:schemeClr val="tx2"/>
                </a:solidFill>
              </a:rPr>
              <a:t>NovoNordisk</a:t>
            </a:r>
            <a:r>
              <a:rPr lang="en-CA" altLang="en-US" sz="2000" b="1" dirty="0">
                <a:solidFill>
                  <a:schemeClr val="tx2"/>
                </a:solidFill>
              </a:rPr>
              <a:t>, </a:t>
            </a:r>
            <a:r>
              <a:rPr lang="en-CA" altLang="en-US" sz="2000" b="1" dirty="0" err="1">
                <a:solidFill>
                  <a:schemeClr val="tx2"/>
                </a:solidFill>
              </a:rPr>
              <a:t>Respiplus</a:t>
            </a:r>
            <a:r>
              <a:rPr lang="en-CA" altLang="en-US" sz="2000" b="1" dirty="0">
                <a:solidFill>
                  <a:schemeClr val="tx2"/>
                </a:solidFill>
              </a:rPr>
              <a:t>, Pfizer, Sanofi, Teva, Trudell, </a:t>
            </a:r>
            <a:r>
              <a:rPr lang="en-CA" altLang="en-US" sz="2000" b="1" dirty="0" err="1">
                <a:solidFill>
                  <a:schemeClr val="tx2"/>
                </a:solidFill>
              </a:rPr>
              <a:t>Valeo</a:t>
            </a:r>
            <a:r>
              <a:rPr lang="en-CA" altLang="en-US" sz="2000" b="1" dirty="0">
                <a:solidFill>
                  <a:schemeClr val="tx2"/>
                </a:solidFill>
              </a:rPr>
              <a:t> </a:t>
            </a:r>
          </a:p>
          <a:p>
            <a:pPr lvl="1" fontAlgn="auto">
              <a:spcBef>
                <a:spcPts val="600"/>
              </a:spcBef>
              <a:defRPr/>
            </a:pPr>
            <a:r>
              <a:rPr lang="en-CA" altLang="en-US" sz="2000" dirty="0"/>
              <a:t>Grants/Research Support: </a:t>
            </a:r>
            <a:r>
              <a:rPr lang="en-CA" altLang="en-US" sz="2000" b="1" dirty="0">
                <a:solidFill>
                  <a:schemeClr val="tx2"/>
                </a:solidFill>
              </a:rPr>
              <a:t>Boehringer Ingelheim, AstraZeneca, Novartis, </a:t>
            </a:r>
            <a:r>
              <a:rPr lang="en-CA" altLang="en-US" sz="2000" b="1" dirty="0" err="1">
                <a:solidFill>
                  <a:schemeClr val="tx2"/>
                </a:solidFill>
              </a:rPr>
              <a:t>Valeo</a:t>
            </a:r>
            <a:r>
              <a:rPr lang="en-CA" altLang="en-US" sz="2000" b="1" dirty="0">
                <a:solidFill>
                  <a:schemeClr val="tx2"/>
                </a:solidFill>
              </a:rPr>
              <a:t> </a:t>
            </a:r>
          </a:p>
          <a:p>
            <a:pPr lvl="1" fontAlgn="auto">
              <a:spcBef>
                <a:spcPts val="600"/>
              </a:spcBef>
              <a:defRPr/>
            </a:pPr>
            <a:r>
              <a:rPr lang="en-CA" altLang="en-US" sz="2000" dirty="0"/>
              <a:t>Speakers Bureau/Honoraria: </a:t>
            </a:r>
            <a:r>
              <a:rPr lang="en-CA" altLang="en-US" sz="2000" b="1" dirty="0">
                <a:solidFill>
                  <a:schemeClr val="tx2"/>
                </a:solidFill>
              </a:rPr>
              <a:t>AstraZeneca, Behring, Boehringer Ingelheim, Cipla </a:t>
            </a:r>
            <a:r>
              <a:rPr lang="en-CA" altLang="en-US" sz="2000" b="1" dirty="0" err="1">
                <a:solidFill>
                  <a:schemeClr val="tx2"/>
                </a:solidFill>
              </a:rPr>
              <a:t>Covis</a:t>
            </a:r>
            <a:r>
              <a:rPr lang="en-CA" altLang="en-US" sz="2000" b="1" dirty="0">
                <a:solidFill>
                  <a:schemeClr val="tx2"/>
                </a:solidFill>
              </a:rPr>
              <a:t>, Eisai, GSK, MD Briefcase, Merck </a:t>
            </a:r>
            <a:r>
              <a:rPr lang="en-CA" altLang="en-US" sz="2000" b="1" dirty="0" err="1">
                <a:solidFill>
                  <a:schemeClr val="tx2"/>
                </a:solidFill>
              </a:rPr>
              <a:t>Frosst</a:t>
            </a:r>
            <a:r>
              <a:rPr lang="en-CA" altLang="en-US" sz="2000" b="1" dirty="0">
                <a:solidFill>
                  <a:schemeClr val="tx2"/>
                </a:solidFill>
              </a:rPr>
              <a:t>, Novartis, </a:t>
            </a:r>
            <a:r>
              <a:rPr lang="en-CA" altLang="en-US" sz="2000" b="1" dirty="0" err="1">
                <a:solidFill>
                  <a:schemeClr val="tx2"/>
                </a:solidFill>
              </a:rPr>
              <a:t>NovoNordisk</a:t>
            </a:r>
            <a:r>
              <a:rPr lang="en-CA" altLang="en-US" sz="2000" b="1" dirty="0">
                <a:solidFill>
                  <a:schemeClr val="tx2"/>
                </a:solidFill>
              </a:rPr>
              <a:t>, </a:t>
            </a:r>
            <a:r>
              <a:rPr lang="en-CA" altLang="en-US" sz="2000" b="1" dirty="0" err="1">
                <a:solidFill>
                  <a:schemeClr val="tx2"/>
                </a:solidFill>
              </a:rPr>
              <a:t>Respiplus</a:t>
            </a:r>
            <a:r>
              <a:rPr lang="en-CA" altLang="en-US" sz="2000" b="1" dirty="0">
                <a:solidFill>
                  <a:schemeClr val="tx2"/>
                </a:solidFill>
              </a:rPr>
              <a:t>, Pfizer, Sanofi, Teva, Trudell, </a:t>
            </a:r>
            <a:r>
              <a:rPr lang="en-CA" altLang="en-US" sz="2000" b="1" dirty="0" err="1">
                <a:solidFill>
                  <a:schemeClr val="tx2"/>
                </a:solidFill>
              </a:rPr>
              <a:t>Valeo</a:t>
            </a:r>
            <a:r>
              <a:rPr lang="en-CA" altLang="en-US" sz="2000" b="1" dirty="0">
                <a:solidFill>
                  <a:schemeClr val="tx2"/>
                </a:solidFill>
              </a:rPr>
              <a:t> </a:t>
            </a:r>
          </a:p>
          <a:p>
            <a:pPr lvl="1" fontAlgn="auto">
              <a:spcBef>
                <a:spcPts val="600"/>
              </a:spcBef>
              <a:defRPr/>
            </a:pPr>
            <a:r>
              <a:rPr lang="en-CA" altLang="en-US" sz="2000" dirty="0"/>
              <a:t>Consulting Fees: </a:t>
            </a:r>
            <a:r>
              <a:rPr lang="en-CA" altLang="en-US" sz="2000" b="1" dirty="0">
                <a:solidFill>
                  <a:schemeClr val="tx2"/>
                </a:solidFill>
              </a:rPr>
              <a:t>N/A </a:t>
            </a:r>
          </a:p>
          <a:p>
            <a:pPr lvl="1" fontAlgn="auto">
              <a:spcBef>
                <a:spcPts val="600"/>
              </a:spcBef>
              <a:defRPr/>
            </a:pPr>
            <a:r>
              <a:rPr lang="en-CA" altLang="en-US" sz="2000" dirty="0"/>
              <a:t>Patents: </a:t>
            </a:r>
            <a:r>
              <a:rPr lang="en-CA" altLang="en-US" sz="2000" b="1" dirty="0">
                <a:solidFill>
                  <a:schemeClr val="tx2"/>
                </a:solidFill>
              </a:rPr>
              <a:t>N/A </a:t>
            </a:r>
          </a:p>
          <a:p>
            <a:pPr lvl="1" fontAlgn="auto">
              <a:spcBef>
                <a:spcPts val="600"/>
              </a:spcBef>
              <a:defRPr/>
            </a:pPr>
            <a:r>
              <a:rPr lang="en-CA" altLang="en-US" sz="2000" dirty="0"/>
              <a:t>Other: </a:t>
            </a:r>
            <a:r>
              <a:rPr lang="en-CA" altLang="en-US" sz="2000" b="1" dirty="0">
                <a:solidFill>
                  <a:schemeClr val="tx2"/>
                </a:solidFill>
              </a:rPr>
              <a:t>Sanofi</a:t>
            </a:r>
            <a:r>
              <a:rPr lang="en-CA" altLang="en-US" sz="2000" dirty="0"/>
              <a:t> </a:t>
            </a:r>
          </a:p>
          <a:p>
            <a:pPr>
              <a:spcBef>
                <a:spcPts val="600"/>
              </a:spcBef>
              <a:defRPr/>
            </a:pPr>
            <a:r>
              <a:rPr lang="en-CA" sz="1900" b="1" dirty="0">
                <a:solidFill>
                  <a:schemeClr val="tx2"/>
                </a:solidFill>
              </a:rPr>
              <a:t>Potential for conflict(s) of interest:</a:t>
            </a:r>
          </a:p>
          <a:p>
            <a:pPr lvl="1">
              <a:spcBef>
                <a:spcPts val="600"/>
              </a:spcBef>
              <a:defRPr/>
            </a:pPr>
            <a:r>
              <a:rPr lang="en-US" sz="1900" dirty="0"/>
              <a:t>I have received payment/funding from the sponsor(s) supporting this program and/or organization whose product(s) are being discussed in this program </a:t>
            </a:r>
            <a:endParaRPr lang="en-CA" sz="1900" dirty="0"/>
          </a:p>
        </p:txBody>
      </p:sp>
      <p:sp>
        <p:nvSpPr>
          <p:cNvPr id="3" name="Text Placeholder 2">
            <a:extLst>
              <a:ext uri="{FF2B5EF4-FFF2-40B4-BE49-F238E27FC236}">
                <a16:creationId xmlns:a16="http://schemas.microsoft.com/office/drawing/2014/main" id="{FFC1A06C-7BD1-4962-33B4-D582399FAEA5}"/>
              </a:ext>
            </a:extLst>
          </p:cNvPr>
          <p:cNvSpPr>
            <a:spLocks noGrp="1"/>
          </p:cNvSpPr>
          <p:nvPr>
            <p:ph type="body" sz="quarter" idx="10"/>
          </p:nvPr>
        </p:nvSpPr>
        <p:spPr/>
        <p:txBody>
          <a:bodyPr>
            <a:normAutofit/>
          </a:bodyPr>
          <a:lstStyle/>
          <a:p>
            <a:r>
              <a:rPr lang="en-CA"/>
              <a:t>Faculty/Presenter Disclosure</a:t>
            </a:r>
          </a:p>
        </p:txBody>
      </p:sp>
      <p:pic>
        <p:nvPicPr>
          <p:cNvPr id="4" name="Picture 2" descr="D:\Dad's Stuff\alan pics\237_People.jpg">
            <a:extLst>
              <a:ext uri="{FF2B5EF4-FFF2-40B4-BE49-F238E27FC236}">
                <a16:creationId xmlns:a16="http://schemas.microsoft.com/office/drawing/2014/main" id="{F61A0D2B-BA2A-554F-1498-83B9D1CCF6E5}"/>
              </a:ext>
            </a:extLst>
          </p:cNvPr>
          <p:cNvPicPr>
            <a:picLocks noChangeAspect="1" noChangeArrowheads="1"/>
          </p:cNvPicPr>
          <p:nvPr/>
        </p:nvPicPr>
        <p:blipFill>
          <a:blip r:embed="rId3" cstate="print"/>
          <a:srcRect/>
          <a:stretch>
            <a:fillRect/>
          </a:stretch>
        </p:blipFill>
        <p:spPr bwMode="auto">
          <a:xfrm>
            <a:off x="10822463" y="136124"/>
            <a:ext cx="928844" cy="1419689"/>
          </a:xfrm>
          <a:prstGeom prst="rect">
            <a:avLst/>
          </a:prstGeom>
          <a:noFill/>
        </p:spPr>
      </p:pic>
    </p:spTree>
    <p:custDataLst>
      <p:tags r:id="rId1"/>
    </p:custDataLst>
    <p:extLst>
      <p:ext uri="{BB962C8B-B14F-4D97-AF65-F5344CB8AC3E}">
        <p14:creationId xmlns:p14="http://schemas.microsoft.com/office/powerpoint/2010/main" val="510332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E0DBE84-3265-1217-9D22-2E8095905821}"/>
              </a:ext>
            </a:extLst>
          </p:cNvPr>
          <p:cNvGraphicFramePr>
            <a:graphicFrameLocks noGrp="1"/>
          </p:cNvGraphicFramePr>
          <p:nvPr>
            <p:ph idx="1"/>
            <p:extLst>
              <p:ext uri="{D42A27DB-BD31-4B8C-83A1-F6EECF244321}">
                <p14:modId xmlns:p14="http://schemas.microsoft.com/office/powerpoint/2010/main" val="4082053877"/>
              </p:ext>
            </p:extLst>
          </p:nvPr>
        </p:nvGraphicFramePr>
        <p:xfrm>
          <a:off x="838705" y="1236600"/>
          <a:ext cx="10515600" cy="493871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E8DB2163-8479-0EB2-4C5F-189B9153B83A}"/>
              </a:ext>
            </a:extLst>
          </p:cNvPr>
          <p:cNvSpPr>
            <a:spLocks noGrp="1"/>
          </p:cNvSpPr>
          <p:nvPr>
            <p:ph type="body" sz="quarter" idx="10"/>
          </p:nvPr>
        </p:nvSpPr>
        <p:spPr>
          <a:xfrm>
            <a:off x="838705" y="526848"/>
            <a:ext cx="10217222" cy="638242"/>
          </a:xfrm>
        </p:spPr>
        <p:txBody>
          <a:bodyPr>
            <a:normAutofit fontScale="85000" lnSpcReduction="10000"/>
          </a:bodyPr>
          <a:lstStyle/>
          <a:p>
            <a:r>
              <a:rPr lang="en-CA"/>
              <a:t>Survivability Depends on Stage and Income Level</a:t>
            </a:r>
          </a:p>
        </p:txBody>
      </p:sp>
      <p:sp>
        <p:nvSpPr>
          <p:cNvPr id="7" name="TextBox 6">
            <a:extLst>
              <a:ext uri="{FF2B5EF4-FFF2-40B4-BE49-F238E27FC236}">
                <a16:creationId xmlns:a16="http://schemas.microsoft.com/office/drawing/2014/main" id="{E6B3DF29-33D6-9C6A-C9EA-BDC45756E204}"/>
              </a:ext>
            </a:extLst>
          </p:cNvPr>
          <p:cNvSpPr txBox="1"/>
          <p:nvPr/>
        </p:nvSpPr>
        <p:spPr>
          <a:xfrm>
            <a:off x="80159" y="6146486"/>
            <a:ext cx="12111841" cy="230832"/>
          </a:xfrm>
          <a:prstGeom prst="rect">
            <a:avLst/>
          </a:prstGeom>
          <a:noFill/>
        </p:spPr>
        <p:txBody>
          <a:bodyPr wrap="square">
            <a:spAutoFit/>
          </a:bodyPr>
          <a:lstStyle/>
          <a:p>
            <a:r>
              <a:rPr lang="en-CA" sz="900">
                <a:effectLst/>
              </a:rPr>
              <a:t>Canadian Partnership Against Cancer. “Lung Cancer and Equity: A Focus on Income and Geography.” Accessed May 15, 2023. </a:t>
            </a:r>
            <a:r>
              <a:rPr lang="en-CA" sz="900">
                <a:effectLst/>
                <a:hlinkClick r:id="rId4"/>
              </a:rPr>
              <a:t>https://s22457.pcdn.co/wp-content/uploads/2020/11/Lung-cancer-and-equity-report-EN.pdf</a:t>
            </a:r>
            <a:r>
              <a:rPr lang="en-CA" sz="900">
                <a:effectLst/>
              </a:rPr>
              <a:t>.</a:t>
            </a:r>
          </a:p>
        </p:txBody>
      </p:sp>
    </p:spTree>
    <p:custDataLst>
      <p:tags r:id="rId1"/>
    </p:custDataLst>
    <p:extLst>
      <p:ext uri="{BB962C8B-B14F-4D97-AF65-F5344CB8AC3E}">
        <p14:creationId xmlns:p14="http://schemas.microsoft.com/office/powerpoint/2010/main" val="3389319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A4C358-E83B-5029-1F4B-B39696730C6B}"/>
              </a:ext>
            </a:extLst>
          </p:cNvPr>
          <p:cNvSpPr>
            <a:spLocks noGrp="1"/>
          </p:cNvSpPr>
          <p:nvPr>
            <p:ph idx="1"/>
          </p:nvPr>
        </p:nvSpPr>
        <p:spPr>
          <a:xfrm>
            <a:off x="783722" y="1562392"/>
            <a:ext cx="7974870" cy="4377430"/>
          </a:xfrm>
        </p:spPr>
        <p:txBody>
          <a:bodyPr>
            <a:normAutofit lnSpcReduction="10000"/>
          </a:bodyPr>
          <a:lstStyle/>
          <a:p>
            <a:r>
              <a:rPr lang="en-CA" sz="2400"/>
              <a:t>Full history: including all risk factors, signs or symptoms suspicious of lung cancer </a:t>
            </a:r>
          </a:p>
          <a:p>
            <a:r>
              <a:rPr lang="en-CA" sz="2400"/>
              <a:t>Physical examination </a:t>
            </a:r>
          </a:p>
          <a:p>
            <a:r>
              <a:rPr lang="en-CA" sz="2400"/>
              <a:t>All pre-existing imaging results: chest x-rays and CT scans </a:t>
            </a:r>
          </a:p>
          <a:p>
            <a:r>
              <a:rPr lang="en-CA" sz="2400"/>
              <a:t>All relevant other medical conditions and current medications </a:t>
            </a:r>
          </a:p>
          <a:p>
            <a:r>
              <a:rPr lang="en-CA" sz="2400"/>
              <a:t>Labs</a:t>
            </a:r>
          </a:p>
          <a:p>
            <a:pPr lvl="1"/>
            <a:r>
              <a:rPr lang="en-CA" sz="1800"/>
              <a:t>CBC with differential </a:t>
            </a:r>
          </a:p>
          <a:p>
            <a:pPr lvl="1"/>
            <a:r>
              <a:rPr lang="en-CA" sz="1800"/>
              <a:t>Renal function: Creatinine</a:t>
            </a:r>
          </a:p>
          <a:p>
            <a:pPr lvl="1"/>
            <a:r>
              <a:rPr lang="en-CA" sz="1800"/>
              <a:t>Liver function: ALT/AST, alkaline phosphatase (AP), total bilirubin, lactate dehydrogenase, albumin </a:t>
            </a:r>
          </a:p>
          <a:p>
            <a:pPr lvl="1"/>
            <a:r>
              <a:rPr lang="en-CA" sz="1800"/>
              <a:t>Electrolytes: calcium, sodium </a:t>
            </a:r>
          </a:p>
          <a:p>
            <a:pPr lvl="1"/>
            <a:endParaRPr lang="en-CA"/>
          </a:p>
        </p:txBody>
      </p:sp>
      <p:sp>
        <p:nvSpPr>
          <p:cNvPr id="3" name="Text Placeholder 2">
            <a:extLst>
              <a:ext uri="{FF2B5EF4-FFF2-40B4-BE49-F238E27FC236}">
                <a16:creationId xmlns:a16="http://schemas.microsoft.com/office/drawing/2014/main" id="{33BF5917-18EF-7E2D-2520-4309ECEBD8F1}"/>
              </a:ext>
            </a:extLst>
          </p:cNvPr>
          <p:cNvSpPr>
            <a:spLocks noGrp="1"/>
          </p:cNvSpPr>
          <p:nvPr>
            <p:ph type="body" sz="quarter" idx="10"/>
          </p:nvPr>
        </p:nvSpPr>
        <p:spPr>
          <a:xfrm>
            <a:off x="880479" y="359749"/>
            <a:ext cx="9747250" cy="638242"/>
          </a:xfrm>
        </p:spPr>
        <p:txBody>
          <a:bodyPr/>
          <a:lstStyle/>
          <a:p>
            <a:r>
              <a:rPr lang="en-CA"/>
              <a:t>If Referring for Possible Lung Cancer…</a:t>
            </a:r>
          </a:p>
        </p:txBody>
      </p:sp>
      <p:sp>
        <p:nvSpPr>
          <p:cNvPr id="7" name="TextBox 6">
            <a:extLst>
              <a:ext uri="{FF2B5EF4-FFF2-40B4-BE49-F238E27FC236}">
                <a16:creationId xmlns:a16="http://schemas.microsoft.com/office/drawing/2014/main" id="{119BA5A0-F68C-649C-A695-47F96D9EE20E}"/>
              </a:ext>
            </a:extLst>
          </p:cNvPr>
          <p:cNvSpPr txBox="1"/>
          <p:nvPr/>
        </p:nvSpPr>
        <p:spPr>
          <a:xfrm>
            <a:off x="75427" y="6328974"/>
            <a:ext cx="12116573" cy="338554"/>
          </a:xfrm>
          <a:prstGeom prst="rect">
            <a:avLst/>
          </a:prstGeom>
          <a:noFill/>
        </p:spPr>
        <p:txBody>
          <a:bodyPr wrap="square">
            <a:spAutoFit/>
          </a:bodyPr>
          <a:lstStyle/>
          <a:p>
            <a:r>
              <a:rPr lang="en-CA" sz="800">
                <a:effectLst/>
              </a:rPr>
              <a:t>Alberta Health Services. “PROVINCIAL LUNG CANCER (MEDICAL OR RADIATION ONCOLOGY) REFERRAL QUICK REFERENCE.” Accessed May 15, 2023. </a:t>
            </a:r>
            <a:r>
              <a:rPr lang="en-CA" sz="800">
                <a:effectLst/>
                <a:hlinkClick r:id="rId3"/>
              </a:rPr>
              <a:t>https://www.albertahealthservices.ca/assets/info/hp/arp/if-hp-arp-lung-cancer-qr.pdf</a:t>
            </a:r>
            <a:r>
              <a:rPr lang="en-CA" sz="800">
                <a:effectLst/>
              </a:rPr>
              <a:t>. Cancer Care Ontario. “Referral of Suspected Lung Cancer by Family Physicians and Other Primary Care Providers,” January 6, 2019.</a:t>
            </a:r>
          </a:p>
        </p:txBody>
      </p:sp>
      <p:pic>
        <p:nvPicPr>
          <p:cNvPr id="5" name="Picture 4" descr="A picture containing clothing, person, human face, smile&#10;&#10;Description automatically generated">
            <a:extLst>
              <a:ext uri="{FF2B5EF4-FFF2-40B4-BE49-F238E27FC236}">
                <a16:creationId xmlns:a16="http://schemas.microsoft.com/office/drawing/2014/main" id="{3D2F8139-A98A-F4E4-1FCF-3894D666E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7061" y="1562392"/>
            <a:ext cx="3025355" cy="4533105"/>
          </a:xfrm>
          <a:prstGeom prst="rect">
            <a:avLst/>
          </a:prstGeom>
        </p:spPr>
      </p:pic>
    </p:spTree>
    <p:custDataLst>
      <p:tags r:id="rId1"/>
    </p:custDataLst>
    <p:extLst>
      <p:ext uri="{BB962C8B-B14F-4D97-AF65-F5344CB8AC3E}">
        <p14:creationId xmlns:p14="http://schemas.microsoft.com/office/powerpoint/2010/main" val="3196006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EEFF3C-A4F0-991F-ECF7-0A099ED16CE8}"/>
              </a:ext>
            </a:extLst>
          </p:cNvPr>
          <p:cNvSpPr>
            <a:spLocks noGrp="1"/>
          </p:cNvSpPr>
          <p:nvPr>
            <p:ph type="title"/>
          </p:nvPr>
        </p:nvSpPr>
        <p:spPr/>
        <p:txBody>
          <a:bodyPr/>
          <a:lstStyle/>
          <a:p>
            <a:pPr algn="ctr"/>
            <a:r>
              <a:rPr lang="en-CA"/>
              <a:t>Could Screening Reduce Late Stage Diagnosis? </a:t>
            </a:r>
          </a:p>
        </p:txBody>
      </p:sp>
      <p:cxnSp>
        <p:nvCxnSpPr>
          <p:cNvPr id="3" name="Straight Connector 2">
            <a:extLst>
              <a:ext uri="{FF2B5EF4-FFF2-40B4-BE49-F238E27FC236}">
                <a16:creationId xmlns:a16="http://schemas.microsoft.com/office/drawing/2014/main" id="{3B6B8398-80CF-CC72-06B0-9EC47D3D059F}"/>
              </a:ext>
            </a:extLst>
          </p:cNvPr>
          <p:cNvCxnSpPr>
            <a:cxnSpLocks/>
          </p:cNvCxnSpPr>
          <p:nvPr/>
        </p:nvCxnSpPr>
        <p:spPr>
          <a:xfrm>
            <a:off x="2267108" y="4964965"/>
            <a:ext cx="788953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39021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B5C396-362A-F229-1C56-F9F38B8E1C2A}"/>
              </a:ext>
            </a:extLst>
          </p:cNvPr>
          <p:cNvSpPr>
            <a:spLocks noGrp="1"/>
          </p:cNvSpPr>
          <p:nvPr>
            <p:ph type="body" sz="quarter" idx="10"/>
          </p:nvPr>
        </p:nvSpPr>
        <p:spPr/>
        <p:txBody>
          <a:bodyPr>
            <a:normAutofit/>
          </a:bodyPr>
          <a:lstStyle/>
          <a:p>
            <a:r>
              <a:rPr lang="en-CA"/>
              <a:t>What is the Evidence for Low-Dose CT?</a:t>
            </a:r>
          </a:p>
        </p:txBody>
      </p:sp>
      <p:sp>
        <p:nvSpPr>
          <p:cNvPr id="4" name="Rectangle 3">
            <a:extLst>
              <a:ext uri="{FF2B5EF4-FFF2-40B4-BE49-F238E27FC236}">
                <a16:creationId xmlns:a16="http://schemas.microsoft.com/office/drawing/2014/main" id="{DEA9D749-1BDB-A673-B63D-E31F947C9D55}"/>
              </a:ext>
            </a:extLst>
          </p:cNvPr>
          <p:cNvSpPr/>
          <p:nvPr/>
        </p:nvSpPr>
        <p:spPr bwMode="auto">
          <a:xfrm>
            <a:off x="502423" y="2276773"/>
            <a:ext cx="2535371" cy="3179524"/>
          </a:xfrm>
          <a:prstGeom prst="rect">
            <a:avLst/>
          </a:prstGeom>
          <a:solidFill>
            <a:schemeClr val="bg1"/>
          </a:solidFill>
          <a:ln w="19050" algn="ctr">
            <a:solidFill>
              <a:schemeClr val="accent3"/>
            </a:solidFill>
            <a:miter lim="800000"/>
            <a:headEnd/>
            <a:tailEnd/>
          </a:ln>
          <a:effectLst/>
        </p:spPr>
        <p:txBody>
          <a:bodyPr rot="0" spcFirstLastPara="0" vertOverflow="overflow" horzOverflow="overflow" vert="horz" wrap="square" lIns="46633" tIns="23316" rIns="46633" bIns="23316" numCol="1" spcCol="0" rtlCol="0" fromWordArt="0" anchor="ctr" anchorCtr="0" forceAA="0" compatLnSpc="1">
            <a:prstTxWarp prst="textNoShape">
              <a:avLst/>
            </a:prstTxWarp>
            <a:noAutofit/>
          </a:bodyPr>
          <a:lstStyle/>
          <a:p>
            <a:pPr algn="ctr" defTabSz="1218901">
              <a:spcBef>
                <a:spcPts val="800"/>
              </a:spcBef>
              <a:buClr>
                <a:srgbClr val="F0414B"/>
              </a:buClr>
            </a:pPr>
            <a:r>
              <a:rPr lang="en-GB" sz="1500" b="1"/>
              <a:t>Key Inclusion Criteria</a:t>
            </a:r>
          </a:p>
          <a:p>
            <a:pPr algn="ctr" defTabSz="1218901">
              <a:spcBef>
                <a:spcPts val="800"/>
              </a:spcBef>
              <a:buClr>
                <a:srgbClr val="43AC99"/>
              </a:buClr>
            </a:pPr>
            <a:r>
              <a:rPr lang="en-GB" sz="1500"/>
              <a:t>55-74 years</a:t>
            </a:r>
          </a:p>
          <a:p>
            <a:pPr algn="ctr" defTabSz="1218901">
              <a:spcBef>
                <a:spcPts val="800"/>
              </a:spcBef>
              <a:buClr>
                <a:srgbClr val="43AC99"/>
              </a:buClr>
            </a:pPr>
            <a:r>
              <a:rPr lang="en-GB" sz="1500">
                <a:ea typeface="ＭＳ Ｐゴシック" pitchFamily="34" charset="-128"/>
                <a:cs typeface="Arial" pitchFamily="34" charset="0"/>
              </a:rPr>
              <a:t>30 pack-year history</a:t>
            </a:r>
          </a:p>
          <a:p>
            <a:pPr algn="ctr" defTabSz="1218901">
              <a:spcBef>
                <a:spcPts val="800"/>
              </a:spcBef>
              <a:buClr>
                <a:srgbClr val="43AC99"/>
              </a:buClr>
            </a:pPr>
            <a:r>
              <a:rPr lang="en-GB" sz="1500">
                <a:ea typeface="ＭＳ Ｐゴシック" pitchFamily="34" charset="-128"/>
                <a:cs typeface="Arial" pitchFamily="34" charset="0"/>
              </a:rPr>
              <a:t>If former smoker, quit in previous 15 years </a:t>
            </a:r>
          </a:p>
        </p:txBody>
      </p:sp>
      <p:sp>
        <p:nvSpPr>
          <p:cNvPr id="5" name="TextBox 4">
            <a:extLst>
              <a:ext uri="{FF2B5EF4-FFF2-40B4-BE49-F238E27FC236}">
                <a16:creationId xmlns:a16="http://schemas.microsoft.com/office/drawing/2014/main" id="{66981EC6-99C9-7ECC-361A-C0137B67BEE5}"/>
              </a:ext>
            </a:extLst>
          </p:cNvPr>
          <p:cNvSpPr txBox="1"/>
          <p:nvPr/>
        </p:nvSpPr>
        <p:spPr>
          <a:xfrm>
            <a:off x="3161830" y="3414177"/>
            <a:ext cx="1322120" cy="553998"/>
          </a:xfrm>
          <a:prstGeom prst="rect">
            <a:avLst/>
          </a:prstGeom>
          <a:noFill/>
          <a:ln>
            <a:solidFill>
              <a:schemeClr val="tx1"/>
            </a:solidFill>
          </a:ln>
        </p:spPr>
        <p:txBody>
          <a:bodyPr wrap="square" rtlCol="0">
            <a:spAutoFit/>
          </a:bodyPr>
          <a:lstStyle/>
          <a:p>
            <a:r>
              <a:rPr lang="en-CA" sz="1500"/>
              <a:t>53,454 participants</a:t>
            </a:r>
          </a:p>
        </p:txBody>
      </p:sp>
      <p:sp>
        <p:nvSpPr>
          <p:cNvPr id="6" name="Rectangle 5">
            <a:extLst>
              <a:ext uri="{FF2B5EF4-FFF2-40B4-BE49-F238E27FC236}">
                <a16:creationId xmlns:a16="http://schemas.microsoft.com/office/drawing/2014/main" id="{A5A463BD-DFE5-D5B7-1163-22C3F819141D}"/>
              </a:ext>
            </a:extLst>
          </p:cNvPr>
          <p:cNvSpPr/>
          <p:nvPr/>
        </p:nvSpPr>
        <p:spPr>
          <a:xfrm>
            <a:off x="5273656" y="2677816"/>
            <a:ext cx="2895600" cy="101336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a:t>Low-Dose CT</a:t>
            </a:r>
          </a:p>
        </p:txBody>
      </p:sp>
      <p:sp>
        <p:nvSpPr>
          <p:cNvPr id="7" name="Rectangle 6">
            <a:extLst>
              <a:ext uri="{FF2B5EF4-FFF2-40B4-BE49-F238E27FC236}">
                <a16:creationId xmlns:a16="http://schemas.microsoft.com/office/drawing/2014/main" id="{1713A45E-DCAA-D08C-1CEC-F4F7F06CA89D}"/>
              </a:ext>
            </a:extLst>
          </p:cNvPr>
          <p:cNvSpPr/>
          <p:nvPr/>
        </p:nvSpPr>
        <p:spPr>
          <a:xfrm>
            <a:off x="5273656" y="3969492"/>
            <a:ext cx="2895600" cy="101335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a:t>Radiography (Chest X-ray )</a:t>
            </a:r>
          </a:p>
        </p:txBody>
      </p:sp>
      <p:cxnSp>
        <p:nvCxnSpPr>
          <p:cNvPr id="8" name="Connector: Elbow 7">
            <a:extLst>
              <a:ext uri="{FF2B5EF4-FFF2-40B4-BE49-F238E27FC236}">
                <a16:creationId xmlns:a16="http://schemas.microsoft.com/office/drawing/2014/main" id="{6FC84F65-776C-59D4-E0FA-18E17D89D463}"/>
              </a:ext>
            </a:extLst>
          </p:cNvPr>
          <p:cNvCxnSpPr>
            <a:cxnSpLocks/>
            <a:stCxn id="5" idx="3"/>
            <a:endCxn id="6" idx="1"/>
          </p:cNvCxnSpPr>
          <p:nvPr/>
        </p:nvCxnSpPr>
        <p:spPr>
          <a:xfrm flipV="1">
            <a:off x="4483950" y="3184496"/>
            <a:ext cx="789706" cy="506680"/>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DB7D0226-A2C7-FAAE-DE60-CEA1706C714F}"/>
              </a:ext>
            </a:extLst>
          </p:cNvPr>
          <p:cNvCxnSpPr>
            <a:cxnSpLocks/>
            <a:stCxn id="5" idx="3"/>
            <a:endCxn id="7" idx="1"/>
          </p:cNvCxnSpPr>
          <p:nvPr/>
        </p:nvCxnSpPr>
        <p:spPr>
          <a:xfrm>
            <a:off x="4483950" y="3691176"/>
            <a:ext cx="789706" cy="784996"/>
          </a:xfrm>
          <a:prstGeom prst="bentConnector3">
            <a:avLst/>
          </a:prstGeom>
          <a:ln w="28575"/>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E0A9EA9-60AB-3428-38FC-995C05DFD8E0}"/>
              </a:ext>
            </a:extLst>
          </p:cNvPr>
          <p:cNvSpPr/>
          <p:nvPr/>
        </p:nvSpPr>
        <p:spPr bwMode="auto">
          <a:xfrm>
            <a:off x="9273338" y="1981311"/>
            <a:ext cx="2535371" cy="3955327"/>
          </a:xfrm>
          <a:prstGeom prst="rect">
            <a:avLst/>
          </a:prstGeom>
          <a:solidFill>
            <a:schemeClr val="bg1"/>
          </a:solidFill>
          <a:ln w="19050" algn="ctr">
            <a:solidFill>
              <a:schemeClr val="accent3"/>
            </a:solidFill>
            <a:miter lim="800000"/>
            <a:headEnd/>
            <a:tailEnd/>
          </a:ln>
          <a:effectLst/>
        </p:spPr>
        <p:txBody>
          <a:bodyPr rot="0" spcFirstLastPara="0" vertOverflow="overflow" horzOverflow="overflow" vert="horz" wrap="square" lIns="90000" tIns="21600" rIns="90000" bIns="23316" numCol="1" spcCol="0" rtlCol="0" fromWordArt="0" anchor="ctr" anchorCtr="0" forceAA="0" compatLnSpc="1">
            <a:prstTxWarp prst="textNoShape">
              <a:avLst/>
            </a:prstTxWarp>
            <a:noAutofit/>
          </a:bodyPr>
          <a:lstStyle/>
          <a:p>
            <a:pPr algn="ctr" defTabSz="1218901">
              <a:lnSpc>
                <a:spcPts val="1600"/>
              </a:lnSpc>
              <a:spcBef>
                <a:spcPts val="800"/>
              </a:spcBef>
              <a:buClr>
                <a:srgbClr val="F0414B"/>
              </a:buClr>
            </a:pPr>
            <a:r>
              <a:rPr lang="en-GB" sz="1500" b="1"/>
              <a:t>Rate of Positive Screen</a:t>
            </a:r>
          </a:p>
          <a:p>
            <a:pPr marL="285750" indent="-285750" defTabSz="1218901">
              <a:lnSpc>
                <a:spcPts val="1600"/>
              </a:lnSpc>
              <a:spcBef>
                <a:spcPts val="800"/>
              </a:spcBef>
              <a:buClr>
                <a:schemeClr val="accent2"/>
              </a:buClr>
              <a:buFont typeface="Arial" panose="020B0604020202020204" pitchFamily="34" charset="0"/>
              <a:buChar char="•"/>
            </a:pPr>
            <a:r>
              <a:rPr lang="en-GB" sz="1500">
                <a:ea typeface="ＭＳ Ｐゴシック" pitchFamily="34" charset="-128"/>
                <a:cs typeface="Arial" pitchFamily="34" charset="0"/>
              </a:rPr>
              <a:t>24.2% with low-dose CT and 6.9% with radiography</a:t>
            </a:r>
          </a:p>
          <a:p>
            <a:pPr algn="ctr" defTabSz="1218901">
              <a:lnSpc>
                <a:spcPts val="1600"/>
              </a:lnSpc>
              <a:spcBef>
                <a:spcPts val="800"/>
              </a:spcBef>
              <a:buClr>
                <a:schemeClr val="accent2"/>
              </a:buClr>
            </a:pPr>
            <a:r>
              <a:rPr lang="en-GB" sz="1500" b="1">
                <a:ea typeface="ＭＳ Ｐゴシック" pitchFamily="34" charset="-128"/>
                <a:cs typeface="Arial" pitchFamily="34" charset="0"/>
              </a:rPr>
              <a:t>Incidence of lung cancer </a:t>
            </a:r>
          </a:p>
          <a:p>
            <a:pPr marL="285750" indent="-285750" defTabSz="1218901">
              <a:lnSpc>
                <a:spcPts val="1600"/>
              </a:lnSpc>
              <a:spcBef>
                <a:spcPts val="800"/>
              </a:spcBef>
              <a:buClr>
                <a:schemeClr val="accent2"/>
              </a:buClr>
              <a:buFont typeface="Arial" panose="020B0604020202020204" pitchFamily="34" charset="0"/>
              <a:buChar char="•"/>
            </a:pPr>
            <a:r>
              <a:rPr lang="en-CA" sz="1600"/>
              <a:t>247 deaths per 100,000 PYs in low-dose CT and 309 deaths per 100,000 PYs in the radiography group</a:t>
            </a:r>
          </a:p>
          <a:p>
            <a:pPr marL="285750" indent="-285750" defTabSz="1218901">
              <a:lnSpc>
                <a:spcPts val="1600"/>
              </a:lnSpc>
              <a:spcBef>
                <a:spcPts val="800"/>
              </a:spcBef>
              <a:buClr>
                <a:schemeClr val="accent2"/>
              </a:buClr>
              <a:buFont typeface="Arial" panose="020B0604020202020204" pitchFamily="34" charset="0"/>
              <a:buChar char="•"/>
            </a:pPr>
            <a:r>
              <a:rPr lang="en-CA" sz="1600">
                <a:ea typeface="ＭＳ Ｐゴシック" pitchFamily="34" charset="-128"/>
                <a:cs typeface="Arial" pitchFamily="34" charset="0"/>
                <a:sym typeface="Wingdings" panose="05000000000000000000" pitchFamily="2" charset="2"/>
              </a:rPr>
              <a:t> lung cancer by 20% mortality in low-dose compared to radiography</a:t>
            </a:r>
            <a:endParaRPr lang="en-GB" sz="1500">
              <a:ea typeface="ＭＳ Ｐゴシック" pitchFamily="34" charset="-128"/>
              <a:cs typeface="Arial" pitchFamily="34" charset="0"/>
            </a:endParaRPr>
          </a:p>
        </p:txBody>
      </p:sp>
      <p:cxnSp>
        <p:nvCxnSpPr>
          <p:cNvPr id="11" name="Connector: Elbow 10">
            <a:extLst>
              <a:ext uri="{FF2B5EF4-FFF2-40B4-BE49-F238E27FC236}">
                <a16:creationId xmlns:a16="http://schemas.microsoft.com/office/drawing/2014/main" id="{90AEE2F8-7DEE-BE00-49FA-51877E82E3DC}"/>
              </a:ext>
            </a:extLst>
          </p:cNvPr>
          <p:cNvCxnSpPr>
            <a:cxnSpLocks/>
            <a:stCxn id="6" idx="3"/>
            <a:endCxn id="10" idx="1"/>
          </p:cNvCxnSpPr>
          <p:nvPr/>
        </p:nvCxnSpPr>
        <p:spPr>
          <a:xfrm>
            <a:off x="8169256" y="3184496"/>
            <a:ext cx="1104082" cy="774479"/>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AB6B810E-F6A4-03AC-0A18-73968DCA1C8D}"/>
              </a:ext>
            </a:extLst>
          </p:cNvPr>
          <p:cNvCxnSpPr>
            <a:cxnSpLocks/>
            <a:stCxn id="7" idx="3"/>
            <a:endCxn id="10" idx="1"/>
          </p:cNvCxnSpPr>
          <p:nvPr/>
        </p:nvCxnSpPr>
        <p:spPr>
          <a:xfrm flipV="1">
            <a:off x="8169256" y="3958975"/>
            <a:ext cx="1104082" cy="517197"/>
          </a:xfrm>
          <a:prstGeom prst="bentConnector3">
            <a:avLst/>
          </a:prstGeom>
          <a:ln w="28575"/>
        </p:spPr>
        <p:style>
          <a:lnRef idx="1">
            <a:schemeClr val="accent1"/>
          </a:lnRef>
          <a:fillRef idx="0">
            <a:schemeClr val="accent1"/>
          </a:fillRef>
          <a:effectRef idx="0">
            <a:schemeClr val="accent1"/>
          </a:effectRef>
          <a:fontRef idx="minor">
            <a:schemeClr val="tx1"/>
          </a:fontRef>
        </p:style>
      </p:cxnSp>
      <p:sp>
        <p:nvSpPr>
          <p:cNvPr id="13" name="ZoneTexte 2">
            <a:extLst>
              <a:ext uri="{FF2B5EF4-FFF2-40B4-BE49-F238E27FC236}">
                <a16:creationId xmlns:a16="http://schemas.microsoft.com/office/drawing/2014/main" id="{CB4272B1-DE03-D457-4DB9-894472E6A29F}"/>
              </a:ext>
            </a:extLst>
          </p:cNvPr>
          <p:cNvSpPr txBox="1"/>
          <p:nvPr/>
        </p:nvSpPr>
        <p:spPr>
          <a:xfrm>
            <a:off x="4790540" y="5087059"/>
            <a:ext cx="3861831" cy="323165"/>
          </a:xfrm>
          <a:prstGeom prst="rect">
            <a:avLst/>
          </a:prstGeom>
          <a:noFill/>
          <a:ln>
            <a:solidFill>
              <a:schemeClr val="tx1"/>
            </a:solidFill>
          </a:ln>
        </p:spPr>
        <p:txBody>
          <a:bodyPr wrap="square" rtlCol="0">
            <a:spAutoFit/>
          </a:bodyPr>
          <a:lstStyle/>
          <a:p>
            <a:pPr algn="ctr"/>
            <a:r>
              <a:rPr lang="en-CA" sz="1500" b="1"/>
              <a:t>Three screenings at 1-year intervals </a:t>
            </a:r>
          </a:p>
        </p:txBody>
      </p:sp>
      <p:sp>
        <p:nvSpPr>
          <p:cNvPr id="16" name="TextBox 15">
            <a:extLst>
              <a:ext uri="{FF2B5EF4-FFF2-40B4-BE49-F238E27FC236}">
                <a16:creationId xmlns:a16="http://schemas.microsoft.com/office/drawing/2014/main" id="{59203373-BA13-C6C1-6993-643C57914968}"/>
              </a:ext>
            </a:extLst>
          </p:cNvPr>
          <p:cNvSpPr txBox="1"/>
          <p:nvPr/>
        </p:nvSpPr>
        <p:spPr>
          <a:xfrm>
            <a:off x="2692141" y="1364874"/>
            <a:ext cx="6507558" cy="461665"/>
          </a:xfrm>
          <a:prstGeom prst="rect">
            <a:avLst/>
          </a:prstGeom>
          <a:noFill/>
          <a:ln>
            <a:solidFill>
              <a:schemeClr val="tx1"/>
            </a:solidFill>
          </a:ln>
        </p:spPr>
        <p:txBody>
          <a:bodyPr wrap="square" rtlCol="0">
            <a:spAutoFit/>
          </a:bodyPr>
          <a:lstStyle/>
          <a:p>
            <a:pPr algn="ctr"/>
            <a:r>
              <a:rPr lang="en-CA" sz="2400" b="1"/>
              <a:t>NLST Trial</a:t>
            </a:r>
          </a:p>
        </p:txBody>
      </p:sp>
      <p:sp>
        <p:nvSpPr>
          <p:cNvPr id="18" name="TextBox 17">
            <a:extLst>
              <a:ext uri="{FF2B5EF4-FFF2-40B4-BE49-F238E27FC236}">
                <a16:creationId xmlns:a16="http://schemas.microsoft.com/office/drawing/2014/main" id="{ADDCEA66-F27F-6DF8-C7F5-21E981E60572}"/>
              </a:ext>
            </a:extLst>
          </p:cNvPr>
          <p:cNvSpPr txBox="1"/>
          <p:nvPr/>
        </p:nvSpPr>
        <p:spPr>
          <a:xfrm>
            <a:off x="177154" y="6272518"/>
            <a:ext cx="12095301" cy="215444"/>
          </a:xfrm>
          <a:prstGeom prst="rect">
            <a:avLst/>
          </a:prstGeom>
          <a:noFill/>
        </p:spPr>
        <p:txBody>
          <a:bodyPr wrap="square">
            <a:spAutoFit/>
          </a:bodyPr>
          <a:lstStyle/>
          <a:p>
            <a:r>
              <a:rPr lang="en-CA" sz="800">
                <a:effectLst/>
              </a:rPr>
              <a:t>The National Lung Screening Trial Research Team. “Reduced Lung-Cancer Mortality with Low-Dose Computed Tomographic Screening.” </a:t>
            </a:r>
            <a:r>
              <a:rPr lang="en-CA" sz="800" i="1">
                <a:effectLst/>
              </a:rPr>
              <a:t>New England Journal of Medicine</a:t>
            </a:r>
            <a:r>
              <a:rPr lang="en-CA" sz="800">
                <a:effectLst/>
              </a:rPr>
              <a:t> 365, no. 5 (August 4, 2011): 395–409. </a:t>
            </a:r>
            <a:r>
              <a:rPr lang="en-CA" sz="800">
                <a:effectLst/>
                <a:hlinkClick r:id="rId3"/>
              </a:rPr>
              <a:t>https://doi.org/10.1056/NEJMoa1102873</a:t>
            </a:r>
            <a:r>
              <a:rPr lang="en-CA" sz="800">
                <a:effectLst/>
              </a:rPr>
              <a:t>.</a:t>
            </a:r>
          </a:p>
        </p:txBody>
      </p:sp>
      <p:sp>
        <p:nvSpPr>
          <p:cNvPr id="22" name="TextBox 21">
            <a:extLst>
              <a:ext uri="{FF2B5EF4-FFF2-40B4-BE49-F238E27FC236}">
                <a16:creationId xmlns:a16="http://schemas.microsoft.com/office/drawing/2014/main" id="{3AD9755B-50CB-12F4-C1D0-71D6FD595E7C}"/>
              </a:ext>
            </a:extLst>
          </p:cNvPr>
          <p:cNvSpPr txBox="1"/>
          <p:nvPr/>
        </p:nvSpPr>
        <p:spPr>
          <a:xfrm>
            <a:off x="846458" y="5579375"/>
            <a:ext cx="6138548" cy="646331"/>
          </a:xfrm>
          <a:prstGeom prst="rect">
            <a:avLst/>
          </a:prstGeom>
          <a:noFill/>
        </p:spPr>
        <p:txBody>
          <a:bodyPr wrap="square">
            <a:spAutoFit/>
          </a:bodyPr>
          <a:lstStyle/>
          <a:p>
            <a:r>
              <a:rPr lang="en-CA" b="1"/>
              <a:t>Conclusion: Screening with the use of low-dose CT reduces mortality from lung cancer. </a:t>
            </a:r>
          </a:p>
        </p:txBody>
      </p:sp>
      <p:sp>
        <p:nvSpPr>
          <p:cNvPr id="2" name="ZoneTexte 2">
            <a:extLst>
              <a:ext uri="{FF2B5EF4-FFF2-40B4-BE49-F238E27FC236}">
                <a16:creationId xmlns:a16="http://schemas.microsoft.com/office/drawing/2014/main" id="{DB1E6C9A-B2B8-F812-2D2E-C345A9B21308}"/>
              </a:ext>
            </a:extLst>
          </p:cNvPr>
          <p:cNvSpPr txBox="1"/>
          <p:nvPr/>
        </p:nvSpPr>
        <p:spPr>
          <a:xfrm>
            <a:off x="9670512" y="1559349"/>
            <a:ext cx="1741022" cy="323165"/>
          </a:xfrm>
          <a:prstGeom prst="rect">
            <a:avLst/>
          </a:prstGeom>
          <a:noFill/>
          <a:ln>
            <a:solidFill>
              <a:schemeClr val="tx1"/>
            </a:solidFill>
          </a:ln>
        </p:spPr>
        <p:txBody>
          <a:bodyPr wrap="square" rtlCol="0">
            <a:spAutoFit/>
          </a:bodyPr>
          <a:lstStyle/>
          <a:p>
            <a:pPr algn="ctr"/>
            <a:r>
              <a:rPr lang="en-CA" sz="1500" b="1"/>
              <a:t>Results </a:t>
            </a:r>
          </a:p>
        </p:txBody>
      </p:sp>
    </p:spTree>
    <p:custDataLst>
      <p:tags r:id="rId1"/>
    </p:custDataLst>
    <p:extLst>
      <p:ext uri="{BB962C8B-B14F-4D97-AF65-F5344CB8AC3E}">
        <p14:creationId xmlns:p14="http://schemas.microsoft.com/office/powerpoint/2010/main" val="1527583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C74D9AC-B945-ED23-33C0-C6F91F1A5AB3}"/>
              </a:ext>
            </a:extLst>
          </p:cNvPr>
          <p:cNvSpPr/>
          <p:nvPr/>
        </p:nvSpPr>
        <p:spPr>
          <a:xfrm>
            <a:off x="8853508" y="2384494"/>
            <a:ext cx="2880069" cy="3011320"/>
          </a:xfrm>
          <a:prstGeom prst="roundRect">
            <a:avLst>
              <a:gd name="adj" fmla="val 8008"/>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C259D5AB-3FE3-CF95-A073-1E78FBABF957}"/>
              </a:ext>
            </a:extLst>
          </p:cNvPr>
          <p:cNvSpPr/>
          <p:nvPr/>
        </p:nvSpPr>
        <p:spPr>
          <a:xfrm>
            <a:off x="5868212" y="2384494"/>
            <a:ext cx="2880069" cy="3011320"/>
          </a:xfrm>
          <a:prstGeom prst="roundRect">
            <a:avLst>
              <a:gd name="adj" fmla="val 8008"/>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a:extLst>
              <a:ext uri="{FF2B5EF4-FFF2-40B4-BE49-F238E27FC236}">
                <a16:creationId xmlns:a16="http://schemas.microsoft.com/office/drawing/2014/main" id="{85EE2F93-E483-80E7-919C-2BD221664412}"/>
              </a:ext>
            </a:extLst>
          </p:cNvPr>
          <p:cNvSpPr/>
          <p:nvPr/>
        </p:nvSpPr>
        <p:spPr>
          <a:xfrm>
            <a:off x="6689827" y="1783423"/>
            <a:ext cx="1120761" cy="1047765"/>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5E719A71-BCEF-C0B4-E356-1CFDF310EE06}"/>
              </a:ext>
            </a:extLst>
          </p:cNvPr>
          <p:cNvSpPr/>
          <p:nvPr/>
        </p:nvSpPr>
        <p:spPr>
          <a:xfrm>
            <a:off x="9656362" y="1869467"/>
            <a:ext cx="1120761" cy="1047765"/>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type="body" sz="quarter" idx="10"/>
          </p:nvPr>
        </p:nvSpPr>
        <p:spPr>
          <a:xfrm>
            <a:off x="615578" y="1897748"/>
            <a:ext cx="4538313" cy="4291455"/>
          </a:xfrm>
        </p:spPr>
        <p:txBody>
          <a:bodyPr>
            <a:normAutofit/>
          </a:bodyPr>
          <a:lstStyle/>
          <a:p>
            <a:pPr>
              <a:lnSpc>
                <a:spcPct val="107000"/>
              </a:lnSpc>
              <a:spcBef>
                <a:spcPts val="600"/>
              </a:spcBef>
              <a:spcAft>
                <a:spcPts val="600"/>
              </a:spcAft>
              <a:tabLst>
                <a:tab pos="217170" algn="l"/>
              </a:tabLst>
              <a:defRPr/>
            </a:pPr>
            <a:r>
              <a:rPr lang="en-US" sz="2000" kern="1200">
                <a:solidFill>
                  <a:schemeClr val="tx1"/>
                </a:solidFill>
                <a:latin typeface="+mn-lt"/>
              </a:rPr>
              <a:t>RCT (N=15,000)</a:t>
            </a:r>
          </a:p>
          <a:p>
            <a:pPr marL="1028700" lvl="1" indent="-571500">
              <a:lnSpc>
                <a:spcPct val="107000"/>
              </a:lnSpc>
              <a:spcBef>
                <a:spcPts val="600"/>
              </a:spcBef>
              <a:spcAft>
                <a:spcPts val="600"/>
              </a:spcAft>
              <a:buFont typeface="Arial" panose="020B0604020202020204" pitchFamily="34" charset="0"/>
              <a:buChar char="•"/>
              <a:tabLst>
                <a:tab pos="217170" algn="l"/>
              </a:tabLst>
              <a:defRPr/>
            </a:pPr>
            <a:r>
              <a:rPr lang="en-US" sz="1800">
                <a:solidFill>
                  <a:schemeClr val="tx1"/>
                </a:solidFill>
              </a:rPr>
              <a:t>12,500 men </a:t>
            </a:r>
          </a:p>
          <a:p>
            <a:pPr marL="1028700" lvl="1" indent="-571500">
              <a:lnSpc>
                <a:spcPct val="107000"/>
              </a:lnSpc>
              <a:spcBef>
                <a:spcPts val="600"/>
              </a:spcBef>
              <a:spcAft>
                <a:spcPts val="600"/>
              </a:spcAft>
              <a:buFont typeface="Arial" panose="020B0604020202020204" pitchFamily="34" charset="0"/>
              <a:buChar char="•"/>
              <a:tabLst>
                <a:tab pos="217170" algn="l"/>
              </a:tabLst>
              <a:defRPr/>
            </a:pPr>
            <a:r>
              <a:rPr lang="en-US" sz="1800" kern="1200">
                <a:solidFill>
                  <a:schemeClr val="tx1"/>
                </a:solidFill>
              </a:rPr>
              <a:t>2500 women </a:t>
            </a:r>
          </a:p>
          <a:p>
            <a:pPr>
              <a:lnSpc>
                <a:spcPct val="107000"/>
              </a:lnSpc>
              <a:spcBef>
                <a:spcPts val="600"/>
              </a:spcBef>
              <a:spcAft>
                <a:spcPts val="600"/>
              </a:spcAft>
              <a:tabLst>
                <a:tab pos="217170" algn="l"/>
              </a:tabLst>
              <a:defRPr/>
            </a:pPr>
            <a:endParaRPr lang="en-US" sz="2000" kern="1200">
              <a:solidFill>
                <a:schemeClr val="tx1"/>
              </a:solidFill>
              <a:latin typeface="+mn-lt"/>
            </a:endParaRPr>
          </a:p>
          <a:p>
            <a:pPr>
              <a:lnSpc>
                <a:spcPct val="107000"/>
              </a:lnSpc>
              <a:spcBef>
                <a:spcPts val="600"/>
              </a:spcBef>
              <a:spcAft>
                <a:spcPts val="600"/>
              </a:spcAft>
              <a:tabLst>
                <a:tab pos="217170" algn="l"/>
              </a:tabLst>
              <a:defRPr/>
            </a:pPr>
            <a:r>
              <a:rPr lang="en-US" sz="2000" kern="1200">
                <a:solidFill>
                  <a:schemeClr val="tx1"/>
                </a:solidFill>
                <a:latin typeface="+mn-lt"/>
              </a:rPr>
              <a:t>It compared people at high risk of getting lung cancer who got screened with LDCT at four different time points to people who did not get screened</a:t>
            </a:r>
          </a:p>
        </p:txBody>
      </p:sp>
      <p:sp>
        <p:nvSpPr>
          <p:cNvPr id="7" name="Title 6">
            <a:extLst>
              <a:ext uri="{FF2B5EF4-FFF2-40B4-BE49-F238E27FC236}">
                <a16:creationId xmlns:a16="http://schemas.microsoft.com/office/drawing/2014/main" id="{C5030748-E7E4-7343-BF62-9FA7EBFAD6DE}"/>
              </a:ext>
            </a:extLst>
          </p:cNvPr>
          <p:cNvSpPr>
            <a:spLocks noGrp="1"/>
          </p:cNvSpPr>
          <p:nvPr>
            <p:ph type="title" idx="4294967295"/>
          </p:nvPr>
        </p:nvSpPr>
        <p:spPr>
          <a:xfrm>
            <a:off x="808038" y="365125"/>
            <a:ext cx="11383962" cy="1166813"/>
          </a:xfrm>
        </p:spPr>
        <p:txBody>
          <a:bodyPr anchor="t">
            <a:noAutofit/>
          </a:bodyPr>
          <a:lstStyle/>
          <a:p>
            <a:r>
              <a:rPr lang="en-US" sz="2800"/>
              <a:t>Evidence for Screening People at High Risk - </a:t>
            </a:r>
            <a:r>
              <a:rPr lang="en-CA" sz="2800"/>
              <a:t>Dutch-Belgian Randomized Lung Cancer Screening Trial (NELSON study)</a:t>
            </a:r>
            <a:endParaRPr lang="en-US" sz="2800">
              <a:solidFill>
                <a:schemeClr val="tx1"/>
              </a:solidFill>
            </a:endParaRPr>
          </a:p>
        </p:txBody>
      </p:sp>
      <p:sp>
        <p:nvSpPr>
          <p:cNvPr id="2" name="TextBox 1"/>
          <p:cNvSpPr txBox="1"/>
          <p:nvPr/>
        </p:nvSpPr>
        <p:spPr>
          <a:xfrm>
            <a:off x="6512166" y="5477737"/>
            <a:ext cx="4887310" cy="338554"/>
          </a:xfrm>
          <a:prstGeom prst="rect">
            <a:avLst/>
          </a:prstGeom>
          <a:noFill/>
        </p:spPr>
        <p:txBody>
          <a:bodyPr wrap="square" rtlCol="0">
            <a:spAutoFit/>
          </a:bodyPr>
          <a:lstStyle/>
          <a:p>
            <a:r>
              <a:rPr lang="en-CA" sz="1600" u="none"/>
              <a:t>*This finding was not statistically significant.</a:t>
            </a:r>
          </a:p>
        </p:txBody>
      </p:sp>
      <p:sp>
        <p:nvSpPr>
          <p:cNvPr id="5" name="TextBox 4">
            <a:extLst>
              <a:ext uri="{FF2B5EF4-FFF2-40B4-BE49-F238E27FC236}">
                <a16:creationId xmlns:a16="http://schemas.microsoft.com/office/drawing/2014/main" id="{442573C1-0C3F-8263-E539-799F6AF81865}"/>
              </a:ext>
            </a:extLst>
          </p:cNvPr>
          <p:cNvSpPr txBox="1"/>
          <p:nvPr/>
        </p:nvSpPr>
        <p:spPr>
          <a:xfrm>
            <a:off x="64981" y="6440688"/>
            <a:ext cx="11334847" cy="215444"/>
          </a:xfrm>
          <a:prstGeom prst="rect">
            <a:avLst/>
          </a:prstGeom>
          <a:noFill/>
          <a:ln>
            <a:noFill/>
          </a:ln>
        </p:spPr>
        <p:txBody>
          <a:bodyPr wrap="square">
            <a:spAutoFit/>
          </a:bodyPr>
          <a:lstStyle/>
          <a:p>
            <a:r>
              <a:rPr lang="de-DE" sz="800" kern="1200">
                <a:solidFill>
                  <a:schemeClr val="tx1"/>
                </a:solidFill>
                <a:effectLst/>
                <a:ea typeface="MS PGothic" panose="020B0600070205080204" pitchFamily="34" charset="-128"/>
                <a:cs typeface="ＭＳ Ｐゴシック" pitchFamily="68" charset="-128"/>
              </a:rPr>
              <a:t>de Koning H, van der Aalst C, de Jong P,  Scholten E, Nackaerts K, Heuvelmans M, et al. </a:t>
            </a:r>
            <a:r>
              <a:rPr lang="en-US" sz="800" kern="1200">
                <a:solidFill>
                  <a:schemeClr val="tx1"/>
                </a:solidFill>
                <a:effectLst/>
                <a:ea typeface="MS PGothic" panose="020B0600070205080204" pitchFamily="34" charset="-128"/>
                <a:cs typeface="ＭＳ Ｐゴシック" pitchFamily="68" charset="-128"/>
              </a:rPr>
              <a:t>Reduced lung-cancer mortality with volume CT screening in a randomized trial. N </a:t>
            </a:r>
            <a:r>
              <a:rPr lang="en-US" sz="800" kern="1200" err="1">
                <a:solidFill>
                  <a:schemeClr val="tx1"/>
                </a:solidFill>
                <a:effectLst/>
                <a:ea typeface="MS PGothic" panose="020B0600070205080204" pitchFamily="34" charset="-128"/>
                <a:cs typeface="ＭＳ Ｐゴシック" pitchFamily="68" charset="-128"/>
              </a:rPr>
              <a:t>Engl</a:t>
            </a:r>
            <a:r>
              <a:rPr lang="en-US" sz="800" kern="1200">
                <a:solidFill>
                  <a:schemeClr val="tx1"/>
                </a:solidFill>
                <a:effectLst/>
                <a:ea typeface="MS PGothic" panose="020B0600070205080204" pitchFamily="34" charset="-128"/>
                <a:cs typeface="ＭＳ Ｐゴシック" pitchFamily="68" charset="-128"/>
              </a:rPr>
              <a:t> J Med [Internet]. 2020 Feb [cited 2020 Apr];382(6):503–513</a:t>
            </a:r>
            <a:endParaRPr lang="en-CA" sz="800"/>
          </a:p>
        </p:txBody>
      </p:sp>
      <p:pic>
        <p:nvPicPr>
          <p:cNvPr id="8" name="Graphic 7" descr="Man with solid fill">
            <a:extLst>
              <a:ext uri="{FF2B5EF4-FFF2-40B4-BE49-F238E27FC236}">
                <a16:creationId xmlns:a16="http://schemas.microsoft.com/office/drawing/2014/main" id="{526DECA1-E240-C2F6-AF38-90B1431492E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3544" r="23828"/>
          <a:stretch/>
        </p:blipFill>
        <p:spPr>
          <a:xfrm>
            <a:off x="7047212" y="1912575"/>
            <a:ext cx="410474" cy="779951"/>
          </a:xfrm>
          <a:prstGeom prst="rect">
            <a:avLst/>
          </a:prstGeom>
        </p:spPr>
      </p:pic>
      <p:pic>
        <p:nvPicPr>
          <p:cNvPr id="10" name="Graphic 9" descr="Woman with solid fill">
            <a:extLst>
              <a:ext uri="{FF2B5EF4-FFF2-40B4-BE49-F238E27FC236}">
                <a16:creationId xmlns:a16="http://schemas.microsoft.com/office/drawing/2014/main" id="{F524E6E9-2F02-CB1D-EB80-5B2CFECBE1C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3154" r="24683"/>
          <a:stretch/>
        </p:blipFill>
        <p:spPr>
          <a:xfrm>
            <a:off x="10011989" y="2000822"/>
            <a:ext cx="409506" cy="785053"/>
          </a:xfrm>
          <a:prstGeom prst="rect">
            <a:avLst/>
          </a:prstGeom>
        </p:spPr>
      </p:pic>
      <p:sp>
        <p:nvSpPr>
          <p:cNvPr id="11" name="TextBox 10">
            <a:extLst>
              <a:ext uri="{FF2B5EF4-FFF2-40B4-BE49-F238E27FC236}">
                <a16:creationId xmlns:a16="http://schemas.microsoft.com/office/drawing/2014/main" id="{A5466BE4-D65B-CF68-78AF-75648BF46E2A}"/>
              </a:ext>
            </a:extLst>
          </p:cNvPr>
          <p:cNvSpPr txBox="1"/>
          <p:nvPr/>
        </p:nvSpPr>
        <p:spPr>
          <a:xfrm>
            <a:off x="9070250" y="3015896"/>
            <a:ext cx="1513170" cy="369332"/>
          </a:xfrm>
          <a:prstGeom prst="rect">
            <a:avLst/>
          </a:prstGeom>
          <a:noFill/>
        </p:spPr>
        <p:txBody>
          <a:bodyPr wrap="square" rtlCol="0">
            <a:spAutoFit/>
          </a:bodyPr>
          <a:lstStyle/>
          <a:p>
            <a:r>
              <a:rPr lang="en-CA" b="1"/>
              <a:t>Women </a:t>
            </a:r>
          </a:p>
        </p:txBody>
      </p:sp>
      <p:sp>
        <p:nvSpPr>
          <p:cNvPr id="12" name="TextBox 11">
            <a:extLst>
              <a:ext uri="{FF2B5EF4-FFF2-40B4-BE49-F238E27FC236}">
                <a16:creationId xmlns:a16="http://schemas.microsoft.com/office/drawing/2014/main" id="{59AAE616-9832-E0E0-47E2-AC8A2D0B9268}"/>
              </a:ext>
            </a:extLst>
          </p:cNvPr>
          <p:cNvSpPr txBox="1"/>
          <p:nvPr/>
        </p:nvSpPr>
        <p:spPr>
          <a:xfrm>
            <a:off x="6190181" y="3015896"/>
            <a:ext cx="1161566" cy="369332"/>
          </a:xfrm>
          <a:prstGeom prst="rect">
            <a:avLst/>
          </a:prstGeom>
          <a:noFill/>
        </p:spPr>
        <p:txBody>
          <a:bodyPr wrap="square" rtlCol="0">
            <a:spAutoFit/>
          </a:bodyPr>
          <a:lstStyle/>
          <a:p>
            <a:r>
              <a:rPr lang="en-CA" b="1"/>
              <a:t>Men</a:t>
            </a:r>
          </a:p>
        </p:txBody>
      </p:sp>
      <p:sp>
        <p:nvSpPr>
          <p:cNvPr id="14" name="TextBox 13">
            <a:extLst>
              <a:ext uri="{FF2B5EF4-FFF2-40B4-BE49-F238E27FC236}">
                <a16:creationId xmlns:a16="http://schemas.microsoft.com/office/drawing/2014/main" id="{9DED12D4-737A-2B38-8917-9CE28E62372B}"/>
              </a:ext>
            </a:extLst>
          </p:cNvPr>
          <p:cNvSpPr txBox="1"/>
          <p:nvPr/>
        </p:nvSpPr>
        <p:spPr>
          <a:xfrm>
            <a:off x="6168723" y="3421025"/>
            <a:ext cx="2279046" cy="1754326"/>
          </a:xfrm>
          <a:prstGeom prst="rect">
            <a:avLst/>
          </a:prstGeom>
          <a:noFill/>
        </p:spPr>
        <p:txBody>
          <a:bodyPr wrap="square">
            <a:spAutoFit/>
          </a:bodyPr>
          <a:lstStyle/>
          <a:p>
            <a:pPr>
              <a:spcBef>
                <a:spcPts val="600"/>
              </a:spcBef>
              <a:spcAft>
                <a:spcPts val="600"/>
              </a:spcAft>
              <a:tabLst>
                <a:tab pos="217170" algn="l"/>
              </a:tabLst>
              <a:defRPr/>
            </a:pPr>
            <a:r>
              <a:rPr lang="en-US" kern="1200"/>
              <a:t>Screening with LDCT resulted - </a:t>
            </a:r>
            <a:r>
              <a:rPr lang="en-US"/>
              <a:t>2</a:t>
            </a:r>
            <a:r>
              <a:rPr lang="en-US" kern="1200"/>
              <a:t>4% reduction in lung cancer mortality at 10 years of follow-up</a:t>
            </a:r>
          </a:p>
        </p:txBody>
      </p:sp>
      <p:sp>
        <p:nvSpPr>
          <p:cNvPr id="16" name="TextBox 15">
            <a:extLst>
              <a:ext uri="{FF2B5EF4-FFF2-40B4-BE49-F238E27FC236}">
                <a16:creationId xmlns:a16="http://schemas.microsoft.com/office/drawing/2014/main" id="{568DC95D-52F1-564C-6933-7EE56AC94C32}"/>
              </a:ext>
            </a:extLst>
          </p:cNvPr>
          <p:cNvSpPr txBox="1"/>
          <p:nvPr/>
        </p:nvSpPr>
        <p:spPr>
          <a:xfrm>
            <a:off x="9070250" y="3385228"/>
            <a:ext cx="2329226" cy="1754326"/>
          </a:xfrm>
          <a:prstGeom prst="rect">
            <a:avLst/>
          </a:prstGeom>
          <a:noFill/>
        </p:spPr>
        <p:txBody>
          <a:bodyPr wrap="square">
            <a:spAutoFit/>
          </a:bodyPr>
          <a:lstStyle/>
          <a:p>
            <a:r>
              <a:rPr lang="en-US" kern="1200"/>
              <a:t>Screening with LDCT resulted - 33% reduction in lung cancer mortality at 10 years of follow up*</a:t>
            </a:r>
            <a:endParaRPr lang="en-CA"/>
          </a:p>
        </p:txBody>
      </p:sp>
    </p:spTree>
    <p:custDataLst>
      <p:tags r:id="rId1"/>
    </p:custDataLst>
    <p:extLst>
      <p:ext uri="{BB962C8B-B14F-4D97-AF65-F5344CB8AC3E}">
        <p14:creationId xmlns:p14="http://schemas.microsoft.com/office/powerpoint/2010/main" val="3864835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30BE9E8-CD1A-80BB-5E90-99D754414E7B}"/>
              </a:ext>
            </a:extLst>
          </p:cNvPr>
          <p:cNvSpPr>
            <a:spLocks noGrp="1"/>
          </p:cNvSpPr>
          <p:nvPr>
            <p:ph sz="half" idx="1"/>
          </p:nvPr>
        </p:nvSpPr>
        <p:spPr>
          <a:xfrm>
            <a:off x="1102420" y="1789888"/>
            <a:ext cx="4609910" cy="2815587"/>
          </a:xfrm>
        </p:spPr>
        <p:txBody>
          <a:bodyPr>
            <a:normAutofit/>
          </a:bodyPr>
          <a:lstStyle/>
          <a:p>
            <a:pPr marL="0" indent="0" algn="ctr">
              <a:buNone/>
            </a:pPr>
            <a:r>
              <a:rPr lang="en-CA" sz="2000" b="1"/>
              <a:t>Benefits </a:t>
            </a:r>
          </a:p>
          <a:p>
            <a:r>
              <a:rPr lang="en-CA" sz="2000"/>
              <a:t>Diagnosis of lung cancer in early stage</a:t>
            </a:r>
          </a:p>
          <a:p>
            <a:r>
              <a:rPr lang="en-CA" sz="2000"/>
              <a:t>Reduced mortality due to lung cancer </a:t>
            </a:r>
          </a:p>
        </p:txBody>
      </p:sp>
      <p:sp>
        <p:nvSpPr>
          <p:cNvPr id="5" name="Content Placeholder 4">
            <a:extLst>
              <a:ext uri="{FF2B5EF4-FFF2-40B4-BE49-F238E27FC236}">
                <a16:creationId xmlns:a16="http://schemas.microsoft.com/office/drawing/2014/main" id="{D0298017-EF69-5FBB-DC65-61BB41B7DBFF}"/>
              </a:ext>
            </a:extLst>
          </p:cNvPr>
          <p:cNvSpPr>
            <a:spLocks noGrp="1"/>
          </p:cNvSpPr>
          <p:nvPr>
            <p:ph sz="half" idx="2"/>
          </p:nvPr>
        </p:nvSpPr>
        <p:spPr>
          <a:xfrm>
            <a:off x="6408357" y="1789888"/>
            <a:ext cx="4945948" cy="2585629"/>
          </a:xfrm>
        </p:spPr>
        <p:txBody>
          <a:bodyPr>
            <a:normAutofit/>
          </a:bodyPr>
          <a:lstStyle/>
          <a:p>
            <a:pPr marL="0" indent="0" algn="ctr">
              <a:buNone/>
            </a:pPr>
            <a:r>
              <a:rPr lang="en-CA" sz="2000" b="1"/>
              <a:t>Potential Harms </a:t>
            </a:r>
          </a:p>
          <a:p>
            <a:r>
              <a:rPr lang="en-CA" sz="2000"/>
              <a:t>Radiation exposure </a:t>
            </a:r>
          </a:p>
          <a:p>
            <a:r>
              <a:rPr lang="en-CA" sz="2000"/>
              <a:t>High positivity rate </a:t>
            </a:r>
          </a:p>
          <a:p>
            <a:r>
              <a:rPr lang="en-CA" sz="2000"/>
              <a:t>Stress and risks of invasive procedures from positive test</a:t>
            </a:r>
          </a:p>
          <a:p>
            <a:r>
              <a:rPr lang="en-CA" sz="2000"/>
              <a:t>Overdiagnosis of lung cancer by up to 10-20%</a:t>
            </a:r>
          </a:p>
          <a:p>
            <a:endParaRPr lang="en-CA" sz="2000"/>
          </a:p>
        </p:txBody>
      </p:sp>
      <p:sp>
        <p:nvSpPr>
          <p:cNvPr id="3" name="Text Placeholder 2">
            <a:extLst>
              <a:ext uri="{FF2B5EF4-FFF2-40B4-BE49-F238E27FC236}">
                <a16:creationId xmlns:a16="http://schemas.microsoft.com/office/drawing/2014/main" id="{A1766BD6-8A82-77C0-8A63-E824932063AB}"/>
              </a:ext>
            </a:extLst>
          </p:cNvPr>
          <p:cNvSpPr>
            <a:spLocks noGrp="1"/>
          </p:cNvSpPr>
          <p:nvPr>
            <p:ph type="body" sz="quarter" idx="10"/>
          </p:nvPr>
        </p:nvSpPr>
        <p:spPr/>
        <p:txBody>
          <a:bodyPr>
            <a:normAutofit fontScale="92500"/>
          </a:bodyPr>
          <a:lstStyle/>
          <a:p>
            <a:r>
              <a:rPr lang="en-CA"/>
              <a:t>Benefits and Risks of Low-Dose CT Screening </a:t>
            </a:r>
          </a:p>
        </p:txBody>
      </p:sp>
      <p:sp>
        <p:nvSpPr>
          <p:cNvPr id="7" name="TextBox 6">
            <a:extLst>
              <a:ext uri="{FF2B5EF4-FFF2-40B4-BE49-F238E27FC236}">
                <a16:creationId xmlns:a16="http://schemas.microsoft.com/office/drawing/2014/main" id="{E0A9870F-CADC-93E3-4238-8F107CD8550B}"/>
              </a:ext>
            </a:extLst>
          </p:cNvPr>
          <p:cNvSpPr txBox="1"/>
          <p:nvPr/>
        </p:nvSpPr>
        <p:spPr>
          <a:xfrm>
            <a:off x="101341" y="6251622"/>
            <a:ext cx="11989317" cy="400110"/>
          </a:xfrm>
          <a:prstGeom prst="rect">
            <a:avLst/>
          </a:prstGeom>
          <a:noFill/>
        </p:spPr>
        <p:txBody>
          <a:bodyPr wrap="square">
            <a:spAutoFit/>
          </a:bodyPr>
          <a:lstStyle/>
          <a:p>
            <a:r>
              <a:rPr lang="en-CA" sz="1000">
                <a:effectLst/>
              </a:rPr>
              <a:t>Verma, Nupur, Markus Wu, and Stephan </a:t>
            </a:r>
            <a:r>
              <a:rPr lang="en-CA" sz="1000" err="1">
                <a:effectLst/>
              </a:rPr>
              <a:t>Altmayer</a:t>
            </a:r>
            <a:r>
              <a:rPr lang="en-CA" sz="1000">
                <a:effectLst/>
              </a:rPr>
              <a:t>. “Lung Cancer Screening: How We Do It and Why.” </a:t>
            </a:r>
            <a:r>
              <a:rPr lang="en-CA" sz="1000" i="1">
                <a:effectLst/>
              </a:rPr>
              <a:t>Seminars in Roentgenology</a:t>
            </a:r>
            <a:r>
              <a:rPr lang="en-CA" sz="1000">
                <a:effectLst/>
              </a:rPr>
              <a:t>, Lung Cancer Imaging, 55, no. 1 (January 1, 2020): 14–22. </a:t>
            </a:r>
            <a:r>
              <a:rPr lang="en-CA" sz="1000">
                <a:effectLst/>
                <a:hlinkClick r:id="rId3"/>
              </a:rPr>
              <a:t>https://doi.org/10.1053/j.ro.2019.10.004</a:t>
            </a:r>
            <a:r>
              <a:rPr lang="en-CA" sz="1000">
                <a:effectLst/>
              </a:rPr>
              <a:t>.</a:t>
            </a:r>
          </a:p>
        </p:txBody>
      </p:sp>
      <p:sp>
        <p:nvSpPr>
          <p:cNvPr id="8" name="Rectangle 7">
            <a:extLst>
              <a:ext uri="{FF2B5EF4-FFF2-40B4-BE49-F238E27FC236}">
                <a16:creationId xmlns:a16="http://schemas.microsoft.com/office/drawing/2014/main" id="{6F9092DB-F08D-89A0-41D1-5BEC09034055}"/>
              </a:ext>
            </a:extLst>
          </p:cNvPr>
          <p:cNvSpPr/>
          <p:nvPr/>
        </p:nvSpPr>
        <p:spPr>
          <a:xfrm>
            <a:off x="349965" y="5193680"/>
            <a:ext cx="11842035" cy="98328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CA" sz="2000"/>
              <a:t>When implemented in high-risk patients, with patient and clinician education, it can significantly improve outcomes </a:t>
            </a:r>
          </a:p>
        </p:txBody>
      </p:sp>
    </p:spTree>
    <p:custDataLst>
      <p:tags r:id="rId1"/>
    </p:custDataLst>
    <p:extLst>
      <p:ext uri="{BB962C8B-B14F-4D97-AF65-F5344CB8AC3E}">
        <p14:creationId xmlns:p14="http://schemas.microsoft.com/office/powerpoint/2010/main" val="1285873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030748-E7E4-7343-BF62-9FA7EBFAD6DE}"/>
              </a:ext>
            </a:extLst>
          </p:cNvPr>
          <p:cNvSpPr>
            <a:spLocks noGrp="1"/>
          </p:cNvSpPr>
          <p:nvPr>
            <p:ph type="title"/>
          </p:nvPr>
        </p:nvSpPr>
        <p:spPr>
          <a:xfrm>
            <a:off x="502920" y="365760"/>
            <a:ext cx="8395252" cy="808754"/>
          </a:xfrm>
        </p:spPr>
        <p:txBody>
          <a:bodyPr anchor="t"/>
          <a:lstStyle/>
          <a:p>
            <a:r>
              <a:rPr lang="en-US"/>
              <a:t>Types of Screening </a:t>
            </a:r>
          </a:p>
        </p:txBody>
      </p:sp>
      <p:graphicFrame>
        <p:nvGraphicFramePr>
          <p:cNvPr id="5" name="Table 4"/>
          <p:cNvGraphicFramePr>
            <a:graphicFrameLocks noGrp="1"/>
          </p:cNvGraphicFramePr>
          <p:nvPr>
            <p:extLst>
              <p:ext uri="{D42A27DB-BD31-4B8C-83A1-F6EECF244321}">
                <p14:modId xmlns:p14="http://schemas.microsoft.com/office/powerpoint/2010/main" val="1685069927"/>
              </p:ext>
            </p:extLst>
          </p:nvPr>
        </p:nvGraphicFramePr>
        <p:xfrm>
          <a:off x="1385675" y="1654951"/>
          <a:ext cx="4392930" cy="4629744"/>
        </p:xfrm>
        <a:graphic>
          <a:graphicData uri="http://schemas.openxmlformats.org/drawingml/2006/table">
            <a:tbl>
              <a:tblPr firstRow="1" bandRow="1">
                <a:tableStyleId>{5C22544A-7EE6-4342-B048-85BDC9FD1C3A}</a:tableStyleId>
              </a:tblPr>
              <a:tblGrid>
                <a:gridCol w="4392930">
                  <a:extLst>
                    <a:ext uri="{9D8B030D-6E8A-4147-A177-3AD203B41FA5}">
                      <a16:colId xmlns:a16="http://schemas.microsoft.com/office/drawing/2014/main" val="1894438178"/>
                    </a:ext>
                  </a:extLst>
                </a:gridCol>
              </a:tblGrid>
              <a:tr h="842288">
                <a:tc>
                  <a:txBody>
                    <a:bodyPr/>
                    <a:lstStyle/>
                    <a:p>
                      <a:pPr algn="ctr"/>
                      <a:r>
                        <a:rPr lang="en-CA" sz="2400" b="1" u="none">
                          <a:solidFill>
                            <a:schemeClr val="bg1"/>
                          </a:solidFill>
                        </a:rPr>
                        <a:t>Organized Cancer Screening Programs</a:t>
                      </a:r>
                      <a:endParaRPr lang="en-US" sz="2400" b="1" u="none">
                        <a:solidFill>
                          <a:schemeClr val="bg1"/>
                        </a:solidFill>
                        <a:latin typeface="Calibri" panose="020F0502020204030204" pitchFamily="34" charset="0"/>
                        <a:cs typeface="Calibri" panose="020F0502020204030204" pitchFamily="34" charset="0"/>
                      </a:endParaRPr>
                    </a:p>
                  </a:txBody>
                  <a:tcPr marL="150791" marR="150791" marT="75396" marB="75396" anchor="ctr"/>
                </a:tc>
                <a:extLst>
                  <a:ext uri="{0D108BD9-81ED-4DB2-BD59-A6C34878D82A}">
                    <a16:rowId xmlns:a16="http://schemas.microsoft.com/office/drawing/2014/main" val="230975117"/>
                  </a:ext>
                </a:extLst>
              </a:tr>
              <a:tr h="3217812">
                <a:tc>
                  <a:txBody>
                    <a:bodyPr/>
                    <a:lstStyle/>
                    <a:p>
                      <a:pPr marL="285750" indent="-285750">
                        <a:spcBef>
                          <a:spcPts val="0"/>
                        </a:spcBef>
                        <a:spcAft>
                          <a:spcPts val="1200"/>
                        </a:spcAft>
                        <a:buFont typeface="Arial" panose="020B0604020202020204" pitchFamily="34" charset="0"/>
                        <a:buChar char="•"/>
                      </a:pPr>
                      <a:r>
                        <a:rPr lang="en-CA" sz="2400">
                          <a:solidFill>
                            <a:schemeClr val="tx1"/>
                          </a:solidFill>
                        </a:rPr>
                        <a:t>Are</a:t>
                      </a:r>
                      <a:r>
                        <a:rPr lang="en-CA" sz="2400" baseline="0">
                          <a:solidFill>
                            <a:schemeClr val="tx1"/>
                          </a:solidFill>
                        </a:rPr>
                        <a:t> run</a:t>
                      </a:r>
                      <a:r>
                        <a:rPr lang="en-CA" sz="2400">
                          <a:solidFill>
                            <a:schemeClr val="tx1"/>
                          </a:solidFill>
                        </a:rPr>
                        <a:t> centrally, use clear, consistent policies and processes </a:t>
                      </a:r>
                    </a:p>
                    <a:p>
                      <a:pPr marL="285750" indent="-285750">
                        <a:spcBef>
                          <a:spcPts val="0"/>
                        </a:spcBef>
                        <a:spcAft>
                          <a:spcPts val="1200"/>
                        </a:spcAft>
                        <a:buFont typeface="Arial" panose="020B0604020202020204" pitchFamily="34" charset="0"/>
                        <a:buChar char="•"/>
                      </a:pPr>
                      <a:r>
                        <a:rPr lang="en-CA" sz="2400">
                          <a:solidFill>
                            <a:schemeClr val="tx1"/>
                          </a:solidFill>
                        </a:rPr>
                        <a:t>Use scientific evidence to determine appropriate cancer screening guidelines </a:t>
                      </a:r>
                    </a:p>
                    <a:p>
                      <a:pPr marL="285750" indent="-285750">
                        <a:spcBef>
                          <a:spcPts val="0"/>
                        </a:spcBef>
                        <a:spcAft>
                          <a:spcPts val="1200"/>
                        </a:spcAft>
                        <a:buFont typeface="Arial" panose="020B0604020202020204" pitchFamily="34" charset="0"/>
                        <a:buChar char="•"/>
                      </a:pPr>
                      <a:r>
                        <a:rPr lang="en-CA" sz="2400" strike="noStrike">
                          <a:solidFill>
                            <a:schemeClr val="tx1"/>
                          </a:solidFill>
                        </a:rPr>
                        <a:t>T</a:t>
                      </a:r>
                      <a:r>
                        <a:rPr lang="en-CA" sz="2400">
                          <a:solidFill>
                            <a:schemeClr val="tx1"/>
                          </a:solidFill>
                        </a:rPr>
                        <a:t>rack and measure quality and performance</a:t>
                      </a:r>
                      <a:endParaRPr lang="en-CA" sz="2400">
                        <a:solidFill>
                          <a:schemeClr val="tx1"/>
                        </a:solidFill>
                        <a:latin typeface="Calibri" panose="020F0502020204030204" pitchFamily="34" charset="0"/>
                        <a:cs typeface="Calibri" panose="020F0502020204030204" pitchFamily="34" charset="0"/>
                      </a:endParaRPr>
                    </a:p>
                  </a:txBody>
                  <a:tcPr marL="150791" marR="150791" marT="75396" marB="75396"/>
                </a:tc>
                <a:extLst>
                  <a:ext uri="{0D108BD9-81ED-4DB2-BD59-A6C34878D82A}">
                    <a16:rowId xmlns:a16="http://schemas.microsoft.com/office/drawing/2014/main" val="164232091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0066159"/>
              </p:ext>
            </p:extLst>
          </p:nvPr>
        </p:nvGraphicFramePr>
        <p:xfrm>
          <a:off x="6282261" y="1654950"/>
          <a:ext cx="4428008" cy="4629743"/>
        </p:xfrm>
        <a:graphic>
          <a:graphicData uri="http://schemas.openxmlformats.org/drawingml/2006/table">
            <a:tbl>
              <a:tblPr firstRow="1" bandRow="1">
                <a:tableStyleId>{5C22544A-7EE6-4342-B048-85BDC9FD1C3A}</a:tableStyleId>
              </a:tblPr>
              <a:tblGrid>
                <a:gridCol w="4428008">
                  <a:extLst>
                    <a:ext uri="{9D8B030D-6E8A-4147-A177-3AD203B41FA5}">
                      <a16:colId xmlns:a16="http://schemas.microsoft.com/office/drawing/2014/main" val="1104531074"/>
                    </a:ext>
                  </a:extLst>
                </a:gridCol>
              </a:tblGrid>
              <a:tr h="9533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u="none">
                          <a:solidFill>
                            <a:schemeClr val="bg1"/>
                          </a:solidFill>
                        </a:rPr>
                        <a:t>Opportunistic Screening</a:t>
                      </a:r>
                      <a:endParaRPr lang="en-US" sz="2400" b="1" u="none">
                        <a:solidFill>
                          <a:schemeClr val="bg1"/>
                        </a:solidFill>
                        <a:latin typeface="Calibri" panose="020F0502020204030204" pitchFamily="34" charset="0"/>
                        <a:cs typeface="Calibri" panose="020F0502020204030204" pitchFamily="34" charset="0"/>
                      </a:endParaRPr>
                    </a:p>
                  </a:txBody>
                  <a:tcPr marL="150791" marR="150791" marT="75396" marB="75396" anchor="ctr"/>
                </a:tc>
                <a:extLst>
                  <a:ext uri="{0D108BD9-81ED-4DB2-BD59-A6C34878D82A}">
                    <a16:rowId xmlns:a16="http://schemas.microsoft.com/office/drawing/2014/main" val="1205756162"/>
                  </a:ext>
                </a:extLst>
              </a:tr>
              <a:tr h="3676422">
                <a:tc>
                  <a:txBody>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a:solidFill>
                            <a:schemeClr val="tx1"/>
                          </a:solidFill>
                        </a:rPr>
                        <a:t>Ad-hoc screening activities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a:solidFill>
                            <a:schemeClr val="tx1"/>
                          </a:solidFill>
                        </a:rPr>
                        <a:t>Occurs outside of an organized cancer screening program, usually when people ask for a test or are offered a test by their </a:t>
                      </a:r>
                      <a:r>
                        <a:rPr lang="en-US" sz="2400"/>
                        <a:t>primary care </a:t>
                      </a:r>
                      <a:r>
                        <a:rPr lang="en-US" sz="2400">
                          <a:solidFill>
                            <a:schemeClr val="tx1"/>
                          </a:solidFill>
                        </a:rPr>
                        <a:t>provider (PCP)</a:t>
                      </a:r>
                      <a:endParaRPr lang="en-US" sz="2400">
                        <a:latin typeface="Calibri" panose="020F0502020204030204" pitchFamily="34" charset="0"/>
                        <a:cs typeface="Calibri" panose="020F0502020204030204" pitchFamily="34" charset="0"/>
                      </a:endParaRPr>
                    </a:p>
                  </a:txBody>
                  <a:tcPr marL="150791" marR="150791" marT="75396" marB="75396"/>
                </a:tc>
                <a:extLst>
                  <a:ext uri="{0D108BD9-81ED-4DB2-BD59-A6C34878D82A}">
                    <a16:rowId xmlns:a16="http://schemas.microsoft.com/office/drawing/2014/main" val="678039635"/>
                  </a:ext>
                </a:extLst>
              </a:tr>
            </a:tbl>
          </a:graphicData>
        </a:graphic>
      </p:graphicFrame>
    </p:spTree>
    <p:custDataLst>
      <p:tags r:id="rId1"/>
    </p:custDataLst>
    <p:extLst>
      <p:ext uri="{BB962C8B-B14F-4D97-AF65-F5344CB8AC3E}">
        <p14:creationId xmlns:p14="http://schemas.microsoft.com/office/powerpoint/2010/main" val="3737555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288F06-70A9-C1E5-1E40-1C315E2A4472}"/>
              </a:ext>
            </a:extLst>
          </p:cNvPr>
          <p:cNvSpPr>
            <a:spLocks noGrp="1"/>
          </p:cNvSpPr>
          <p:nvPr>
            <p:ph idx="1"/>
          </p:nvPr>
        </p:nvSpPr>
        <p:spPr>
          <a:xfrm>
            <a:off x="838705" y="1737509"/>
            <a:ext cx="6453288" cy="2048562"/>
          </a:xfrm>
        </p:spPr>
        <p:txBody>
          <a:bodyPr>
            <a:normAutofit/>
          </a:bodyPr>
          <a:lstStyle/>
          <a:p>
            <a:r>
              <a:rPr lang="en-CA" sz="2400"/>
              <a:t>You ready to keep track of all this?</a:t>
            </a:r>
          </a:p>
          <a:p>
            <a:r>
              <a:rPr lang="en-CA" sz="2400"/>
              <a:t>Medicolegal implications?</a:t>
            </a:r>
          </a:p>
          <a:p>
            <a:r>
              <a:rPr lang="en-CA" sz="2400"/>
              <a:t>Hard enough with incidentalomas…</a:t>
            </a:r>
          </a:p>
          <a:p>
            <a:r>
              <a:rPr lang="en-CA" sz="2400"/>
              <a:t>So, let the screening programs do this!!</a:t>
            </a:r>
          </a:p>
          <a:p>
            <a:endParaRPr lang="en-CA" sz="2400"/>
          </a:p>
        </p:txBody>
      </p:sp>
      <p:sp>
        <p:nvSpPr>
          <p:cNvPr id="5" name="Text Placeholder 4">
            <a:extLst>
              <a:ext uri="{FF2B5EF4-FFF2-40B4-BE49-F238E27FC236}">
                <a16:creationId xmlns:a16="http://schemas.microsoft.com/office/drawing/2014/main" id="{26B1C52B-7B41-8B54-1E01-494093692850}"/>
              </a:ext>
            </a:extLst>
          </p:cNvPr>
          <p:cNvSpPr>
            <a:spLocks noGrp="1"/>
          </p:cNvSpPr>
          <p:nvPr>
            <p:ph type="body" sz="quarter" idx="10"/>
          </p:nvPr>
        </p:nvSpPr>
        <p:spPr/>
        <p:txBody>
          <a:bodyPr>
            <a:normAutofit fontScale="92500"/>
          </a:bodyPr>
          <a:lstStyle/>
          <a:p>
            <a:r>
              <a:rPr lang="en-CA"/>
              <a:t>The Important Role of Screening Programs</a:t>
            </a:r>
          </a:p>
        </p:txBody>
      </p:sp>
      <p:pic>
        <p:nvPicPr>
          <p:cNvPr id="6" name="Picture 2">
            <a:extLst>
              <a:ext uri="{FF2B5EF4-FFF2-40B4-BE49-F238E27FC236}">
                <a16:creationId xmlns:a16="http://schemas.microsoft.com/office/drawing/2014/main" id="{11477AE8-DDB7-6FC8-4D13-8E984EF059C9}"/>
              </a:ext>
            </a:extLst>
          </p:cNvPr>
          <p:cNvPicPr>
            <a:picLocks noChangeAspect="1" noChangeArrowheads="1"/>
          </p:cNvPicPr>
          <p:nvPr/>
        </p:nvPicPr>
        <p:blipFill>
          <a:blip r:embed="rId3"/>
          <a:srcRect/>
          <a:stretch>
            <a:fillRect/>
          </a:stretch>
        </p:blipFill>
        <p:spPr bwMode="auto">
          <a:xfrm>
            <a:off x="3656036" y="3987710"/>
            <a:ext cx="3780238" cy="2615165"/>
          </a:xfrm>
          <a:prstGeom prst="rect">
            <a:avLst/>
          </a:prstGeom>
          <a:noFill/>
          <a:ln w="9525">
            <a:noFill/>
            <a:miter lim="800000"/>
            <a:headEnd/>
            <a:tailEnd/>
          </a:ln>
        </p:spPr>
      </p:pic>
      <p:pic>
        <p:nvPicPr>
          <p:cNvPr id="7" name="Picture 3">
            <a:extLst>
              <a:ext uri="{FF2B5EF4-FFF2-40B4-BE49-F238E27FC236}">
                <a16:creationId xmlns:a16="http://schemas.microsoft.com/office/drawing/2014/main" id="{5FCD0B6F-4B53-0A5B-BAA4-599CB0A3E8AD}"/>
              </a:ext>
            </a:extLst>
          </p:cNvPr>
          <p:cNvPicPr>
            <a:picLocks noChangeAspect="1" noChangeArrowheads="1"/>
          </p:cNvPicPr>
          <p:nvPr/>
        </p:nvPicPr>
        <p:blipFill>
          <a:blip r:embed="rId4"/>
          <a:srcRect/>
          <a:stretch>
            <a:fillRect/>
          </a:stretch>
        </p:blipFill>
        <p:spPr bwMode="auto">
          <a:xfrm>
            <a:off x="7533356" y="1067572"/>
            <a:ext cx="4370081" cy="566710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5783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EDAEB9-6DD3-5BDB-B10D-E06295F830E1}"/>
              </a:ext>
            </a:extLst>
          </p:cNvPr>
          <p:cNvSpPr>
            <a:spLocks noGrp="1"/>
          </p:cNvSpPr>
          <p:nvPr>
            <p:ph idx="1"/>
          </p:nvPr>
        </p:nvSpPr>
        <p:spPr>
          <a:xfrm>
            <a:off x="838705" y="1518354"/>
            <a:ext cx="6114448" cy="4696781"/>
          </a:xfrm>
        </p:spPr>
        <p:txBody>
          <a:bodyPr>
            <a:normAutofit/>
          </a:bodyPr>
          <a:lstStyle/>
          <a:p>
            <a:r>
              <a:rPr lang="en-CA" sz="2000"/>
              <a:t>NLST criteria alone</a:t>
            </a:r>
          </a:p>
          <a:p>
            <a:pPr lvl="1"/>
            <a:r>
              <a:rPr lang="en-CA" sz="1600"/>
              <a:t>Had many false positives</a:t>
            </a:r>
          </a:p>
          <a:p>
            <a:pPr lvl="1"/>
            <a:r>
              <a:rPr lang="en-CA" sz="1600"/>
              <a:t>Included some low-risk patients </a:t>
            </a:r>
          </a:p>
          <a:p>
            <a:pPr lvl="1"/>
            <a:r>
              <a:rPr lang="en-CA" sz="1600"/>
              <a:t>Excluded some high-risk patients</a:t>
            </a:r>
          </a:p>
          <a:p>
            <a:endParaRPr lang="en-CA" sz="2000"/>
          </a:p>
          <a:p>
            <a:r>
              <a:rPr lang="en-CA" sz="2000"/>
              <a:t>PLCOm2012 model evaluated the 6-year risk of lung cancer occurring in smokers in the control arm of the Prostate, Lung, Colorectal and Ovarian Cancer Screening Trial (PLCO)</a:t>
            </a:r>
          </a:p>
          <a:p>
            <a:endParaRPr lang="en-CA" sz="2000"/>
          </a:p>
          <a:p>
            <a:r>
              <a:rPr lang="en-CA" sz="2000"/>
              <a:t>The model has been validated in many studies and populations to better predict lung cancer than NLST criteria </a:t>
            </a:r>
          </a:p>
        </p:txBody>
      </p:sp>
      <p:sp>
        <p:nvSpPr>
          <p:cNvPr id="3" name="Text Placeholder 2">
            <a:extLst>
              <a:ext uri="{FF2B5EF4-FFF2-40B4-BE49-F238E27FC236}">
                <a16:creationId xmlns:a16="http://schemas.microsoft.com/office/drawing/2014/main" id="{D29F4CE7-F263-A816-E41D-90BBB4E15E29}"/>
              </a:ext>
            </a:extLst>
          </p:cNvPr>
          <p:cNvSpPr>
            <a:spLocks noGrp="1"/>
          </p:cNvSpPr>
          <p:nvPr>
            <p:ph type="body" sz="quarter" idx="10"/>
          </p:nvPr>
        </p:nvSpPr>
        <p:spPr>
          <a:xfrm>
            <a:off x="838704" y="526848"/>
            <a:ext cx="10515599" cy="638242"/>
          </a:xfrm>
        </p:spPr>
        <p:txBody>
          <a:bodyPr>
            <a:normAutofit fontScale="85000" lnSpcReduction="10000"/>
          </a:bodyPr>
          <a:lstStyle/>
          <a:p>
            <a:r>
              <a:rPr lang="en-CA"/>
              <a:t>PLCOm2012 Risk Prediction Model for Lung Cancer</a:t>
            </a:r>
          </a:p>
        </p:txBody>
      </p:sp>
      <p:sp>
        <p:nvSpPr>
          <p:cNvPr id="5" name="TextBox 4">
            <a:extLst>
              <a:ext uri="{FF2B5EF4-FFF2-40B4-BE49-F238E27FC236}">
                <a16:creationId xmlns:a16="http://schemas.microsoft.com/office/drawing/2014/main" id="{4509542A-11E1-A381-28C4-41136379A678}"/>
              </a:ext>
            </a:extLst>
          </p:cNvPr>
          <p:cNvSpPr txBox="1"/>
          <p:nvPr/>
        </p:nvSpPr>
        <p:spPr>
          <a:xfrm>
            <a:off x="88190" y="6169629"/>
            <a:ext cx="12015619" cy="553998"/>
          </a:xfrm>
          <a:prstGeom prst="rect">
            <a:avLst/>
          </a:prstGeom>
          <a:noFill/>
        </p:spPr>
        <p:txBody>
          <a:bodyPr wrap="square">
            <a:spAutoFit/>
          </a:bodyPr>
          <a:lstStyle/>
          <a:p>
            <a:r>
              <a:rPr lang="en-CA" sz="600" err="1">
                <a:effectLst/>
              </a:rPr>
              <a:t>Tammemägi</a:t>
            </a:r>
            <a:r>
              <a:rPr lang="en-CA" sz="600">
                <a:effectLst/>
              </a:rPr>
              <a:t>, Martin C., Timothy R. Church, William G. Hocking, Gerard A. Silvestri, Paul A. </a:t>
            </a:r>
            <a:r>
              <a:rPr lang="en-CA" sz="600" err="1">
                <a:effectLst/>
              </a:rPr>
              <a:t>Kvale</a:t>
            </a:r>
            <a:r>
              <a:rPr lang="en-CA" sz="600">
                <a:effectLst/>
              </a:rPr>
              <a:t>, Thomas L. Riley, John </a:t>
            </a:r>
            <a:r>
              <a:rPr lang="en-CA" sz="600" err="1">
                <a:effectLst/>
              </a:rPr>
              <a:t>Commins</a:t>
            </a:r>
            <a:r>
              <a:rPr lang="en-CA" sz="600">
                <a:effectLst/>
              </a:rPr>
              <a:t>, and Christine D. Berg. “Evaluation of the Lung Cancer Risks at Which to Screen Ever- and Never-Smokers: Screening Rules Applied to the PLCO and NLST Cohorts.” </a:t>
            </a:r>
            <a:r>
              <a:rPr lang="en-CA" sz="600" i="1">
                <a:effectLst/>
              </a:rPr>
              <a:t>PLOS Medicine</a:t>
            </a:r>
            <a:r>
              <a:rPr lang="en-CA" sz="600">
                <a:effectLst/>
              </a:rPr>
              <a:t> 11, no. 12 (December 2, 2014): e1001764. </a:t>
            </a:r>
            <a:r>
              <a:rPr lang="en-CA" sz="600">
                <a:effectLst/>
                <a:hlinkClick r:id="rId3"/>
              </a:rPr>
              <a:t>https://doi.org/10.1371/journal.pmed.1001764</a:t>
            </a:r>
            <a:r>
              <a:rPr lang="en-CA" sz="600">
                <a:effectLst/>
              </a:rPr>
              <a:t>.</a:t>
            </a:r>
            <a:r>
              <a:rPr lang="en-CA" sz="600"/>
              <a:t> Jantzen, Rodolphe, Nicole </a:t>
            </a:r>
            <a:r>
              <a:rPr lang="en-CA" sz="600" err="1"/>
              <a:t>Ezer</a:t>
            </a:r>
            <a:r>
              <a:rPr lang="en-CA" sz="600"/>
              <a:t>, Sophie Camilleri-</a:t>
            </a:r>
            <a:r>
              <a:rPr lang="en-CA" sz="600" err="1"/>
              <a:t>Broët</a:t>
            </a:r>
            <a:r>
              <a:rPr lang="en-CA" sz="600"/>
              <a:t>, Martin C. </a:t>
            </a:r>
            <a:r>
              <a:rPr lang="en-CA" sz="600" err="1"/>
              <a:t>Tammemägi</a:t>
            </a:r>
            <a:r>
              <a:rPr lang="en-CA" sz="600"/>
              <a:t>, and Philippe </a:t>
            </a:r>
            <a:r>
              <a:rPr lang="en-CA" sz="600" err="1"/>
              <a:t>Broët</a:t>
            </a:r>
            <a:r>
              <a:rPr lang="en-CA" sz="600"/>
              <a:t>. “Evaluation of the Accuracy of the PLCOm2012 6-Year Lung Cancer Risk Prediction Model among Smokers in the </a:t>
            </a:r>
            <a:r>
              <a:rPr lang="en-CA" sz="600" err="1"/>
              <a:t>CARTaGENE</a:t>
            </a:r>
            <a:r>
              <a:rPr lang="en-CA" sz="600"/>
              <a:t> Population-Based Cohort.” </a:t>
            </a:r>
            <a:r>
              <a:rPr lang="en-CA" sz="600" i="1"/>
              <a:t>Canadian Medical Association Open Access Journal</a:t>
            </a:r>
            <a:r>
              <a:rPr lang="en-CA" sz="600"/>
              <a:t> 11, no. 2 (March 1, 2023): E314–22. </a:t>
            </a:r>
            <a:r>
              <a:rPr lang="en-CA" sz="600">
                <a:hlinkClick r:id="rId4"/>
              </a:rPr>
              <a:t>https://doi.org/10.9778/cmajo.20210335</a:t>
            </a:r>
            <a:r>
              <a:rPr lang="en-CA" sz="600"/>
              <a:t>. </a:t>
            </a:r>
            <a:r>
              <a:rPr lang="en-CA" sz="600" err="1"/>
              <a:t>Tammemägi</a:t>
            </a:r>
            <a:r>
              <a:rPr lang="en-CA" sz="600"/>
              <a:t>, Martin C., Mamta </a:t>
            </a:r>
            <a:r>
              <a:rPr lang="en-CA" sz="600" err="1"/>
              <a:t>Ruparel</a:t>
            </a:r>
            <a:r>
              <a:rPr lang="en-CA" sz="600"/>
              <a:t>, Alain Tremblay, </a:t>
            </a:r>
            <a:r>
              <a:rPr lang="en-CA" sz="600" err="1"/>
              <a:t>Renelle</a:t>
            </a:r>
            <a:r>
              <a:rPr lang="en-CA" sz="600"/>
              <a:t> Myers, John Mayo, John Yee, </a:t>
            </a:r>
            <a:r>
              <a:rPr lang="en-CA" sz="600" err="1"/>
              <a:t>Sukhinder</a:t>
            </a:r>
            <a:r>
              <a:rPr lang="en-CA" sz="600"/>
              <a:t> </a:t>
            </a:r>
            <a:r>
              <a:rPr lang="en-CA" sz="600" err="1"/>
              <a:t>Atkar-Khattra</a:t>
            </a:r>
            <a:r>
              <a:rPr lang="en-CA" sz="600"/>
              <a:t>, et al. “USPSTF2013 versus PLCOm2012 Lung Cancer Screening Eligibility Criteria (International Lung Screening Trial): Interim Analysis of a Prospective Cohort Study.” </a:t>
            </a:r>
            <a:r>
              <a:rPr lang="en-CA" sz="600" i="1"/>
              <a:t>The Lancet Oncology</a:t>
            </a:r>
            <a:r>
              <a:rPr lang="en-CA" sz="600"/>
              <a:t> 23, no. 1 (January 1, 2022): 138–48. </a:t>
            </a:r>
            <a:r>
              <a:rPr lang="en-CA" sz="600">
                <a:hlinkClick r:id="rId5"/>
              </a:rPr>
              <a:t>https://doi.org/10.1016/S1470-2045(21)00590-8</a:t>
            </a:r>
            <a:r>
              <a:rPr lang="en-CA" sz="600"/>
              <a:t>.</a:t>
            </a:r>
          </a:p>
          <a:p>
            <a:endParaRPr lang="en-CA" sz="600">
              <a:effectLst/>
            </a:endParaRPr>
          </a:p>
        </p:txBody>
      </p:sp>
      <p:pic>
        <p:nvPicPr>
          <p:cNvPr id="7" name="Picture 6" descr="A close-up of a calculators&#10;&#10;Description automatically generated with low confidence">
            <a:extLst>
              <a:ext uri="{FF2B5EF4-FFF2-40B4-BE49-F238E27FC236}">
                <a16:creationId xmlns:a16="http://schemas.microsoft.com/office/drawing/2014/main" id="{B9B0E1CC-83CC-088C-BF41-FC106C1B4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3153" y="2711548"/>
            <a:ext cx="5208391" cy="997933"/>
          </a:xfrm>
          <a:prstGeom prst="rect">
            <a:avLst/>
          </a:prstGeom>
        </p:spPr>
      </p:pic>
      <p:pic>
        <p:nvPicPr>
          <p:cNvPr id="9" name="Picture 8" descr="A red square with white text&#10;&#10;Description automatically generated with medium confidence">
            <a:extLst>
              <a:ext uri="{FF2B5EF4-FFF2-40B4-BE49-F238E27FC236}">
                <a16:creationId xmlns:a16="http://schemas.microsoft.com/office/drawing/2014/main" id="{35837CFD-EF17-EF9E-5C10-758DC0150A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2592" y="1295569"/>
            <a:ext cx="2609984" cy="1479626"/>
          </a:xfrm>
          <a:prstGeom prst="rect">
            <a:avLst/>
          </a:prstGeom>
        </p:spPr>
      </p:pic>
      <p:sp>
        <p:nvSpPr>
          <p:cNvPr id="11" name="TextBox 10">
            <a:extLst>
              <a:ext uri="{FF2B5EF4-FFF2-40B4-BE49-F238E27FC236}">
                <a16:creationId xmlns:a16="http://schemas.microsoft.com/office/drawing/2014/main" id="{FF1EB022-718A-841A-55EB-B8095C7DADDE}"/>
              </a:ext>
            </a:extLst>
          </p:cNvPr>
          <p:cNvSpPr txBox="1"/>
          <p:nvPr/>
        </p:nvSpPr>
        <p:spPr>
          <a:xfrm>
            <a:off x="7059910" y="3752079"/>
            <a:ext cx="4692683" cy="646331"/>
          </a:xfrm>
          <a:prstGeom prst="rect">
            <a:avLst/>
          </a:prstGeom>
          <a:noFill/>
        </p:spPr>
        <p:txBody>
          <a:bodyPr wrap="square">
            <a:spAutoFit/>
          </a:bodyPr>
          <a:lstStyle/>
          <a:p>
            <a:r>
              <a:rPr lang="en-CA"/>
              <a:t>https://brocku.ca/lung-cancer-screening-and-risk-prediction/risk-calculators/?</a:t>
            </a:r>
          </a:p>
        </p:txBody>
      </p:sp>
    </p:spTree>
    <p:custDataLst>
      <p:tags r:id="rId1"/>
    </p:custDataLst>
    <p:extLst>
      <p:ext uri="{BB962C8B-B14F-4D97-AF65-F5344CB8AC3E}">
        <p14:creationId xmlns:p14="http://schemas.microsoft.com/office/powerpoint/2010/main" val="3390245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DDAA9093-18C9-B88D-5D96-6973EF5ABE18}"/>
              </a:ext>
            </a:extLst>
          </p:cNvPr>
          <p:cNvSpPr/>
          <p:nvPr/>
        </p:nvSpPr>
        <p:spPr>
          <a:xfrm>
            <a:off x="381504" y="4664467"/>
            <a:ext cx="11535923" cy="160786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Rounded Corners 14">
            <a:extLst>
              <a:ext uri="{FF2B5EF4-FFF2-40B4-BE49-F238E27FC236}">
                <a16:creationId xmlns:a16="http://schemas.microsoft.com/office/drawing/2014/main" id="{48CAFF3C-5F76-5EAA-776B-D1A2604A315C}"/>
              </a:ext>
            </a:extLst>
          </p:cNvPr>
          <p:cNvSpPr/>
          <p:nvPr/>
        </p:nvSpPr>
        <p:spPr>
          <a:xfrm>
            <a:off x="6507856" y="2085738"/>
            <a:ext cx="5356673" cy="2005955"/>
          </a:xfrm>
          <a:prstGeom prst="roundRect">
            <a:avLst>
              <a:gd name="adj" fmla="val 6776"/>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Rounded Corners 16">
            <a:extLst>
              <a:ext uri="{FF2B5EF4-FFF2-40B4-BE49-F238E27FC236}">
                <a16:creationId xmlns:a16="http://schemas.microsoft.com/office/drawing/2014/main" id="{83F9FBB6-8496-7912-326E-641CD52E773B}"/>
              </a:ext>
            </a:extLst>
          </p:cNvPr>
          <p:cNvSpPr/>
          <p:nvPr/>
        </p:nvSpPr>
        <p:spPr>
          <a:xfrm>
            <a:off x="6803722" y="1689268"/>
            <a:ext cx="4063280" cy="546773"/>
          </a:xfrm>
          <a:prstGeom prst="roundRect">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EBADAB51-CCB3-24FE-3101-01EEDA22EE30}"/>
              </a:ext>
            </a:extLst>
          </p:cNvPr>
          <p:cNvSpPr/>
          <p:nvPr/>
        </p:nvSpPr>
        <p:spPr>
          <a:xfrm>
            <a:off x="491205" y="2085740"/>
            <a:ext cx="4897075" cy="2005954"/>
          </a:xfrm>
          <a:prstGeom prst="roundRect">
            <a:avLst>
              <a:gd name="adj" fmla="val 6664"/>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id="{858CC297-F954-76B5-1C4D-DA7BE1514A73}"/>
              </a:ext>
            </a:extLst>
          </p:cNvPr>
          <p:cNvSpPr/>
          <p:nvPr/>
        </p:nvSpPr>
        <p:spPr>
          <a:xfrm>
            <a:off x="697767" y="1701295"/>
            <a:ext cx="3451040" cy="546773"/>
          </a:xfrm>
          <a:prstGeom prst="roundRect">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Content Placeholder 1">
            <a:extLst>
              <a:ext uri="{FF2B5EF4-FFF2-40B4-BE49-F238E27FC236}">
                <a16:creationId xmlns:a16="http://schemas.microsoft.com/office/drawing/2014/main" id="{37501829-2829-6259-4415-DBE0FDAC166E}"/>
              </a:ext>
            </a:extLst>
          </p:cNvPr>
          <p:cNvSpPr>
            <a:spLocks noGrp="1"/>
          </p:cNvSpPr>
          <p:nvPr>
            <p:ph idx="1"/>
          </p:nvPr>
        </p:nvSpPr>
        <p:spPr>
          <a:xfrm>
            <a:off x="697767" y="2357968"/>
            <a:ext cx="4897077" cy="1363721"/>
          </a:xfrm>
        </p:spPr>
        <p:txBody>
          <a:bodyPr numCol="2">
            <a:normAutofit/>
          </a:bodyPr>
          <a:lstStyle/>
          <a:p>
            <a:r>
              <a:rPr lang="en-CA" sz="1600"/>
              <a:t>Smoking intensity </a:t>
            </a:r>
          </a:p>
          <a:p>
            <a:r>
              <a:rPr lang="en-CA" sz="1600"/>
              <a:t>Smoking duration </a:t>
            </a:r>
          </a:p>
          <a:p>
            <a:r>
              <a:rPr lang="en-CA" sz="1600"/>
              <a:t>Quit time in former smokers </a:t>
            </a:r>
          </a:p>
          <a:p>
            <a:r>
              <a:rPr lang="en-CA" sz="1600"/>
              <a:t>Current smoking status (current vs. former)</a:t>
            </a:r>
          </a:p>
        </p:txBody>
      </p:sp>
      <p:sp>
        <p:nvSpPr>
          <p:cNvPr id="3" name="Text Placeholder 2">
            <a:extLst>
              <a:ext uri="{FF2B5EF4-FFF2-40B4-BE49-F238E27FC236}">
                <a16:creationId xmlns:a16="http://schemas.microsoft.com/office/drawing/2014/main" id="{426165E2-08D0-E433-8E6E-7F452954C8DB}"/>
              </a:ext>
            </a:extLst>
          </p:cNvPr>
          <p:cNvSpPr>
            <a:spLocks noGrp="1"/>
          </p:cNvSpPr>
          <p:nvPr>
            <p:ph type="body" sz="quarter" idx="10"/>
          </p:nvPr>
        </p:nvSpPr>
        <p:spPr/>
        <p:txBody>
          <a:bodyPr>
            <a:normAutofit fontScale="92500"/>
          </a:bodyPr>
          <a:lstStyle/>
          <a:p>
            <a:r>
              <a:rPr lang="en-CA"/>
              <a:t>PLCOm2012 Risk Prediction Model Criteria</a:t>
            </a:r>
          </a:p>
        </p:txBody>
      </p:sp>
      <p:sp>
        <p:nvSpPr>
          <p:cNvPr id="5" name="TextBox 4">
            <a:extLst>
              <a:ext uri="{FF2B5EF4-FFF2-40B4-BE49-F238E27FC236}">
                <a16:creationId xmlns:a16="http://schemas.microsoft.com/office/drawing/2014/main" id="{91AA209F-84FD-28B1-5B49-E3BCD2AF1D20}"/>
              </a:ext>
            </a:extLst>
          </p:cNvPr>
          <p:cNvSpPr txBox="1"/>
          <p:nvPr/>
        </p:nvSpPr>
        <p:spPr>
          <a:xfrm>
            <a:off x="88190" y="6364444"/>
            <a:ext cx="12015619" cy="276999"/>
          </a:xfrm>
          <a:prstGeom prst="rect">
            <a:avLst/>
          </a:prstGeom>
          <a:noFill/>
        </p:spPr>
        <p:txBody>
          <a:bodyPr wrap="square">
            <a:spAutoFit/>
          </a:bodyPr>
          <a:lstStyle/>
          <a:p>
            <a:r>
              <a:rPr lang="en-CA" sz="600" err="1">
                <a:effectLst/>
              </a:rPr>
              <a:t>Tammemägi</a:t>
            </a:r>
            <a:r>
              <a:rPr lang="en-CA" sz="600">
                <a:effectLst/>
              </a:rPr>
              <a:t>, Martin C., Timothy R. Church, William G. Hocking, Gerard A. Silvestri, Paul A. </a:t>
            </a:r>
            <a:r>
              <a:rPr lang="en-CA" sz="600" err="1">
                <a:effectLst/>
              </a:rPr>
              <a:t>Kvale</a:t>
            </a:r>
            <a:r>
              <a:rPr lang="en-CA" sz="600">
                <a:effectLst/>
              </a:rPr>
              <a:t>, Thomas L. Riley, John </a:t>
            </a:r>
            <a:r>
              <a:rPr lang="en-CA" sz="600" err="1">
                <a:effectLst/>
              </a:rPr>
              <a:t>Commins</a:t>
            </a:r>
            <a:r>
              <a:rPr lang="en-CA" sz="600">
                <a:effectLst/>
              </a:rPr>
              <a:t>, and Christine D. Berg. “Evaluation of the Lung Cancer Risks at Which to Screen Ever- and Never-Smokers: Screening Rules Applied to the PLCO and NLST Cohorts.” </a:t>
            </a:r>
            <a:r>
              <a:rPr lang="en-CA" sz="600" i="1">
                <a:effectLst/>
              </a:rPr>
              <a:t>PLOS Medicine</a:t>
            </a:r>
            <a:r>
              <a:rPr lang="en-CA" sz="600">
                <a:effectLst/>
              </a:rPr>
              <a:t> 11, no. 12 (December 2, 2014): e1001764. </a:t>
            </a:r>
            <a:r>
              <a:rPr lang="en-CA" sz="600">
                <a:effectLst/>
                <a:hlinkClick r:id="rId3"/>
              </a:rPr>
              <a:t>https://doi.org/10.1371/journal.pmed.1001764</a:t>
            </a:r>
            <a:r>
              <a:rPr lang="en-CA" sz="600">
                <a:effectLst/>
              </a:rPr>
              <a:t>.</a:t>
            </a:r>
            <a:r>
              <a:rPr lang="en-CA" sz="600"/>
              <a:t> </a:t>
            </a:r>
            <a:endParaRPr lang="en-CA" sz="600">
              <a:effectLst/>
            </a:endParaRPr>
          </a:p>
        </p:txBody>
      </p:sp>
      <p:sp>
        <p:nvSpPr>
          <p:cNvPr id="7" name="TextBox 6">
            <a:extLst>
              <a:ext uri="{FF2B5EF4-FFF2-40B4-BE49-F238E27FC236}">
                <a16:creationId xmlns:a16="http://schemas.microsoft.com/office/drawing/2014/main" id="{6F2A7389-0D71-EE0C-F882-0BAE28009675}"/>
              </a:ext>
            </a:extLst>
          </p:cNvPr>
          <p:cNvSpPr txBox="1"/>
          <p:nvPr/>
        </p:nvSpPr>
        <p:spPr>
          <a:xfrm>
            <a:off x="6870616" y="2272930"/>
            <a:ext cx="4897076" cy="2062103"/>
          </a:xfrm>
          <a:prstGeom prst="rect">
            <a:avLst/>
          </a:prstGeom>
          <a:noFill/>
        </p:spPr>
        <p:txBody>
          <a:bodyPr wrap="square" numCol="2">
            <a:spAutoFit/>
          </a:bodyPr>
          <a:lstStyle/>
          <a:p>
            <a:pPr marL="285750" indent="-285750">
              <a:buFont typeface="Arial" panose="020B0604020202020204" pitchFamily="34" charset="0"/>
              <a:buChar char="•"/>
            </a:pPr>
            <a:r>
              <a:rPr lang="en-CA" sz="1600"/>
              <a:t>Age</a:t>
            </a:r>
          </a:p>
          <a:p>
            <a:pPr marL="285750" indent="-285750">
              <a:buFont typeface="Arial" panose="020B0604020202020204" pitchFamily="34" charset="0"/>
              <a:buChar char="•"/>
            </a:pPr>
            <a:r>
              <a:rPr lang="en-CA" sz="1600"/>
              <a:t>Race/ethnicity (black and indigenous) </a:t>
            </a:r>
          </a:p>
          <a:p>
            <a:pPr marL="285750" indent="-285750">
              <a:buFont typeface="Arial" panose="020B0604020202020204" pitchFamily="34" charset="0"/>
              <a:buChar char="•"/>
            </a:pPr>
            <a:r>
              <a:rPr lang="en-CA" sz="1600"/>
              <a:t>Socioeconomic circumstance estimated by education level</a:t>
            </a:r>
          </a:p>
          <a:p>
            <a:pPr marL="285750" indent="-285750">
              <a:buFont typeface="Arial" panose="020B0604020202020204" pitchFamily="34" charset="0"/>
              <a:buChar char="•"/>
            </a:pPr>
            <a:endParaRPr lang="en-CA" sz="1600"/>
          </a:p>
          <a:p>
            <a:pPr marL="285750" indent="-285750">
              <a:buFont typeface="Arial" panose="020B0604020202020204" pitchFamily="34" charset="0"/>
              <a:buChar char="•"/>
            </a:pPr>
            <a:endParaRPr lang="en-CA" sz="1600"/>
          </a:p>
          <a:p>
            <a:pPr marL="285750" indent="-285750">
              <a:buFont typeface="Arial" panose="020B0604020202020204" pitchFamily="34" charset="0"/>
              <a:buChar char="•"/>
            </a:pPr>
            <a:r>
              <a:rPr lang="en-CA" sz="1600"/>
              <a:t>Body mass index</a:t>
            </a:r>
          </a:p>
          <a:p>
            <a:pPr marL="285750" indent="-285750">
              <a:buFont typeface="Arial" panose="020B0604020202020204" pitchFamily="34" charset="0"/>
              <a:buChar char="•"/>
            </a:pPr>
            <a:r>
              <a:rPr lang="en-CA" sz="1600"/>
              <a:t>Personal history of cancer </a:t>
            </a:r>
          </a:p>
          <a:p>
            <a:pPr marL="285750" indent="-285750">
              <a:buFont typeface="Arial" panose="020B0604020202020204" pitchFamily="34" charset="0"/>
              <a:buChar char="•"/>
            </a:pPr>
            <a:r>
              <a:rPr lang="en-CA" sz="1600"/>
              <a:t>COPD </a:t>
            </a:r>
          </a:p>
          <a:p>
            <a:pPr marL="285750" indent="-285750">
              <a:buFont typeface="Arial" panose="020B0604020202020204" pitchFamily="34" charset="0"/>
              <a:buChar char="•"/>
            </a:pPr>
            <a:r>
              <a:rPr lang="en-CA" sz="1600"/>
              <a:t>Family history of lung cancer </a:t>
            </a:r>
          </a:p>
        </p:txBody>
      </p:sp>
      <p:sp>
        <p:nvSpPr>
          <p:cNvPr id="11" name="TextBox 10">
            <a:extLst>
              <a:ext uri="{FF2B5EF4-FFF2-40B4-BE49-F238E27FC236}">
                <a16:creationId xmlns:a16="http://schemas.microsoft.com/office/drawing/2014/main" id="{957EC80C-DB56-9A32-3E8B-331ACA9BFF34}"/>
              </a:ext>
            </a:extLst>
          </p:cNvPr>
          <p:cNvSpPr txBox="1"/>
          <p:nvPr/>
        </p:nvSpPr>
        <p:spPr>
          <a:xfrm>
            <a:off x="942238" y="1777989"/>
            <a:ext cx="3206569" cy="369332"/>
          </a:xfrm>
          <a:prstGeom prst="rect">
            <a:avLst/>
          </a:prstGeom>
          <a:noFill/>
        </p:spPr>
        <p:txBody>
          <a:bodyPr wrap="square">
            <a:spAutoFit/>
          </a:bodyPr>
          <a:lstStyle/>
          <a:p>
            <a:pPr marL="0" indent="0">
              <a:buNone/>
            </a:pPr>
            <a:r>
              <a:rPr lang="en-CA" sz="1800" b="1">
                <a:solidFill>
                  <a:schemeClr val="bg1"/>
                </a:solidFill>
                <a:latin typeface="+mj-lt"/>
              </a:rPr>
              <a:t>Four smoking variables</a:t>
            </a:r>
          </a:p>
        </p:txBody>
      </p:sp>
      <p:sp>
        <p:nvSpPr>
          <p:cNvPr id="13" name="TextBox 12">
            <a:extLst>
              <a:ext uri="{FF2B5EF4-FFF2-40B4-BE49-F238E27FC236}">
                <a16:creationId xmlns:a16="http://schemas.microsoft.com/office/drawing/2014/main" id="{1E864435-4EC1-00E4-2732-491633EA4D93}"/>
              </a:ext>
            </a:extLst>
          </p:cNvPr>
          <p:cNvSpPr txBox="1"/>
          <p:nvPr/>
        </p:nvSpPr>
        <p:spPr>
          <a:xfrm>
            <a:off x="7058261" y="1777989"/>
            <a:ext cx="4709238" cy="369332"/>
          </a:xfrm>
          <a:prstGeom prst="rect">
            <a:avLst/>
          </a:prstGeom>
          <a:noFill/>
        </p:spPr>
        <p:txBody>
          <a:bodyPr wrap="square">
            <a:spAutoFit/>
          </a:bodyPr>
          <a:lstStyle/>
          <a:p>
            <a:pPr marL="0" indent="0">
              <a:buNone/>
            </a:pPr>
            <a:r>
              <a:rPr lang="en-CA" sz="1800" b="1">
                <a:solidFill>
                  <a:schemeClr val="bg1"/>
                </a:solidFill>
                <a:latin typeface="+mj-lt"/>
              </a:rPr>
              <a:t>Seven non-smoking variables </a:t>
            </a:r>
          </a:p>
        </p:txBody>
      </p:sp>
      <p:sp>
        <p:nvSpPr>
          <p:cNvPr id="40" name="TextBox 39">
            <a:extLst>
              <a:ext uri="{FF2B5EF4-FFF2-40B4-BE49-F238E27FC236}">
                <a16:creationId xmlns:a16="http://schemas.microsoft.com/office/drawing/2014/main" id="{F8FF2480-920C-CE46-8753-B88A58D484DF}"/>
              </a:ext>
            </a:extLst>
          </p:cNvPr>
          <p:cNvSpPr txBox="1"/>
          <p:nvPr/>
        </p:nvSpPr>
        <p:spPr>
          <a:xfrm>
            <a:off x="1019695" y="4790076"/>
            <a:ext cx="9150297" cy="1384995"/>
          </a:xfrm>
          <a:prstGeom prst="rect">
            <a:avLst/>
          </a:prstGeom>
          <a:noFill/>
        </p:spPr>
        <p:txBody>
          <a:bodyPr wrap="square">
            <a:spAutoFit/>
          </a:bodyPr>
          <a:lstStyle/>
          <a:p>
            <a:r>
              <a:rPr lang="en-CA">
                <a:solidFill>
                  <a:schemeClr val="bg1"/>
                </a:solidFill>
              </a:rPr>
              <a:t>Each province may have different screening but usually involves:</a:t>
            </a:r>
          </a:p>
          <a:p>
            <a:pPr marL="742950" lvl="1" indent="-285750">
              <a:buFont typeface="Arial" panose="020B0604020202020204" pitchFamily="34" charset="0"/>
              <a:buChar char="•"/>
            </a:pPr>
            <a:r>
              <a:rPr lang="en-CA" sz="1600">
                <a:solidFill>
                  <a:schemeClr val="bg1"/>
                </a:solidFill>
              </a:rPr>
              <a:t>55 to 74 years of age</a:t>
            </a:r>
          </a:p>
          <a:p>
            <a:pPr marL="742950" lvl="1" indent="-285750">
              <a:buFont typeface="Arial" panose="020B0604020202020204" pitchFamily="34" charset="0"/>
              <a:buChar char="•"/>
            </a:pPr>
            <a:r>
              <a:rPr lang="en-CA" sz="1600">
                <a:solidFill>
                  <a:schemeClr val="bg1"/>
                </a:solidFill>
              </a:rPr>
              <a:t>Current smoker</a:t>
            </a:r>
          </a:p>
          <a:p>
            <a:pPr marL="742950" lvl="1" indent="-285750">
              <a:buFont typeface="Arial" panose="020B0604020202020204" pitchFamily="34" charset="0"/>
              <a:buChar char="•"/>
            </a:pPr>
            <a:r>
              <a:rPr lang="en-CA" sz="1600">
                <a:solidFill>
                  <a:schemeClr val="bg1"/>
                </a:solidFill>
              </a:rPr>
              <a:t>PLCOm2012 risk of either ≥ 1.5% or ≥ 2.0%</a:t>
            </a:r>
            <a:endParaRPr lang="en-CA">
              <a:solidFill>
                <a:schemeClr val="bg1"/>
              </a:solidFill>
            </a:endParaRPr>
          </a:p>
          <a:p>
            <a:r>
              <a:rPr lang="en-CA">
                <a:solidFill>
                  <a:schemeClr val="bg1"/>
                </a:solidFill>
              </a:rPr>
              <a:t>(PLCOm2012 risk is commonly calculated by the lung cancer referral centre)  </a:t>
            </a:r>
          </a:p>
        </p:txBody>
      </p:sp>
      <p:sp>
        <p:nvSpPr>
          <p:cNvPr id="48" name="Arrow: Pentagon 47">
            <a:extLst>
              <a:ext uri="{FF2B5EF4-FFF2-40B4-BE49-F238E27FC236}">
                <a16:creationId xmlns:a16="http://schemas.microsoft.com/office/drawing/2014/main" id="{BB011B2F-0270-91B2-BE9A-E0A678334699}"/>
              </a:ext>
            </a:extLst>
          </p:cNvPr>
          <p:cNvSpPr/>
          <p:nvPr/>
        </p:nvSpPr>
        <p:spPr>
          <a:xfrm>
            <a:off x="0" y="4890818"/>
            <a:ext cx="942238" cy="1230372"/>
          </a:xfrm>
          <a:prstGeom prst="homePlat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1" name="Graphic 50" descr="Maple Leaf with solid fill">
            <a:extLst>
              <a:ext uri="{FF2B5EF4-FFF2-40B4-BE49-F238E27FC236}">
                <a16:creationId xmlns:a16="http://schemas.microsoft.com/office/drawing/2014/main" id="{1DA6BFEB-55C9-6E56-FDE0-AA1179C5F4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63" y="5250425"/>
            <a:ext cx="530881" cy="530881"/>
          </a:xfrm>
          <a:prstGeom prst="rect">
            <a:avLst/>
          </a:prstGeom>
        </p:spPr>
      </p:pic>
    </p:spTree>
    <p:custDataLst>
      <p:tags r:id="rId1"/>
    </p:custDataLst>
    <p:extLst>
      <p:ext uri="{BB962C8B-B14F-4D97-AF65-F5344CB8AC3E}">
        <p14:creationId xmlns:p14="http://schemas.microsoft.com/office/powerpoint/2010/main" val="2438033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630C93-5A51-7E2F-D167-39477952D2BB}"/>
              </a:ext>
            </a:extLst>
          </p:cNvPr>
          <p:cNvSpPr>
            <a:spLocks noGrp="1"/>
          </p:cNvSpPr>
          <p:nvPr>
            <p:ph idx="1"/>
          </p:nvPr>
        </p:nvSpPr>
        <p:spPr>
          <a:xfrm>
            <a:off x="838705" y="1297775"/>
            <a:ext cx="10515600" cy="4858503"/>
          </a:xfrm>
        </p:spPr>
        <p:txBody>
          <a:bodyPr vert="horz" lIns="91440" tIns="45720" rIns="91440" bIns="45720" rtlCol="0" anchor="t">
            <a:noAutofit/>
          </a:bodyPr>
          <a:lstStyle/>
          <a:p>
            <a:pPr marL="0" indent="0">
              <a:buNone/>
              <a:defRPr/>
            </a:pPr>
            <a:r>
              <a:rPr lang="en-CA" sz="1800" b="1" u="sng" dirty="0">
                <a:solidFill>
                  <a:schemeClr val="tx2"/>
                </a:solidFill>
                <a:ea typeface="+mn-lt"/>
                <a:cs typeface="+mn-lt"/>
              </a:rPr>
              <a:t>Disclosure of Financial Support:</a:t>
            </a:r>
            <a:endParaRPr lang="en-CA" sz="1800" dirty="0">
              <a:solidFill>
                <a:schemeClr val="tx2"/>
              </a:solidFill>
              <a:ea typeface="+mn-lt"/>
              <a:cs typeface="+mn-lt"/>
            </a:endParaRPr>
          </a:p>
          <a:p>
            <a:pPr>
              <a:defRPr/>
            </a:pPr>
            <a:r>
              <a:rPr lang="en-CA" sz="1800" dirty="0">
                <a:ea typeface="+mn-lt"/>
                <a:cs typeface="+mn-lt"/>
              </a:rPr>
              <a:t>This program has received no financial support</a:t>
            </a:r>
            <a:endParaRPr lang="en-CA" sz="1800" dirty="0">
              <a:ea typeface="Open Sans"/>
              <a:cs typeface="Open Sans"/>
            </a:endParaRPr>
          </a:p>
          <a:p>
            <a:pPr marL="0" indent="0" fontAlgn="auto">
              <a:spcAft>
                <a:spcPts val="0"/>
              </a:spcAft>
              <a:buNone/>
              <a:defRPr/>
            </a:pPr>
            <a:endParaRPr lang="en-CA" sz="1800" dirty="0">
              <a:ea typeface="Open Sans"/>
              <a:cs typeface="Calibri" panose="020F0502020204030204" pitchFamily="34" charset="0"/>
            </a:endParaRPr>
          </a:p>
          <a:p>
            <a:pPr marL="0" indent="0">
              <a:lnSpc>
                <a:spcPct val="100000"/>
              </a:lnSpc>
              <a:spcBef>
                <a:spcPts val="0"/>
              </a:spcBef>
              <a:buNone/>
              <a:defRPr/>
            </a:pPr>
            <a:r>
              <a:rPr lang="en-CA" sz="1800" b="1" u="sng" dirty="0">
                <a:solidFill>
                  <a:schemeClr val="tx2"/>
                </a:solidFill>
                <a:ea typeface="Open Sans"/>
                <a:cs typeface="Calibri"/>
              </a:rPr>
              <a:t>Potential for Conflict(s) of Interest:</a:t>
            </a:r>
          </a:p>
          <a:p>
            <a:pPr>
              <a:buFont typeface="Arial"/>
              <a:buChar char="•"/>
              <a:defRPr/>
            </a:pPr>
            <a:r>
              <a:rPr lang="en-CA" sz="1800" dirty="0">
                <a:solidFill>
                  <a:srgbClr val="000000"/>
                </a:solidFill>
                <a:latin typeface="Open Sans"/>
                <a:ea typeface="Open Sans"/>
                <a:cs typeface="Arial"/>
              </a:rPr>
              <a:t>I am a regional primary care cancer lead for the Central Region, employed by Cancer Care Ontario</a:t>
            </a:r>
            <a:endParaRPr lang="en-CA" sz="1800" dirty="0">
              <a:latin typeface="Open Sans"/>
              <a:ea typeface="Open Sans"/>
              <a:cs typeface="Arial"/>
            </a:endParaRPr>
          </a:p>
          <a:p>
            <a:pPr marL="0" indent="0">
              <a:buNone/>
              <a:defRPr/>
            </a:pPr>
            <a:endParaRPr lang="en-CA" sz="1800" b="1" u="sng" dirty="0">
              <a:solidFill>
                <a:schemeClr val="tx2"/>
              </a:solidFill>
              <a:cs typeface="Calibri"/>
            </a:endParaRPr>
          </a:p>
          <a:p>
            <a:pPr marL="0" indent="0">
              <a:buFont typeface="Arial" panose="020B0604020202020204" pitchFamily="34" charset="0"/>
              <a:buNone/>
              <a:defRPr/>
            </a:pPr>
            <a:r>
              <a:rPr lang="en-CA" sz="1800" b="1" u="sng" dirty="0">
                <a:solidFill>
                  <a:schemeClr val="tx2"/>
                </a:solidFill>
                <a:cs typeface="Calibri"/>
              </a:rPr>
              <a:t>Mitigating Potential Bias: </a:t>
            </a:r>
            <a:endParaRPr lang="en-CA" sz="1800" b="1" u="sng" dirty="0">
              <a:solidFill>
                <a:schemeClr val="tx2"/>
              </a:solidFill>
              <a:ea typeface="Open Sans"/>
              <a:cs typeface="Calibri" panose="020F0502020204030204" pitchFamily="34" charset="0"/>
            </a:endParaRPr>
          </a:p>
          <a:p>
            <a:pPr>
              <a:defRPr/>
            </a:pPr>
            <a:r>
              <a:rPr lang="en-US" sz="1800" dirty="0">
                <a:latin typeface="Open Sans"/>
                <a:ea typeface="Open Sans"/>
                <a:cs typeface="Calibri"/>
              </a:rPr>
              <a:t>Lung Cancer Screening is accepted as one of Ontario’s cancer screening initiatives along with breast, colon and cervix</a:t>
            </a:r>
          </a:p>
          <a:p>
            <a:pPr marL="0" indent="0">
              <a:buNone/>
              <a:defRPr/>
            </a:pPr>
            <a:endParaRPr lang="en-US" sz="1800" dirty="0">
              <a:latin typeface="Open Sans"/>
              <a:ea typeface="Open Sans"/>
              <a:cs typeface="Calibri"/>
            </a:endParaRPr>
          </a:p>
          <a:p>
            <a:pPr lvl="1">
              <a:lnSpc>
                <a:spcPct val="100000"/>
              </a:lnSpc>
              <a:spcBef>
                <a:spcPts val="0"/>
              </a:spcBef>
              <a:defRPr/>
            </a:pPr>
            <a:endParaRPr lang="en-US" sz="2000" dirty="0">
              <a:latin typeface="Open Sans"/>
              <a:ea typeface="Open Sans"/>
              <a:cs typeface="Open Sans"/>
            </a:endParaRPr>
          </a:p>
        </p:txBody>
      </p:sp>
      <p:sp>
        <p:nvSpPr>
          <p:cNvPr id="3" name="Text Placeholder 2">
            <a:extLst>
              <a:ext uri="{FF2B5EF4-FFF2-40B4-BE49-F238E27FC236}">
                <a16:creationId xmlns:a16="http://schemas.microsoft.com/office/drawing/2014/main" id="{D1D849FB-9829-2049-6E63-180FABA8B230}"/>
              </a:ext>
            </a:extLst>
          </p:cNvPr>
          <p:cNvSpPr>
            <a:spLocks noGrp="1"/>
          </p:cNvSpPr>
          <p:nvPr>
            <p:ph type="body" sz="quarter" idx="10"/>
          </p:nvPr>
        </p:nvSpPr>
        <p:spPr/>
        <p:txBody>
          <a:bodyPr vert="horz" lIns="91440" tIns="45720" rIns="91440" bIns="45720" rtlCol="0" anchor="t">
            <a:normAutofit/>
          </a:bodyPr>
          <a:lstStyle/>
          <a:p>
            <a:r>
              <a:rPr lang="en-CA" dirty="0"/>
              <a:t>Disclosure Information</a:t>
            </a:r>
          </a:p>
        </p:txBody>
      </p:sp>
    </p:spTree>
    <p:custDataLst>
      <p:tags r:id="rId1"/>
    </p:custDataLst>
    <p:extLst>
      <p:ext uri="{BB962C8B-B14F-4D97-AF65-F5344CB8AC3E}">
        <p14:creationId xmlns:p14="http://schemas.microsoft.com/office/powerpoint/2010/main" val="1104081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95512"/>
            <a:ext cx="8954716" cy="877824"/>
          </a:xfrm>
        </p:spPr>
        <p:txBody>
          <a:bodyPr>
            <a:normAutofit/>
          </a:bodyPr>
          <a:lstStyle/>
          <a:p>
            <a:r>
              <a:rPr lang="en-CA" dirty="0"/>
              <a:t>Emphysema increases the risk</a:t>
            </a:r>
          </a:p>
        </p:txBody>
      </p:sp>
      <p:sp>
        <p:nvSpPr>
          <p:cNvPr id="3" name="Content Placeholder 2"/>
          <p:cNvSpPr>
            <a:spLocks noGrp="1"/>
          </p:cNvSpPr>
          <p:nvPr>
            <p:ph idx="1"/>
          </p:nvPr>
        </p:nvSpPr>
        <p:spPr/>
        <p:txBody>
          <a:bodyPr/>
          <a:lstStyle/>
          <a:p>
            <a:endParaRPr lang="en-CA"/>
          </a:p>
        </p:txBody>
      </p:sp>
      <p:pic>
        <p:nvPicPr>
          <p:cNvPr id="1026" name="Picture 2"/>
          <p:cNvPicPr>
            <a:picLocks noChangeAspect="1" noChangeArrowheads="1"/>
          </p:cNvPicPr>
          <p:nvPr/>
        </p:nvPicPr>
        <p:blipFill>
          <a:blip r:embed="rId2" cstate="print"/>
          <a:srcRect/>
          <a:stretch>
            <a:fillRect/>
          </a:stretch>
        </p:blipFill>
        <p:spPr bwMode="auto">
          <a:xfrm>
            <a:off x="1600199" y="1182255"/>
            <a:ext cx="9545311" cy="5523345"/>
          </a:xfrm>
          <a:prstGeom prst="rect">
            <a:avLst/>
          </a:prstGeom>
          <a:noFill/>
          <a:ln w="9525">
            <a:solidFill>
              <a:schemeClr val="accent1"/>
            </a:solid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GB" sz="1000" dirty="0"/>
              <a:t>© 2022, 2023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817352" y="0"/>
            <a:ext cx="1374648" cy="1152144"/>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1084181" cy="680895"/>
            </a:xfrm>
            <a:prstGeom prst="rect">
              <a:avLst/>
            </a:prstGeom>
            <a:noFill/>
          </p:spPr>
          <p:txBody>
            <a:bodyPr wrap="none" rtlCol="0">
              <a:spAutoFit/>
            </a:bodyPr>
            <a:lstStyle/>
            <a:p>
              <a:r>
                <a:rPr lang="en-AU" sz="1200" b="1" dirty="0">
                  <a:solidFill>
                    <a:schemeClr val="bg1"/>
                  </a:solidFill>
                </a:rPr>
                <a:t>Teaching </a:t>
              </a:r>
            </a:p>
            <a:p>
              <a:r>
                <a:rPr lang="en-AU" sz="1200" b="1" dirty="0">
                  <a:solidFill>
                    <a:schemeClr val="bg1"/>
                  </a:solidFill>
                </a:rPr>
                <a:t>Slide Set</a:t>
              </a:r>
            </a:p>
          </p:txBody>
        </p:sp>
      </p:grpSp>
      <p:pic>
        <p:nvPicPr>
          <p:cNvPr id="3" name="Picture 2">
            <a:extLst>
              <a:ext uri="{FF2B5EF4-FFF2-40B4-BE49-F238E27FC236}">
                <a16:creationId xmlns:a16="http://schemas.microsoft.com/office/drawing/2014/main" id="{B547FE0A-2BE1-A2EA-558F-D4C46D062FE0}"/>
              </a:ext>
            </a:extLst>
          </p:cNvPr>
          <p:cNvPicPr>
            <a:picLocks noChangeAspect="1"/>
          </p:cNvPicPr>
          <p:nvPr/>
        </p:nvPicPr>
        <p:blipFill rotWithShape="1">
          <a:blip r:embed="rId3"/>
          <a:srcRect l="4845" t="11199" r="5027" b="9527"/>
          <a:stretch/>
        </p:blipFill>
        <p:spPr bwMode="auto">
          <a:xfrm>
            <a:off x="1321794" y="1487362"/>
            <a:ext cx="10281205" cy="39898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0483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7DA7-73DD-9A37-F833-CC05646EE78D}"/>
              </a:ext>
            </a:extLst>
          </p:cNvPr>
          <p:cNvSpPr>
            <a:spLocks noGrp="1"/>
          </p:cNvSpPr>
          <p:nvPr>
            <p:ph type="title"/>
          </p:nvPr>
        </p:nvSpPr>
        <p:spPr/>
        <p:txBody>
          <a:bodyPr/>
          <a:lstStyle/>
          <a:p>
            <a:r>
              <a:rPr lang="en-CA" dirty="0"/>
              <a:t>Good news wrt COPD is:</a:t>
            </a:r>
          </a:p>
        </p:txBody>
      </p:sp>
      <p:pic>
        <p:nvPicPr>
          <p:cNvPr id="5" name="Content Placeholder 4">
            <a:extLst>
              <a:ext uri="{FF2B5EF4-FFF2-40B4-BE49-F238E27FC236}">
                <a16:creationId xmlns:a16="http://schemas.microsoft.com/office/drawing/2014/main" id="{560EC47D-EC07-874A-0A9F-B37B189055C2}"/>
              </a:ext>
            </a:extLst>
          </p:cNvPr>
          <p:cNvPicPr>
            <a:picLocks noGrp="1" noChangeAspect="1"/>
          </p:cNvPicPr>
          <p:nvPr>
            <p:ph idx="1"/>
          </p:nvPr>
        </p:nvPicPr>
        <p:blipFill>
          <a:blip r:embed="rId2"/>
          <a:stretch>
            <a:fillRect/>
          </a:stretch>
        </p:blipFill>
        <p:spPr>
          <a:xfrm>
            <a:off x="609600" y="2662594"/>
            <a:ext cx="10972800" cy="3689902"/>
          </a:xfrm>
          <a:ln>
            <a:solidFill>
              <a:schemeClr val="accent1"/>
            </a:solidFill>
          </a:ln>
        </p:spPr>
      </p:pic>
      <p:pic>
        <p:nvPicPr>
          <p:cNvPr id="7" name="Picture 6">
            <a:extLst>
              <a:ext uri="{FF2B5EF4-FFF2-40B4-BE49-F238E27FC236}">
                <a16:creationId xmlns:a16="http://schemas.microsoft.com/office/drawing/2014/main" id="{EFD867CB-9865-FFB2-A030-92515134C5AE}"/>
              </a:ext>
            </a:extLst>
          </p:cNvPr>
          <p:cNvPicPr>
            <a:picLocks noChangeAspect="1"/>
          </p:cNvPicPr>
          <p:nvPr/>
        </p:nvPicPr>
        <p:blipFill>
          <a:blip r:embed="rId3"/>
          <a:stretch>
            <a:fillRect/>
          </a:stretch>
        </p:blipFill>
        <p:spPr>
          <a:xfrm>
            <a:off x="5788522" y="738445"/>
            <a:ext cx="6577584" cy="1896441"/>
          </a:xfrm>
          <a:prstGeom prst="rect">
            <a:avLst/>
          </a:prstGeom>
        </p:spPr>
      </p:pic>
      <p:sp>
        <p:nvSpPr>
          <p:cNvPr id="9" name="TextBox 8">
            <a:extLst>
              <a:ext uri="{FF2B5EF4-FFF2-40B4-BE49-F238E27FC236}">
                <a16:creationId xmlns:a16="http://schemas.microsoft.com/office/drawing/2014/main" id="{3BA34E3B-5C86-406D-2DA4-342B108B98BA}"/>
              </a:ext>
            </a:extLst>
          </p:cNvPr>
          <p:cNvSpPr txBox="1"/>
          <p:nvPr/>
        </p:nvSpPr>
        <p:spPr>
          <a:xfrm>
            <a:off x="1200728" y="6488668"/>
            <a:ext cx="10169236" cy="276999"/>
          </a:xfrm>
          <a:prstGeom prst="rect">
            <a:avLst/>
          </a:prstGeom>
          <a:noFill/>
        </p:spPr>
        <p:txBody>
          <a:bodyPr wrap="square">
            <a:spAutoFit/>
          </a:bodyPr>
          <a:lstStyle/>
          <a:p>
            <a:r>
              <a:rPr lang="it-IT" sz="1200" dirty="0"/>
              <a:t>Curr. Oncol. 2023, 30(7), 6397-6410; https://doi.org/10.3390/curroncol30070471</a:t>
            </a:r>
            <a:endParaRPr lang="en-CA" sz="1200" dirty="0"/>
          </a:p>
        </p:txBody>
      </p:sp>
      <p:sp>
        <p:nvSpPr>
          <p:cNvPr id="3" name="Oval 2">
            <a:extLst>
              <a:ext uri="{FF2B5EF4-FFF2-40B4-BE49-F238E27FC236}">
                <a16:creationId xmlns:a16="http://schemas.microsoft.com/office/drawing/2014/main" id="{A19BD6FC-9232-8F50-2F7B-558F3796F720}"/>
              </a:ext>
            </a:extLst>
          </p:cNvPr>
          <p:cNvSpPr/>
          <p:nvPr/>
        </p:nvSpPr>
        <p:spPr>
          <a:xfrm>
            <a:off x="9217891" y="5347855"/>
            <a:ext cx="1717964" cy="452581"/>
          </a:xfrm>
          <a:prstGeom prst="ellipse">
            <a:avLst/>
          </a:prstGeom>
          <a:noFill/>
          <a:ln w="28575">
            <a:solidFill>
              <a:srgbClr val="E88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4508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030748-E7E4-7343-BF62-9FA7EBFAD6DE}"/>
              </a:ext>
            </a:extLst>
          </p:cNvPr>
          <p:cNvSpPr>
            <a:spLocks noGrp="1"/>
          </p:cNvSpPr>
          <p:nvPr>
            <p:ph type="title"/>
          </p:nvPr>
        </p:nvSpPr>
        <p:spPr>
          <a:xfrm>
            <a:off x="502920" y="365760"/>
            <a:ext cx="8395252" cy="1165909"/>
          </a:xfrm>
        </p:spPr>
        <p:txBody>
          <a:bodyPr anchor="t"/>
          <a:lstStyle/>
          <a:p>
            <a:r>
              <a:rPr lang="en-US" dirty="0"/>
              <a:t>LDCT</a:t>
            </a:r>
          </a:p>
        </p:txBody>
      </p:sp>
      <p:sp>
        <p:nvSpPr>
          <p:cNvPr id="5" name="Content Placeholder 2"/>
          <p:cNvSpPr txBox="1">
            <a:spLocks/>
          </p:cNvSpPr>
          <p:nvPr/>
        </p:nvSpPr>
        <p:spPr bwMode="auto">
          <a:xfrm>
            <a:off x="457200" y="1536193"/>
            <a:ext cx="11224260" cy="170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lvl1pPr marL="342900" indent="-342900" algn="l" rtl="0" eaLnBrk="0" fontAlgn="base" hangingPunct="0">
              <a:spcBef>
                <a:spcPts val="1176"/>
              </a:spcBef>
              <a:spcAft>
                <a:spcPct val="0"/>
              </a:spcAft>
              <a:buClr>
                <a:srgbClr val="00B2E3"/>
              </a:buClr>
              <a:buChar char="•"/>
              <a:defRPr sz="24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572400" indent="-572400">
              <a:spcBef>
                <a:spcPts val="600"/>
              </a:spcBef>
              <a:spcAft>
                <a:spcPts val="600"/>
              </a:spcAft>
            </a:pPr>
            <a:r>
              <a:rPr lang="en-CA" u="none" dirty="0"/>
              <a:t>LDCT uses much less radiation than a diagnostic CT</a:t>
            </a:r>
            <a:r>
              <a:rPr lang="en-CA" u="none" baseline="30000" dirty="0"/>
              <a:t>10</a:t>
            </a:r>
            <a:r>
              <a:rPr lang="en-CA" u="none" dirty="0"/>
              <a:t> and does not require contrast</a:t>
            </a:r>
            <a:endParaRPr lang="en-CA" u="none" baseline="30000" dirty="0"/>
          </a:p>
          <a:p>
            <a:pPr marL="572400" indent="-572400">
              <a:spcBef>
                <a:spcPts val="600"/>
              </a:spcBef>
              <a:spcAft>
                <a:spcPts val="600"/>
              </a:spcAft>
            </a:pPr>
            <a:r>
              <a:rPr lang="en-US" u="none" dirty="0"/>
              <a:t>Participants get their screening result and next steps within 2 weeks of their scan </a:t>
            </a:r>
          </a:p>
          <a:p>
            <a:pPr marL="572400" indent="-572400">
              <a:spcBef>
                <a:spcPts val="600"/>
              </a:spcBef>
              <a:spcAft>
                <a:spcPts val="600"/>
              </a:spcAft>
            </a:pPr>
            <a:r>
              <a:rPr lang="en-US" u="none" dirty="0"/>
              <a:t>The standardized lung cancer screening radiology report includes:</a:t>
            </a:r>
          </a:p>
        </p:txBody>
      </p:sp>
      <p:graphicFrame>
        <p:nvGraphicFramePr>
          <p:cNvPr id="6" name="Table 5"/>
          <p:cNvGraphicFramePr>
            <a:graphicFrameLocks noGrp="1"/>
          </p:cNvGraphicFramePr>
          <p:nvPr/>
        </p:nvGraphicFramePr>
        <p:xfrm>
          <a:off x="843275" y="3650976"/>
          <a:ext cx="10535925" cy="1881496"/>
        </p:xfrm>
        <a:graphic>
          <a:graphicData uri="http://schemas.openxmlformats.org/drawingml/2006/table">
            <a:tbl>
              <a:tblPr firstRow="1" bandRow="1"/>
              <a:tblGrid>
                <a:gridCol w="5140965">
                  <a:extLst>
                    <a:ext uri="{9D8B030D-6E8A-4147-A177-3AD203B41FA5}">
                      <a16:colId xmlns:a16="http://schemas.microsoft.com/office/drawing/2014/main" val="20000"/>
                    </a:ext>
                  </a:extLst>
                </a:gridCol>
                <a:gridCol w="5394960">
                  <a:extLst>
                    <a:ext uri="{9D8B030D-6E8A-4147-A177-3AD203B41FA5}">
                      <a16:colId xmlns:a16="http://schemas.microsoft.com/office/drawing/2014/main" val="20001"/>
                    </a:ext>
                  </a:extLst>
                </a:gridCol>
              </a:tblGrid>
              <a:tr h="306108">
                <a:tc>
                  <a:txBody>
                    <a:bodyPr/>
                    <a:lstStyle>
                      <a:lvl1pPr marL="0" algn="l" defTabSz="342891" rtl="0" eaLnBrk="1" latinLnBrk="0" hangingPunct="1">
                        <a:defRPr sz="1351" b="1" kern="1200">
                          <a:solidFill>
                            <a:schemeClr val="lt1"/>
                          </a:solidFill>
                          <a:latin typeface="Arial"/>
                        </a:defRPr>
                      </a:lvl1pPr>
                      <a:lvl2pPr marL="342891" algn="l" defTabSz="342891" rtl="0" eaLnBrk="1" latinLnBrk="0" hangingPunct="1">
                        <a:defRPr sz="1351" b="1" kern="1200">
                          <a:solidFill>
                            <a:schemeClr val="lt1"/>
                          </a:solidFill>
                          <a:latin typeface="Arial"/>
                        </a:defRPr>
                      </a:lvl2pPr>
                      <a:lvl3pPr marL="685783" algn="l" defTabSz="342891" rtl="0" eaLnBrk="1" latinLnBrk="0" hangingPunct="1">
                        <a:defRPr sz="1351" b="1" kern="1200">
                          <a:solidFill>
                            <a:schemeClr val="lt1"/>
                          </a:solidFill>
                          <a:latin typeface="Arial"/>
                        </a:defRPr>
                      </a:lvl3pPr>
                      <a:lvl4pPr marL="1028674" algn="l" defTabSz="342891" rtl="0" eaLnBrk="1" latinLnBrk="0" hangingPunct="1">
                        <a:defRPr sz="1351" b="1" kern="1200">
                          <a:solidFill>
                            <a:schemeClr val="lt1"/>
                          </a:solidFill>
                          <a:latin typeface="Arial"/>
                        </a:defRPr>
                      </a:lvl4pPr>
                      <a:lvl5pPr marL="1371566" algn="l" defTabSz="342891" rtl="0" eaLnBrk="1" latinLnBrk="0" hangingPunct="1">
                        <a:defRPr sz="1351" b="1" kern="1200">
                          <a:solidFill>
                            <a:schemeClr val="lt1"/>
                          </a:solidFill>
                          <a:latin typeface="Arial"/>
                        </a:defRPr>
                      </a:lvl5pPr>
                      <a:lvl6pPr marL="1714457" algn="l" defTabSz="342891" rtl="0" eaLnBrk="1" latinLnBrk="0" hangingPunct="1">
                        <a:defRPr sz="1351" b="1" kern="1200">
                          <a:solidFill>
                            <a:schemeClr val="lt1"/>
                          </a:solidFill>
                          <a:latin typeface="Arial"/>
                        </a:defRPr>
                      </a:lvl6pPr>
                      <a:lvl7pPr marL="2057349" algn="l" defTabSz="342891" rtl="0" eaLnBrk="1" latinLnBrk="0" hangingPunct="1">
                        <a:defRPr sz="1351" b="1" kern="1200">
                          <a:solidFill>
                            <a:schemeClr val="lt1"/>
                          </a:solidFill>
                          <a:latin typeface="Arial"/>
                        </a:defRPr>
                      </a:lvl7pPr>
                      <a:lvl8pPr marL="2400240" algn="l" defTabSz="342891" rtl="0" eaLnBrk="1" latinLnBrk="0" hangingPunct="1">
                        <a:defRPr sz="1351" b="1" kern="1200">
                          <a:solidFill>
                            <a:schemeClr val="lt1"/>
                          </a:solidFill>
                          <a:latin typeface="Arial"/>
                        </a:defRPr>
                      </a:lvl8pPr>
                      <a:lvl9pPr marL="2743131" algn="l" defTabSz="342891" rtl="0" eaLnBrk="1" latinLnBrk="0" hangingPunct="1">
                        <a:defRPr sz="1351" b="1" kern="1200">
                          <a:solidFill>
                            <a:schemeClr val="lt1"/>
                          </a:solidFill>
                          <a:latin typeface="Arial"/>
                        </a:defRPr>
                      </a:lvl9pPr>
                    </a:lstStyle>
                    <a:p>
                      <a:r>
                        <a:rPr lang="en-US" sz="2000" b="1" dirty="0">
                          <a:solidFill>
                            <a:schemeClr val="bg1"/>
                          </a:solidFill>
                          <a:latin typeface="Calibri" panose="020F0502020204030204" pitchFamily="34" charset="0"/>
                          <a:cs typeface="Calibri" panose="020F0502020204030204" pitchFamily="34" charset="0"/>
                        </a:rPr>
                        <a:t>Screening results*:</a:t>
                      </a:r>
                      <a:endParaRPr lang="en-CA" sz="2000" b="1" dirty="0">
                        <a:solidFill>
                          <a:schemeClr val="bg1"/>
                        </a:solidFill>
                        <a:latin typeface="Calibri" panose="020F0502020204030204" pitchFamily="34" charset="0"/>
                        <a:cs typeface="Calibri" panose="020F0502020204030204" pitchFamily="34" charset="0"/>
                      </a:endParaRPr>
                    </a:p>
                  </a:txBody>
                  <a:tcPr marL="41587" marR="41587" marT="20794" marB="20794">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295"/>
                    </a:solidFill>
                  </a:tcPr>
                </a:tc>
                <a:tc>
                  <a:txBody>
                    <a:bodyPr/>
                    <a:lstStyle>
                      <a:lvl1pPr marL="0" algn="l" defTabSz="342891" rtl="0" eaLnBrk="1" latinLnBrk="0" hangingPunct="1">
                        <a:defRPr sz="1351" b="1" kern="1200">
                          <a:solidFill>
                            <a:schemeClr val="lt1"/>
                          </a:solidFill>
                          <a:latin typeface="Arial"/>
                        </a:defRPr>
                      </a:lvl1pPr>
                      <a:lvl2pPr marL="342891" algn="l" defTabSz="342891" rtl="0" eaLnBrk="1" latinLnBrk="0" hangingPunct="1">
                        <a:defRPr sz="1351" b="1" kern="1200">
                          <a:solidFill>
                            <a:schemeClr val="lt1"/>
                          </a:solidFill>
                          <a:latin typeface="Arial"/>
                        </a:defRPr>
                      </a:lvl2pPr>
                      <a:lvl3pPr marL="685783" algn="l" defTabSz="342891" rtl="0" eaLnBrk="1" latinLnBrk="0" hangingPunct="1">
                        <a:defRPr sz="1351" b="1" kern="1200">
                          <a:solidFill>
                            <a:schemeClr val="lt1"/>
                          </a:solidFill>
                          <a:latin typeface="Arial"/>
                        </a:defRPr>
                      </a:lvl3pPr>
                      <a:lvl4pPr marL="1028674" algn="l" defTabSz="342891" rtl="0" eaLnBrk="1" latinLnBrk="0" hangingPunct="1">
                        <a:defRPr sz="1351" b="1" kern="1200">
                          <a:solidFill>
                            <a:schemeClr val="lt1"/>
                          </a:solidFill>
                          <a:latin typeface="Arial"/>
                        </a:defRPr>
                      </a:lvl4pPr>
                      <a:lvl5pPr marL="1371566" algn="l" defTabSz="342891" rtl="0" eaLnBrk="1" latinLnBrk="0" hangingPunct="1">
                        <a:defRPr sz="1351" b="1" kern="1200">
                          <a:solidFill>
                            <a:schemeClr val="lt1"/>
                          </a:solidFill>
                          <a:latin typeface="Arial"/>
                        </a:defRPr>
                      </a:lvl5pPr>
                      <a:lvl6pPr marL="1714457" algn="l" defTabSz="342891" rtl="0" eaLnBrk="1" latinLnBrk="0" hangingPunct="1">
                        <a:defRPr sz="1351" b="1" kern="1200">
                          <a:solidFill>
                            <a:schemeClr val="lt1"/>
                          </a:solidFill>
                          <a:latin typeface="Arial"/>
                        </a:defRPr>
                      </a:lvl6pPr>
                      <a:lvl7pPr marL="2057349" algn="l" defTabSz="342891" rtl="0" eaLnBrk="1" latinLnBrk="0" hangingPunct="1">
                        <a:defRPr sz="1351" b="1" kern="1200">
                          <a:solidFill>
                            <a:schemeClr val="lt1"/>
                          </a:solidFill>
                          <a:latin typeface="Arial"/>
                        </a:defRPr>
                      </a:lvl7pPr>
                      <a:lvl8pPr marL="2400240" algn="l" defTabSz="342891" rtl="0" eaLnBrk="1" latinLnBrk="0" hangingPunct="1">
                        <a:defRPr sz="1351" b="1" kern="1200">
                          <a:solidFill>
                            <a:schemeClr val="lt1"/>
                          </a:solidFill>
                          <a:latin typeface="Arial"/>
                        </a:defRPr>
                      </a:lvl8pPr>
                      <a:lvl9pPr marL="2743131" algn="l" defTabSz="342891" rtl="0" eaLnBrk="1" latinLnBrk="0" hangingPunct="1">
                        <a:defRPr sz="1351" b="1" kern="1200">
                          <a:solidFill>
                            <a:schemeClr val="lt1"/>
                          </a:solidFill>
                          <a:latin typeface="Arial"/>
                        </a:defRPr>
                      </a:lvl9pPr>
                    </a:lstStyle>
                    <a:p>
                      <a:r>
                        <a:rPr lang="en-CA" sz="2000" b="1" dirty="0">
                          <a:solidFill>
                            <a:schemeClr val="bg1"/>
                          </a:solidFill>
                          <a:latin typeface="Calibri" panose="020F0502020204030204" pitchFamily="34" charset="0"/>
                          <a:cs typeface="Calibri" panose="020F0502020204030204" pitchFamily="34" charset="0"/>
                        </a:rPr>
                        <a:t>Incidental findings**: </a:t>
                      </a:r>
                    </a:p>
                  </a:txBody>
                  <a:tcPr marL="41587" marR="41587" marT="20794" marB="20794">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295"/>
                    </a:solidFill>
                  </a:tcPr>
                </a:tc>
                <a:extLst>
                  <a:ext uri="{0D108BD9-81ED-4DB2-BD59-A6C34878D82A}">
                    <a16:rowId xmlns:a16="http://schemas.microsoft.com/office/drawing/2014/main" val="10000"/>
                  </a:ext>
                </a:extLst>
              </a:tr>
              <a:tr h="1356596">
                <a:tc>
                  <a:txBody>
                    <a:bodyPr/>
                    <a:lstStyle>
                      <a:lvl1pPr marL="0" algn="l" defTabSz="342891" rtl="0" eaLnBrk="1" latinLnBrk="0" hangingPunct="1">
                        <a:defRPr sz="1351" kern="1200">
                          <a:solidFill>
                            <a:schemeClr val="dk1"/>
                          </a:solidFill>
                          <a:latin typeface="Arial"/>
                        </a:defRPr>
                      </a:lvl1pPr>
                      <a:lvl2pPr marL="342891" algn="l" defTabSz="342891" rtl="0" eaLnBrk="1" latinLnBrk="0" hangingPunct="1">
                        <a:defRPr sz="1351" kern="1200">
                          <a:solidFill>
                            <a:schemeClr val="dk1"/>
                          </a:solidFill>
                          <a:latin typeface="Arial"/>
                        </a:defRPr>
                      </a:lvl2pPr>
                      <a:lvl3pPr marL="685783" algn="l" defTabSz="342891" rtl="0" eaLnBrk="1" latinLnBrk="0" hangingPunct="1">
                        <a:defRPr sz="1351" kern="1200">
                          <a:solidFill>
                            <a:schemeClr val="dk1"/>
                          </a:solidFill>
                          <a:latin typeface="Arial"/>
                        </a:defRPr>
                      </a:lvl3pPr>
                      <a:lvl4pPr marL="1028674" algn="l" defTabSz="342891" rtl="0" eaLnBrk="1" latinLnBrk="0" hangingPunct="1">
                        <a:defRPr sz="1351" kern="1200">
                          <a:solidFill>
                            <a:schemeClr val="dk1"/>
                          </a:solidFill>
                          <a:latin typeface="Arial"/>
                        </a:defRPr>
                      </a:lvl4pPr>
                      <a:lvl5pPr marL="1371566" algn="l" defTabSz="342891" rtl="0" eaLnBrk="1" latinLnBrk="0" hangingPunct="1">
                        <a:defRPr sz="1351" kern="1200">
                          <a:solidFill>
                            <a:schemeClr val="dk1"/>
                          </a:solidFill>
                          <a:latin typeface="Arial"/>
                        </a:defRPr>
                      </a:lvl5pPr>
                      <a:lvl6pPr marL="1714457" algn="l" defTabSz="342891" rtl="0" eaLnBrk="1" latinLnBrk="0" hangingPunct="1">
                        <a:defRPr sz="1351" kern="1200">
                          <a:solidFill>
                            <a:schemeClr val="dk1"/>
                          </a:solidFill>
                          <a:latin typeface="Arial"/>
                        </a:defRPr>
                      </a:lvl6pPr>
                      <a:lvl7pPr marL="2057349" algn="l" defTabSz="342891" rtl="0" eaLnBrk="1" latinLnBrk="0" hangingPunct="1">
                        <a:defRPr sz="1351" kern="1200">
                          <a:solidFill>
                            <a:schemeClr val="dk1"/>
                          </a:solidFill>
                          <a:latin typeface="Arial"/>
                        </a:defRPr>
                      </a:lvl7pPr>
                      <a:lvl8pPr marL="2400240" algn="l" defTabSz="342891" rtl="0" eaLnBrk="1" latinLnBrk="0" hangingPunct="1">
                        <a:defRPr sz="1351" kern="1200">
                          <a:solidFill>
                            <a:schemeClr val="dk1"/>
                          </a:solidFill>
                          <a:latin typeface="Arial"/>
                        </a:defRPr>
                      </a:lvl8pPr>
                      <a:lvl9pPr marL="2743131" algn="l" defTabSz="342891" rtl="0" eaLnBrk="1" latinLnBrk="0" hangingPunct="1">
                        <a:defRPr sz="1351" kern="1200">
                          <a:solidFill>
                            <a:schemeClr val="dk1"/>
                          </a:solidFill>
                          <a:latin typeface="Arial"/>
                        </a:defRPr>
                      </a:lvl9pPr>
                    </a:lstStyle>
                    <a:p>
                      <a:pPr marL="457200" indent="-4572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Size and characteristics of lung nodules</a:t>
                      </a:r>
                    </a:p>
                    <a:p>
                      <a:pPr marL="457200" indent="-4572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Next steps for screening based on Lung-RADS® score</a:t>
                      </a:r>
                    </a:p>
                    <a:p>
                      <a:pPr marL="457200" indent="-457200">
                        <a:buFont typeface="Arial" panose="020B0604020202020204" pitchFamily="34" charset="0"/>
                        <a:buChar char="•"/>
                      </a:pPr>
                      <a:endParaRPr lang="en-US" sz="2000" b="0"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800" b="0" i="1" dirty="0">
                          <a:solidFill>
                            <a:schemeClr val="tx1"/>
                          </a:solidFill>
                          <a:latin typeface="Calibri" panose="020F0502020204030204" pitchFamily="34" charset="0"/>
                          <a:cs typeface="Calibri" panose="020F0502020204030204" pitchFamily="34" charset="0"/>
                        </a:rPr>
                        <a:t>*Responsibility of the OLSP site to manage</a:t>
                      </a:r>
                    </a:p>
                  </a:txBody>
                  <a:tcPr marL="41587" marR="41587" marT="20794" marB="20794">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342891" rtl="0" eaLnBrk="1" latinLnBrk="0" hangingPunct="1">
                        <a:defRPr sz="1351" kern="1200">
                          <a:solidFill>
                            <a:schemeClr val="dk1"/>
                          </a:solidFill>
                          <a:latin typeface="Arial"/>
                        </a:defRPr>
                      </a:lvl1pPr>
                      <a:lvl2pPr marL="342891" algn="l" defTabSz="342891" rtl="0" eaLnBrk="1" latinLnBrk="0" hangingPunct="1">
                        <a:defRPr sz="1351" kern="1200">
                          <a:solidFill>
                            <a:schemeClr val="dk1"/>
                          </a:solidFill>
                          <a:latin typeface="Arial"/>
                        </a:defRPr>
                      </a:lvl2pPr>
                      <a:lvl3pPr marL="685783" algn="l" defTabSz="342891" rtl="0" eaLnBrk="1" latinLnBrk="0" hangingPunct="1">
                        <a:defRPr sz="1351" kern="1200">
                          <a:solidFill>
                            <a:schemeClr val="dk1"/>
                          </a:solidFill>
                          <a:latin typeface="Arial"/>
                        </a:defRPr>
                      </a:lvl3pPr>
                      <a:lvl4pPr marL="1028674" algn="l" defTabSz="342891" rtl="0" eaLnBrk="1" latinLnBrk="0" hangingPunct="1">
                        <a:defRPr sz="1351" kern="1200">
                          <a:solidFill>
                            <a:schemeClr val="dk1"/>
                          </a:solidFill>
                          <a:latin typeface="Arial"/>
                        </a:defRPr>
                      </a:lvl4pPr>
                      <a:lvl5pPr marL="1371566" algn="l" defTabSz="342891" rtl="0" eaLnBrk="1" latinLnBrk="0" hangingPunct="1">
                        <a:defRPr sz="1351" kern="1200">
                          <a:solidFill>
                            <a:schemeClr val="dk1"/>
                          </a:solidFill>
                          <a:latin typeface="Arial"/>
                        </a:defRPr>
                      </a:lvl5pPr>
                      <a:lvl6pPr marL="1714457" algn="l" defTabSz="342891" rtl="0" eaLnBrk="1" latinLnBrk="0" hangingPunct="1">
                        <a:defRPr sz="1351" kern="1200">
                          <a:solidFill>
                            <a:schemeClr val="dk1"/>
                          </a:solidFill>
                          <a:latin typeface="Arial"/>
                        </a:defRPr>
                      </a:lvl6pPr>
                      <a:lvl7pPr marL="2057349" algn="l" defTabSz="342891" rtl="0" eaLnBrk="1" latinLnBrk="0" hangingPunct="1">
                        <a:defRPr sz="1351" kern="1200">
                          <a:solidFill>
                            <a:schemeClr val="dk1"/>
                          </a:solidFill>
                          <a:latin typeface="Arial"/>
                        </a:defRPr>
                      </a:lvl7pPr>
                      <a:lvl8pPr marL="2400240" algn="l" defTabSz="342891" rtl="0" eaLnBrk="1" latinLnBrk="0" hangingPunct="1">
                        <a:defRPr sz="1351" kern="1200">
                          <a:solidFill>
                            <a:schemeClr val="dk1"/>
                          </a:solidFill>
                          <a:latin typeface="Arial"/>
                        </a:defRPr>
                      </a:lvl8pPr>
                      <a:lvl9pPr marL="2743131" algn="l" defTabSz="342891" rtl="0" eaLnBrk="1" latinLnBrk="0" hangingPunct="1">
                        <a:defRPr sz="1351" kern="1200">
                          <a:solidFill>
                            <a:schemeClr val="dk1"/>
                          </a:solidFill>
                          <a:latin typeface="Arial"/>
                        </a:defRPr>
                      </a:lvl9pPr>
                    </a:lstStyle>
                    <a:p>
                      <a:pPr marL="457200" indent="-4572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Abnormalities </a:t>
                      </a:r>
                      <a:r>
                        <a:rPr lang="en-US" sz="2000" b="0" baseline="0" dirty="0">
                          <a:solidFill>
                            <a:schemeClr val="tx1"/>
                          </a:solidFill>
                          <a:latin typeface="Calibri" panose="020F0502020204030204" pitchFamily="34" charset="0"/>
                          <a:cs typeface="Calibri" panose="020F0502020204030204" pitchFamily="34" charset="0"/>
                        </a:rPr>
                        <a:t>unrelated to lung cancer </a:t>
                      </a:r>
                      <a:r>
                        <a:rPr lang="en-US" sz="2000" b="0" dirty="0">
                          <a:solidFill>
                            <a:schemeClr val="tx1"/>
                          </a:solidFill>
                          <a:latin typeface="Calibri" panose="020F0502020204030204" pitchFamily="34" charset="0"/>
                          <a:cs typeface="Calibri" panose="020F0502020204030204" pitchFamily="34" charset="0"/>
                        </a:rPr>
                        <a:t>seen on </a:t>
                      </a:r>
                      <a:r>
                        <a:rPr lang="en-US" sz="2000" b="0" u="none" dirty="0">
                          <a:solidFill>
                            <a:schemeClr val="tx1"/>
                          </a:solidFill>
                          <a:latin typeface="Calibri" panose="020F0502020204030204" pitchFamily="34" charset="0"/>
                          <a:cs typeface="Calibri" panose="020F0502020204030204" pitchFamily="34" charset="0"/>
                        </a:rPr>
                        <a:t>LDCT </a:t>
                      </a:r>
                    </a:p>
                    <a:p>
                      <a:pPr marL="466725" indent="0">
                        <a:buFont typeface="Arial" panose="020B0604020202020204" pitchFamily="34" charset="0"/>
                        <a:buNone/>
                      </a:pPr>
                      <a:r>
                        <a:rPr lang="en-US" sz="2000" b="0" u="none" dirty="0">
                          <a:solidFill>
                            <a:schemeClr val="tx1"/>
                          </a:solidFill>
                          <a:latin typeface="Calibri" panose="020F0502020204030204" pitchFamily="34" charset="0"/>
                          <a:cs typeface="Calibri" panose="020F0502020204030204" pitchFamily="34" charset="0"/>
                        </a:rPr>
                        <a:t>(e.g</a:t>
                      </a:r>
                      <a:r>
                        <a:rPr lang="en-US" sz="2000" b="0" dirty="0">
                          <a:solidFill>
                            <a:schemeClr val="tx1"/>
                          </a:solidFill>
                          <a:latin typeface="Calibri" panose="020F0502020204030204" pitchFamily="34" charset="0"/>
                          <a:cs typeface="Calibri" panose="020F0502020204030204" pitchFamily="34" charset="0"/>
                        </a:rPr>
                        <a:t>.,</a:t>
                      </a:r>
                      <a:r>
                        <a:rPr lang="en-US" sz="2000" b="0" baseline="0" dirty="0">
                          <a:solidFill>
                            <a:schemeClr val="tx1"/>
                          </a:solidFill>
                          <a:latin typeface="Calibri" panose="020F0502020204030204" pitchFamily="34" charset="0"/>
                          <a:cs typeface="Calibri" panose="020F0502020204030204" pitchFamily="34" charset="0"/>
                        </a:rPr>
                        <a:t> a</a:t>
                      </a:r>
                      <a:r>
                        <a:rPr lang="en-US" sz="2000" b="0" dirty="0">
                          <a:solidFill>
                            <a:schemeClr val="tx1"/>
                          </a:solidFill>
                          <a:latin typeface="Calibri" panose="020F0502020204030204" pitchFamily="34" charset="0"/>
                          <a:cs typeface="Calibri" panose="020F0502020204030204" pitchFamily="34" charset="0"/>
                        </a:rPr>
                        <a:t>ortic aneurysm, osteoporosis) </a:t>
                      </a:r>
                    </a:p>
                    <a:p>
                      <a:pPr marL="466725" indent="0">
                        <a:buFont typeface="Arial" panose="020B0604020202020204" pitchFamily="34" charset="0"/>
                        <a:buNone/>
                      </a:pPr>
                      <a:endParaRPr lang="en-US" sz="2000" b="0" dirty="0">
                        <a:solidFill>
                          <a:schemeClr val="tx1"/>
                        </a:solidFill>
                        <a:latin typeface="Calibri" panose="020F0502020204030204" pitchFamily="34" charset="0"/>
                        <a:cs typeface="Calibri" panose="020F0502020204030204" pitchFamily="34" charset="0"/>
                      </a:endParaRPr>
                    </a:p>
                    <a:p>
                      <a:pPr marL="0" marR="0" lvl="0" indent="0" algn="l" defTabSz="27724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**Responsibility of the referring physician to manage</a:t>
                      </a:r>
                      <a:endParaRPr kumimoji="0" lang="en-CA" sz="1800" b="0"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txBody>
                  <a:tcPr marL="41587" marR="41587" marT="20794" marB="20794">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72038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men standing next to each other&#10;&#10;Description automatically generated with medium confidence">
            <a:extLst>
              <a:ext uri="{FF2B5EF4-FFF2-40B4-BE49-F238E27FC236}">
                <a16:creationId xmlns:a16="http://schemas.microsoft.com/office/drawing/2014/main" id="{9E61D9E4-BE36-D1A6-752E-BE59F6A6A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322" y="1165090"/>
            <a:ext cx="2142111" cy="4978491"/>
          </a:xfrm>
          <a:prstGeom prst="rect">
            <a:avLst/>
          </a:prstGeom>
        </p:spPr>
      </p:pic>
      <p:sp>
        <p:nvSpPr>
          <p:cNvPr id="7" name="TextBox 6">
            <a:extLst>
              <a:ext uri="{FF2B5EF4-FFF2-40B4-BE49-F238E27FC236}">
                <a16:creationId xmlns:a16="http://schemas.microsoft.com/office/drawing/2014/main" id="{9306E181-C5E9-D271-BBEC-BACE6EB77A90}"/>
              </a:ext>
            </a:extLst>
          </p:cNvPr>
          <p:cNvSpPr txBox="1"/>
          <p:nvPr/>
        </p:nvSpPr>
        <p:spPr>
          <a:xfrm>
            <a:off x="525694" y="5961510"/>
            <a:ext cx="2627551" cy="553998"/>
          </a:xfrm>
          <a:prstGeom prst="rect">
            <a:avLst/>
          </a:prstGeom>
          <a:noFill/>
        </p:spPr>
        <p:txBody>
          <a:bodyPr wrap="square">
            <a:spAutoFit/>
          </a:bodyPr>
          <a:lstStyle/>
          <a:p>
            <a:pPr algn="ctr"/>
            <a:r>
              <a:rPr lang="en-CA" sz="1000"/>
              <a:t>https://screeningforlife.ca/wp-content/uploads/ALCSP_PatientBrochure_final_proof_2022_08_11.pdf</a:t>
            </a:r>
          </a:p>
        </p:txBody>
      </p:sp>
      <p:pic>
        <p:nvPicPr>
          <p:cNvPr id="9" name="Picture 8" descr="A picture containing text, human face, person, clothing&#10;&#10;Description automatically generated">
            <a:extLst>
              <a:ext uri="{FF2B5EF4-FFF2-40B4-BE49-F238E27FC236}">
                <a16:creationId xmlns:a16="http://schemas.microsoft.com/office/drawing/2014/main" id="{3C85E77E-62AB-ADDA-C09C-B3A07D978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893" y="1373534"/>
            <a:ext cx="1977921" cy="4474484"/>
          </a:xfrm>
          <a:prstGeom prst="rect">
            <a:avLst/>
          </a:prstGeom>
        </p:spPr>
      </p:pic>
      <p:sp>
        <p:nvSpPr>
          <p:cNvPr id="11" name="TextBox 10">
            <a:extLst>
              <a:ext uri="{FF2B5EF4-FFF2-40B4-BE49-F238E27FC236}">
                <a16:creationId xmlns:a16="http://schemas.microsoft.com/office/drawing/2014/main" id="{21F4D3BD-B34F-3B90-FB77-BB6799B9874A}"/>
              </a:ext>
            </a:extLst>
          </p:cNvPr>
          <p:cNvSpPr txBox="1"/>
          <p:nvPr/>
        </p:nvSpPr>
        <p:spPr>
          <a:xfrm>
            <a:off x="4731988" y="6038454"/>
            <a:ext cx="2585364" cy="400110"/>
          </a:xfrm>
          <a:prstGeom prst="rect">
            <a:avLst/>
          </a:prstGeom>
          <a:noFill/>
        </p:spPr>
        <p:txBody>
          <a:bodyPr wrap="square">
            <a:spAutoFit/>
          </a:bodyPr>
          <a:lstStyle/>
          <a:p>
            <a:pPr algn="ctr"/>
            <a:r>
              <a:rPr lang="en-CA" sz="1000"/>
              <a:t>http://www.bccancer.bc.ca/screening/Documents/Lung-Screening-Brochure.pdf</a:t>
            </a:r>
          </a:p>
        </p:txBody>
      </p:sp>
      <p:sp>
        <p:nvSpPr>
          <p:cNvPr id="3" name="Text Placeholder 2">
            <a:extLst>
              <a:ext uri="{FF2B5EF4-FFF2-40B4-BE49-F238E27FC236}">
                <a16:creationId xmlns:a16="http://schemas.microsoft.com/office/drawing/2014/main" id="{47A58CB5-B0EB-EBCD-50F9-7A93444100F1}"/>
              </a:ext>
            </a:extLst>
          </p:cNvPr>
          <p:cNvSpPr>
            <a:spLocks noGrp="1"/>
          </p:cNvSpPr>
          <p:nvPr>
            <p:ph type="body" sz="quarter" idx="10"/>
          </p:nvPr>
        </p:nvSpPr>
        <p:spPr/>
        <p:txBody>
          <a:bodyPr>
            <a:normAutofit fontScale="92500"/>
          </a:bodyPr>
          <a:lstStyle/>
          <a:p>
            <a:r>
              <a:rPr lang="en-CA"/>
              <a:t>Importance of Shared-Decision with Patient </a:t>
            </a:r>
          </a:p>
        </p:txBody>
      </p:sp>
      <p:pic>
        <p:nvPicPr>
          <p:cNvPr id="13" name="Picture 12" descr="A person sitting on a couch talking to a person&#10;&#10;Description automatically generated with medium confidence">
            <a:extLst>
              <a:ext uri="{FF2B5EF4-FFF2-40B4-BE49-F238E27FC236}">
                <a16:creationId xmlns:a16="http://schemas.microsoft.com/office/drawing/2014/main" id="{33D174F0-D70C-2910-A504-F68C1D8EA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284" y="1539198"/>
            <a:ext cx="1919934" cy="4428183"/>
          </a:xfrm>
          <a:prstGeom prst="rect">
            <a:avLst/>
          </a:prstGeom>
        </p:spPr>
      </p:pic>
      <p:sp>
        <p:nvSpPr>
          <p:cNvPr id="15" name="TextBox 14">
            <a:extLst>
              <a:ext uri="{FF2B5EF4-FFF2-40B4-BE49-F238E27FC236}">
                <a16:creationId xmlns:a16="http://schemas.microsoft.com/office/drawing/2014/main" id="{EC4A1C27-8E9D-D170-06CE-0491DAA17CCF}"/>
              </a:ext>
            </a:extLst>
          </p:cNvPr>
          <p:cNvSpPr txBox="1"/>
          <p:nvPr/>
        </p:nvSpPr>
        <p:spPr>
          <a:xfrm>
            <a:off x="8179460" y="6083775"/>
            <a:ext cx="3100605" cy="400110"/>
          </a:xfrm>
          <a:prstGeom prst="rect">
            <a:avLst/>
          </a:prstGeom>
          <a:noFill/>
        </p:spPr>
        <p:txBody>
          <a:bodyPr wrap="square">
            <a:spAutoFit/>
          </a:bodyPr>
          <a:lstStyle/>
          <a:p>
            <a:pPr algn="ctr"/>
            <a:r>
              <a:rPr lang="en-CA" sz="1000"/>
              <a:t>http://www.bccancer.bc.ca/screening/Documents/Lung-Screening-Results-Brochure.pdf</a:t>
            </a:r>
          </a:p>
        </p:txBody>
      </p:sp>
      <p:grpSp>
        <p:nvGrpSpPr>
          <p:cNvPr id="2" name="Group 1">
            <a:extLst>
              <a:ext uri="{FF2B5EF4-FFF2-40B4-BE49-F238E27FC236}">
                <a16:creationId xmlns:a16="http://schemas.microsoft.com/office/drawing/2014/main" id="{146EAA33-5427-656D-91DF-94B53F1C1804}"/>
              </a:ext>
            </a:extLst>
          </p:cNvPr>
          <p:cNvGrpSpPr/>
          <p:nvPr/>
        </p:nvGrpSpPr>
        <p:grpSpPr>
          <a:xfrm flipH="1" flipV="1">
            <a:off x="2891297" y="1584667"/>
            <a:ext cx="1275694" cy="1219015"/>
            <a:chOff x="658124" y="1322678"/>
            <a:chExt cx="1275694" cy="1323339"/>
          </a:xfrm>
          <a:effectLst>
            <a:outerShdw blurRad="50800" dist="38100" dir="8100000" algn="tr" rotWithShape="0">
              <a:prstClr val="black">
                <a:alpha val="40000"/>
              </a:prstClr>
            </a:outerShdw>
          </a:effectLst>
        </p:grpSpPr>
        <p:sp>
          <p:nvSpPr>
            <p:cNvPr id="4" name="Speech Bubble: Rectangle with Corners Rounded 3">
              <a:extLst>
                <a:ext uri="{FF2B5EF4-FFF2-40B4-BE49-F238E27FC236}">
                  <a16:creationId xmlns:a16="http://schemas.microsoft.com/office/drawing/2014/main" id="{BB675D8D-F011-4FB0-4495-E51CBBBA58EB}"/>
                </a:ext>
              </a:extLst>
            </p:cNvPr>
            <p:cNvSpPr/>
            <p:nvPr/>
          </p:nvSpPr>
          <p:spPr>
            <a:xfrm rot="16200000" flipH="1">
              <a:off x="634301" y="1346501"/>
              <a:ext cx="1323339" cy="1275694"/>
            </a:xfrm>
            <a:prstGeom prst="wedgeRound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Rounded Corners 5">
              <a:extLst>
                <a:ext uri="{FF2B5EF4-FFF2-40B4-BE49-F238E27FC236}">
                  <a16:creationId xmlns:a16="http://schemas.microsoft.com/office/drawing/2014/main" id="{2E469165-D4EF-9243-471D-88C0F45AEDEF}"/>
                </a:ext>
              </a:extLst>
            </p:cNvPr>
            <p:cNvSpPr/>
            <p:nvPr/>
          </p:nvSpPr>
          <p:spPr>
            <a:xfrm>
              <a:off x="749971" y="1427000"/>
              <a:ext cx="1091997" cy="11240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82E3D0B5-283D-2097-E357-98BE7F1A344B}"/>
              </a:ext>
            </a:extLst>
          </p:cNvPr>
          <p:cNvGrpSpPr/>
          <p:nvPr/>
        </p:nvGrpSpPr>
        <p:grpSpPr>
          <a:xfrm flipH="1" flipV="1">
            <a:off x="6849814" y="2382756"/>
            <a:ext cx="1275694" cy="1219015"/>
            <a:chOff x="658124" y="1322678"/>
            <a:chExt cx="1275694" cy="1323339"/>
          </a:xfrm>
          <a:effectLst>
            <a:outerShdw blurRad="50800" dist="38100" dir="8100000" algn="tr" rotWithShape="0">
              <a:prstClr val="black">
                <a:alpha val="40000"/>
              </a:prstClr>
            </a:outerShdw>
          </a:effectLst>
        </p:grpSpPr>
        <p:sp>
          <p:nvSpPr>
            <p:cNvPr id="10" name="Speech Bubble: Rectangle with Corners Rounded 9">
              <a:extLst>
                <a:ext uri="{FF2B5EF4-FFF2-40B4-BE49-F238E27FC236}">
                  <a16:creationId xmlns:a16="http://schemas.microsoft.com/office/drawing/2014/main" id="{58E17660-2822-F7C6-A2B4-702450E4A904}"/>
                </a:ext>
              </a:extLst>
            </p:cNvPr>
            <p:cNvSpPr/>
            <p:nvPr/>
          </p:nvSpPr>
          <p:spPr>
            <a:xfrm rot="16200000" flipH="1">
              <a:off x="634301" y="1346501"/>
              <a:ext cx="1323339" cy="1275694"/>
            </a:xfrm>
            <a:prstGeom prst="wedgeRound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Rounded Corners 11">
              <a:extLst>
                <a:ext uri="{FF2B5EF4-FFF2-40B4-BE49-F238E27FC236}">
                  <a16:creationId xmlns:a16="http://schemas.microsoft.com/office/drawing/2014/main" id="{BCABD2E3-4D47-FA50-F20E-FD8EBA184273}"/>
                </a:ext>
              </a:extLst>
            </p:cNvPr>
            <p:cNvSpPr/>
            <p:nvPr/>
          </p:nvSpPr>
          <p:spPr>
            <a:xfrm>
              <a:off x="749971" y="1427000"/>
              <a:ext cx="1091997" cy="11240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4" name="Group 13">
            <a:extLst>
              <a:ext uri="{FF2B5EF4-FFF2-40B4-BE49-F238E27FC236}">
                <a16:creationId xmlns:a16="http://schemas.microsoft.com/office/drawing/2014/main" id="{E157F826-140A-A8EE-706D-F3BE017CE0A5}"/>
              </a:ext>
            </a:extLst>
          </p:cNvPr>
          <p:cNvGrpSpPr/>
          <p:nvPr/>
        </p:nvGrpSpPr>
        <p:grpSpPr>
          <a:xfrm flipH="1" flipV="1">
            <a:off x="10716831" y="3141412"/>
            <a:ext cx="1275694" cy="1219015"/>
            <a:chOff x="658124" y="1322678"/>
            <a:chExt cx="1275694" cy="1323339"/>
          </a:xfrm>
          <a:effectLst>
            <a:outerShdw blurRad="50800" dist="38100" dir="8100000" algn="tr" rotWithShape="0">
              <a:prstClr val="black">
                <a:alpha val="40000"/>
              </a:prstClr>
            </a:outerShdw>
          </a:effectLst>
        </p:grpSpPr>
        <p:sp>
          <p:nvSpPr>
            <p:cNvPr id="16" name="Speech Bubble: Rectangle with Corners Rounded 15">
              <a:extLst>
                <a:ext uri="{FF2B5EF4-FFF2-40B4-BE49-F238E27FC236}">
                  <a16:creationId xmlns:a16="http://schemas.microsoft.com/office/drawing/2014/main" id="{84168EF3-0A20-668E-B975-53462ABC9BCF}"/>
                </a:ext>
              </a:extLst>
            </p:cNvPr>
            <p:cNvSpPr/>
            <p:nvPr/>
          </p:nvSpPr>
          <p:spPr>
            <a:xfrm rot="16200000" flipH="1">
              <a:off x="634301" y="1346501"/>
              <a:ext cx="1323339" cy="1275694"/>
            </a:xfrm>
            <a:prstGeom prst="wedgeRound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Rounded Corners 16">
              <a:extLst>
                <a:ext uri="{FF2B5EF4-FFF2-40B4-BE49-F238E27FC236}">
                  <a16:creationId xmlns:a16="http://schemas.microsoft.com/office/drawing/2014/main" id="{D768CD48-E119-184D-554F-C8AE5F565E79}"/>
                </a:ext>
              </a:extLst>
            </p:cNvPr>
            <p:cNvSpPr/>
            <p:nvPr/>
          </p:nvSpPr>
          <p:spPr>
            <a:xfrm>
              <a:off x="749971" y="1427000"/>
              <a:ext cx="1091997" cy="11240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9" name="Picture 18" descr="A picture containing black, darkness&#10;&#10;Description automatically generated">
            <a:extLst>
              <a:ext uri="{FF2B5EF4-FFF2-40B4-BE49-F238E27FC236}">
                <a16:creationId xmlns:a16="http://schemas.microsoft.com/office/drawing/2014/main" id="{4FE26196-282C-6CCA-D8BC-4CB397718E12}"/>
              </a:ext>
            </a:extLst>
          </p:cNvPr>
          <p:cNvPicPr>
            <a:picLocks noChangeAspect="1"/>
          </p:cNvPicPr>
          <p:nvPr/>
        </p:nvPicPr>
        <p:blipFill rotWithShape="1">
          <a:blip r:embed="rId6">
            <a:extLst>
              <a:ext uri="{28A0092B-C50C-407E-A947-70E740481C1C}">
                <a14:useLocalDpi xmlns:a14="http://schemas.microsoft.com/office/drawing/2010/main" val="0"/>
              </a:ext>
            </a:extLst>
          </a:blip>
          <a:srcRect l="8835" t="27406" r="71846" b="56342"/>
          <a:stretch/>
        </p:blipFill>
        <p:spPr>
          <a:xfrm>
            <a:off x="3017255" y="1636868"/>
            <a:ext cx="1023777" cy="1114612"/>
          </a:xfrm>
          <a:prstGeom prst="rect">
            <a:avLst/>
          </a:prstGeom>
        </p:spPr>
      </p:pic>
      <p:pic>
        <p:nvPicPr>
          <p:cNvPr id="21" name="Picture 20" descr="A picture containing black, darkness&#10;&#10;Description automatically generated">
            <a:extLst>
              <a:ext uri="{FF2B5EF4-FFF2-40B4-BE49-F238E27FC236}">
                <a16:creationId xmlns:a16="http://schemas.microsoft.com/office/drawing/2014/main" id="{6E01D5B9-9A91-1D67-5C2E-1A1B430BBD21}"/>
              </a:ext>
            </a:extLst>
          </p:cNvPr>
          <p:cNvPicPr>
            <a:picLocks noChangeAspect="1"/>
          </p:cNvPicPr>
          <p:nvPr/>
        </p:nvPicPr>
        <p:blipFill rotWithShape="1">
          <a:blip r:embed="rId6">
            <a:extLst>
              <a:ext uri="{28A0092B-C50C-407E-A947-70E740481C1C}">
                <a14:useLocalDpi xmlns:a14="http://schemas.microsoft.com/office/drawing/2010/main" val="0"/>
              </a:ext>
            </a:extLst>
          </a:blip>
          <a:srcRect l="10684" t="52341" r="69917" b="31791"/>
          <a:stretch/>
        </p:blipFill>
        <p:spPr>
          <a:xfrm>
            <a:off x="6973663" y="2461358"/>
            <a:ext cx="1027996" cy="1088212"/>
          </a:xfrm>
          <a:prstGeom prst="rect">
            <a:avLst/>
          </a:prstGeom>
        </p:spPr>
      </p:pic>
      <p:pic>
        <p:nvPicPr>
          <p:cNvPr id="23" name="Picture 22" descr="A picture containing black, darkness&#10;&#10;Description automatically generated">
            <a:extLst>
              <a:ext uri="{FF2B5EF4-FFF2-40B4-BE49-F238E27FC236}">
                <a16:creationId xmlns:a16="http://schemas.microsoft.com/office/drawing/2014/main" id="{9C88AE0F-C656-07B8-280F-319954744E18}"/>
              </a:ext>
            </a:extLst>
          </p:cNvPr>
          <p:cNvPicPr>
            <a:picLocks noChangeAspect="1"/>
          </p:cNvPicPr>
          <p:nvPr/>
        </p:nvPicPr>
        <p:blipFill rotWithShape="1">
          <a:blip r:embed="rId6">
            <a:extLst>
              <a:ext uri="{28A0092B-C50C-407E-A947-70E740481C1C}">
                <a14:useLocalDpi xmlns:a14="http://schemas.microsoft.com/office/drawing/2010/main" val="0"/>
              </a:ext>
            </a:extLst>
          </a:blip>
          <a:srcRect l="11222" t="77556" r="69820" b="7532"/>
          <a:stretch/>
        </p:blipFill>
        <p:spPr>
          <a:xfrm>
            <a:off x="10852342" y="3224234"/>
            <a:ext cx="1004673" cy="1022687"/>
          </a:xfrm>
          <a:prstGeom prst="rect">
            <a:avLst/>
          </a:prstGeom>
        </p:spPr>
      </p:pic>
    </p:spTree>
    <p:custDataLst>
      <p:tags r:id="rId1"/>
    </p:custDataLst>
    <p:extLst>
      <p:ext uri="{BB962C8B-B14F-4D97-AF65-F5344CB8AC3E}">
        <p14:creationId xmlns:p14="http://schemas.microsoft.com/office/powerpoint/2010/main" val="696868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030748-E7E4-7343-BF62-9FA7EBFAD6DE}"/>
              </a:ext>
            </a:extLst>
          </p:cNvPr>
          <p:cNvSpPr>
            <a:spLocks noGrp="1"/>
          </p:cNvSpPr>
          <p:nvPr>
            <p:ph type="title"/>
          </p:nvPr>
        </p:nvSpPr>
        <p:spPr>
          <a:xfrm>
            <a:off x="502920" y="365760"/>
            <a:ext cx="8395252" cy="1165909"/>
          </a:xfrm>
        </p:spPr>
        <p:txBody>
          <a:bodyPr anchor="t">
            <a:normAutofit fontScale="90000"/>
          </a:bodyPr>
          <a:lstStyle/>
          <a:p>
            <a:r>
              <a:rPr lang="en-US" dirty="0"/>
              <a:t>Potential Risks of Lung Cancer Screening</a:t>
            </a:r>
          </a:p>
        </p:txBody>
      </p:sp>
      <p:sp>
        <p:nvSpPr>
          <p:cNvPr id="5" name="Content Placeholder 2"/>
          <p:cNvSpPr txBox="1">
            <a:spLocks/>
          </p:cNvSpPr>
          <p:nvPr/>
        </p:nvSpPr>
        <p:spPr bwMode="auto">
          <a:xfrm>
            <a:off x="457200" y="1536192"/>
            <a:ext cx="11029950" cy="424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lvl1pPr marL="342900" indent="-342900" algn="l" rtl="0" eaLnBrk="0" fontAlgn="base" hangingPunct="0">
              <a:spcBef>
                <a:spcPts val="1176"/>
              </a:spcBef>
              <a:spcAft>
                <a:spcPct val="0"/>
              </a:spcAft>
              <a:buClr>
                <a:srgbClr val="00B2E3"/>
              </a:buClr>
              <a:buChar char="•"/>
              <a:defRPr sz="24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572400" indent="-572400">
              <a:spcBef>
                <a:spcPts val="800"/>
              </a:spcBef>
              <a:spcAft>
                <a:spcPts val="800"/>
              </a:spcAft>
              <a:buFont typeface="Arial" panose="020B0604020202020204" pitchFamily="34" charset="0"/>
              <a:buChar char="•"/>
            </a:pPr>
            <a:r>
              <a:rPr lang="en-US" u="none" dirty="0"/>
              <a:t>LDCT scans give off a small amount of radiation</a:t>
            </a:r>
            <a:r>
              <a:rPr lang="en-US" u="none" baseline="70000" dirty="0"/>
              <a:t>10</a:t>
            </a:r>
            <a:endParaRPr lang="en-US" u="none" dirty="0"/>
          </a:p>
          <a:p>
            <a:pPr marL="972450" lvl="1" indent="-572400">
              <a:spcBef>
                <a:spcPts val="800"/>
              </a:spcBef>
              <a:spcAft>
                <a:spcPts val="800"/>
              </a:spcAft>
              <a:buFont typeface="Arial" panose="020B0604020202020204" pitchFamily="34" charset="0"/>
              <a:buChar char="•"/>
            </a:pPr>
            <a:r>
              <a:rPr lang="en-US" sz="2400" u="none" dirty="0"/>
              <a:t>Although the amount of radiation is low, there is a small chance that the extra radiation from many LDCT scans over time could cause cancer</a:t>
            </a:r>
            <a:endParaRPr lang="en-US" sz="2400" u="none" strike="sngStrike" baseline="70000" dirty="0"/>
          </a:p>
          <a:p>
            <a:pPr marL="572400" indent="-572400">
              <a:spcBef>
                <a:spcPts val="800"/>
              </a:spcBef>
              <a:spcAft>
                <a:spcPts val="800"/>
              </a:spcAft>
              <a:buFont typeface="Arial" panose="020B0604020202020204" pitchFamily="34" charset="0"/>
              <a:buChar char="•"/>
            </a:pPr>
            <a:r>
              <a:rPr lang="en-US" u="none" dirty="0"/>
              <a:t>False-positive results may cause stress and anxiety, and lead to unnecessary diagnostic assessments with the risk of complications (e.g., bronchoscopy, needle biopsy, thoracotomy, </a:t>
            </a:r>
            <a:r>
              <a:rPr lang="en-US" u="none" dirty="0" err="1"/>
              <a:t>thoracoscopy</a:t>
            </a:r>
            <a:r>
              <a:rPr lang="en-US" u="none" dirty="0"/>
              <a:t>)</a:t>
            </a:r>
          </a:p>
          <a:p>
            <a:pPr marL="572400" indent="-572400">
              <a:spcBef>
                <a:spcPts val="800"/>
              </a:spcBef>
              <a:spcAft>
                <a:spcPts val="800"/>
              </a:spcAft>
              <a:buFont typeface="Arial" panose="020B0604020202020204" pitchFamily="34" charset="0"/>
              <a:buChar char="•"/>
            </a:pPr>
            <a:r>
              <a:rPr lang="en-US" u="none" dirty="0"/>
              <a:t>Screening can lead to over-diagnosis (i.e., identifying a cancer that would not have caused someone harm if they had not been screened)</a:t>
            </a:r>
            <a:endParaRPr lang="en-US" u="none" strike="sngStrike" dirty="0"/>
          </a:p>
        </p:txBody>
      </p:sp>
    </p:spTree>
    <p:extLst>
      <p:ext uri="{BB962C8B-B14F-4D97-AF65-F5344CB8AC3E}">
        <p14:creationId xmlns:p14="http://schemas.microsoft.com/office/powerpoint/2010/main" val="2343408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BD54F-FD31-21E8-99CD-4FC0E9C6408B}"/>
              </a:ext>
            </a:extLst>
          </p:cNvPr>
          <p:cNvSpPr>
            <a:spLocks noGrp="1"/>
          </p:cNvSpPr>
          <p:nvPr>
            <p:ph idx="1"/>
          </p:nvPr>
        </p:nvSpPr>
        <p:spPr>
          <a:xfrm>
            <a:off x="838705" y="1518354"/>
            <a:ext cx="6531905" cy="4938713"/>
          </a:xfrm>
        </p:spPr>
        <p:txBody>
          <a:bodyPr>
            <a:normAutofit/>
          </a:bodyPr>
          <a:lstStyle/>
          <a:p>
            <a:r>
              <a:rPr lang="en-CA" sz="2000"/>
              <a:t>Smoking cessation is an important component of lung cancer screening </a:t>
            </a:r>
          </a:p>
          <a:p>
            <a:endParaRPr lang="en-CA" sz="2000"/>
          </a:p>
          <a:p>
            <a:r>
              <a:rPr lang="en-CA" sz="2000"/>
              <a:t>Quitting or reducing smoking lowers the patient’s lung cancer risk </a:t>
            </a:r>
          </a:p>
          <a:p>
            <a:endParaRPr lang="en-CA" sz="2000"/>
          </a:p>
          <a:p>
            <a:r>
              <a:rPr lang="en-CA" sz="2000"/>
              <a:t>A concern is a negative screen, could validate their smoking is not associated with harm</a:t>
            </a:r>
          </a:p>
          <a:p>
            <a:pPr lvl="1"/>
            <a:r>
              <a:rPr lang="en-CA" sz="1600"/>
              <a:t>Important to encourage all smokers to quit</a:t>
            </a:r>
          </a:p>
          <a:p>
            <a:endParaRPr lang="en-CA" sz="2000"/>
          </a:p>
          <a:p>
            <a:r>
              <a:rPr lang="en-CA" sz="2000"/>
              <a:t>Many different resources to support the patient’s quitting journey </a:t>
            </a:r>
          </a:p>
          <a:p>
            <a:pPr lvl="1"/>
            <a:endParaRPr lang="en-CA"/>
          </a:p>
        </p:txBody>
      </p:sp>
      <p:sp>
        <p:nvSpPr>
          <p:cNvPr id="3" name="Text Placeholder 2">
            <a:extLst>
              <a:ext uri="{FF2B5EF4-FFF2-40B4-BE49-F238E27FC236}">
                <a16:creationId xmlns:a16="http://schemas.microsoft.com/office/drawing/2014/main" id="{26EE6AE1-CE99-326C-AE65-0D96BBB988C1}"/>
              </a:ext>
            </a:extLst>
          </p:cNvPr>
          <p:cNvSpPr>
            <a:spLocks noGrp="1"/>
          </p:cNvSpPr>
          <p:nvPr>
            <p:ph type="body" sz="quarter" idx="10"/>
          </p:nvPr>
        </p:nvSpPr>
        <p:spPr/>
        <p:txBody>
          <a:bodyPr/>
          <a:lstStyle/>
          <a:p>
            <a:r>
              <a:rPr lang="en-CA"/>
              <a:t>Smoking Cessation</a:t>
            </a:r>
          </a:p>
        </p:txBody>
      </p:sp>
      <p:pic>
        <p:nvPicPr>
          <p:cNvPr id="5" name="Picture 4" descr="A person smoking a cigarette&#10;&#10;Description automatically generated with medium confidence">
            <a:extLst>
              <a:ext uri="{FF2B5EF4-FFF2-40B4-BE49-F238E27FC236}">
                <a16:creationId xmlns:a16="http://schemas.microsoft.com/office/drawing/2014/main" id="{A950BD5D-7A64-E6A5-FF6C-A0D98C7AE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043" y="125915"/>
            <a:ext cx="4502953" cy="6331152"/>
          </a:xfrm>
          <a:prstGeom prst="rect">
            <a:avLst/>
          </a:prstGeom>
        </p:spPr>
      </p:pic>
    </p:spTree>
    <p:custDataLst>
      <p:tags r:id="rId1"/>
    </p:custDataLst>
    <p:extLst>
      <p:ext uri="{BB962C8B-B14F-4D97-AF65-F5344CB8AC3E}">
        <p14:creationId xmlns:p14="http://schemas.microsoft.com/office/powerpoint/2010/main" val="7362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551671-B6A1-DA0F-07EC-EABA127C605D}"/>
              </a:ext>
            </a:extLst>
          </p:cNvPr>
          <p:cNvSpPr/>
          <p:nvPr/>
        </p:nvSpPr>
        <p:spPr>
          <a:xfrm>
            <a:off x="2045435" y="1065589"/>
            <a:ext cx="8101130" cy="811399"/>
          </a:xfrm>
          <a:prstGeom prst="roundRect">
            <a:avLst>
              <a:gd name="adj" fmla="val 34849"/>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6258" name="Title 1"/>
          <p:cNvSpPr>
            <a:spLocks noGrp="1" noChangeArrowheads="1"/>
          </p:cNvSpPr>
          <p:nvPr>
            <p:ph type="title" idx="4294967295"/>
          </p:nvPr>
        </p:nvSpPr>
        <p:spPr>
          <a:xfrm>
            <a:off x="400523" y="119242"/>
            <a:ext cx="10972800" cy="949325"/>
          </a:xfrm>
        </p:spPr>
        <p:txBody>
          <a:bodyPr>
            <a:normAutofit/>
          </a:bodyPr>
          <a:lstStyle/>
          <a:p>
            <a:pPr>
              <a:defRPr/>
            </a:pPr>
            <a:r>
              <a:rPr lang="en-US" altLang="en-US" sz="3200"/>
              <a:t>Smoking and Lung cancer risk</a:t>
            </a:r>
          </a:p>
        </p:txBody>
      </p:sp>
      <p:pic>
        <p:nvPicPr>
          <p:cNvPr id="7" name="Picture 6" descr="A picture containing text, line, diagram, screenshot&#10;&#10;Description automatically generated">
            <a:extLst>
              <a:ext uri="{FF2B5EF4-FFF2-40B4-BE49-F238E27FC236}">
                <a16:creationId xmlns:a16="http://schemas.microsoft.com/office/drawing/2014/main" id="{77EC04AC-1084-C952-8C3B-8DE22764D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951" y="1989158"/>
            <a:ext cx="5306342" cy="4566584"/>
          </a:xfrm>
          <a:prstGeom prst="rect">
            <a:avLst/>
          </a:prstGeom>
        </p:spPr>
      </p:pic>
      <p:sp>
        <p:nvSpPr>
          <p:cNvPr id="9" name="TextBox 8">
            <a:extLst>
              <a:ext uri="{FF2B5EF4-FFF2-40B4-BE49-F238E27FC236}">
                <a16:creationId xmlns:a16="http://schemas.microsoft.com/office/drawing/2014/main" id="{19FF5BCB-B974-ADF6-A7B6-32C11E0258DA}"/>
              </a:ext>
            </a:extLst>
          </p:cNvPr>
          <p:cNvSpPr txBox="1"/>
          <p:nvPr/>
        </p:nvSpPr>
        <p:spPr>
          <a:xfrm>
            <a:off x="2257031" y="1148122"/>
            <a:ext cx="7677937" cy="646331"/>
          </a:xfrm>
          <a:prstGeom prst="rect">
            <a:avLst/>
          </a:prstGeom>
          <a:noFill/>
        </p:spPr>
        <p:txBody>
          <a:bodyPr wrap="square">
            <a:spAutoFit/>
          </a:bodyPr>
          <a:lstStyle/>
          <a:p>
            <a:pPr algn="ctr"/>
            <a:r>
              <a:rPr lang="en-CA" b="1">
                <a:solidFill>
                  <a:schemeClr val="bg1"/>
                </a:solidFill>
              </a:rPr>
              <a:t>The relation of lung function and lung cancer mortality in men according to smoking status in the MRFIT Study</a:t>
            </a:r>
          </a:p>
        </p:txBody>
      </p:sp>
      <p:sp>
        <p:nvSpPr>
          <p:cNvPr id="86020" name="TextBox 3"/>
          <p:cNvSpPr txBox="1">
            <a:spLocks noChangeArrowheads="1"/>
          </p:cNvSpPr>
          <p:nvPr/>
        </p:nvSpPr>
        <p:spPr bwMode="auto">
          <a:xfrm>
            <a:off x="52899" y="6615017"/>
            <a:ext cx="12192000" cy="215444"/>
          </a:xfrm>
          <a:prstGeom prst="rect">
            <a:avLst/>
          </a:prstGeom>
          <a:noFill/>
          <a:ln w="9525">
            <a:noFill/>
            <a:miter lim="800000"/>
            <a:headEnd/>
            <a:tailEnd/>
          </a:ln>
        </p:spPr>
        <p:txBody>
          <a:bodyPr>
            <a:spAutoFit/>
          </a:bodyPr>
          <a:lstStyle/>
          <a:p>
            <a:pPr algn="just"/>
            <a:r>
              <a:rPr lang="en-US" altLang="en-US" sz="800"/>
              <a:t>Wu. J, Sin. D, Improved patient outcome with smoking cessation: when is it too late? Journal: International Journal of Chronic Obstructive Pulmonary Disease Volume: 6 Issue: 1; 259-267 </a:t>
            </a: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design&#10;&#10;Description automatically generated">
            <a:extLst>
              <a:ext uri="{FF2B5EF4-FFF2-40B4-BE49-F238E27FC236}">
                <a16:creationId xmlns:a16="http://schemas.microsoft.com/office/drawing/2014/main" id="{9C9BCA6E-5CFB-7711-E139-F0F3B81ED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930" y="462848"/>
            <a:ext cx="3901740" cy="5695398"/>
          </a:xfrm>
          <a:prstGeom prst="rect">
            <a:avLst/>
          </a:prstGeom>
        </p:spPr>
      </p:pic>
      <p:grpSp>
        <p:nvGrpSpPr>
          <p:cNvPr id="10" name="Group 9">
            <a:extLst>
              <a:ext uri="{FF2B5EF4-FFF2-40B4-BE49-F238E27FC236}">
                <a16:creationId xmlns:a16="http://schemas.microsoft.com/office/drawing/2014/main" id="{A76217CF-22F7-750B-E1F7-BA34B01B9851}"/>
              </a:ext>
            </a:extLst>
          </p:cNvPr>
          <p:cNvGrpSpPr/>
          <p:nvPr/>
        </p:nvGrpSpPr>
        <p:grpSpPr>
          <a:xfrm flipV="1">
            <a:off x="6998363" y="936698"/>
            <a:ext cx="1065947" cy="1075474"/>
            <a:chOff x="658124" y="1322678"/>
            <a:chExt cx="1275694" cy="1323339"/>
          </a:xfrm>
          <a:effectLst>
            <a:outerShdw blurRad="50800" dist="38100" dir="8100000" algn="tr" rotWithShape="0">
              <a:prstClr val="black">
                <a:alpha val="40000"/>
              </a:prstClr>
            </a:outerShdw>
          </a:effectLst>
        </p:grpSpPr>
        <p:sp>
          <p:nvSpPr>
            <p:cNvPr id="12" name="Speech Bubble: Rectangle with Corners Rounded 11">
              <a:extLst>
                <a:ext uri="{FF2B5EF4-FFF2-40B4-BE49-F238E27FC236}">
                  <a16:creationId xmlns:a16="http://schemas.microsoft.com/office/drawing/2014/main" id="{AA4DC6D5-ADAB-C21B-B329-4771FE4B84DD}"/>
                </a:ext>
              </a:extLst>
            </p:cNvPr>
            <p:cNvSpPr/>
            <p:nvPr/>
          </p:nvSpPr>
          <p:spPr>
            <a:xfrm rot="16200000" flipH="1">
              <a:off x="634301" y="1346501"/>
              <a:ext cx="1323339" cy="1275694"/>
            </a:xfrm>
            <a:prstGeom prst="wedgeRoundRect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Rounded Corners 12">
              <a:extLst>
                <a:ext uri="{FF2B5EF4-FFF2-40B4-BE49-F238E27FC236}">
                  <a16:creationId xmlns:a16="http://schemas.microsoft.com/office/drawing/2014/main" id="{AB0E22A7-CB7B-67F5-9514-5810DBE058EE}"/>
                </a:ext>
              </a:extLst>
            </p:cNvPr>
            <p:cNvSpPr/>
            <p:nvPr/>
          </p:nvSpPr>
          <p:spPr>
            <a:xfrm>
              <a:off x="749971" y="1427000"/>
              <a:ext cx="1091997" cy="11240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Content Placeholder 1">
            <a:extLst>
              <a:ext uri="{FF2B5EF4-FFF2-40B4-BE49-F238E27FC236}">
                <a16:creationId xmlns:a16="http://schemas.microsoft.com/office/drawing/2014/main" id="{F24A2A7A-4363-A144-0DFF-621A5EAD94C4}"/>
              </a:ext>
            </a:extLst>
          </p:cNvPr>
          <p:cNvSpPr>
            <a:spLocks noGrp="1"/>
          </p:cNvSpPr>
          <p:nvPr>
            <p:ph idx="1"/>
          </p:nvPr>
        </p:nvSpPr>
        <p:spPr>
          <a:xfrm>
            <a:off x="838705" y="1631710"/>
            <a:ext cx="6007959" cy="4938713"/>
          </a:xfrm>
        </p:spPr>
        <p:txBody>
          <a:bodyPr>
            <a:normAutofit lnSpcReduction="10000"/>
          </a:bodyPr>
          <a:lstStyle/>
          <a:p>
            <a:pPr marL="0" indent="0">
              <a:buNone/>
            </a:pPr>
            <a:r>
              <a:rPr lang="en-CA" sz="2000"/>
              <a:t>Most effective strategy is a combination of counselling (including smoking cessation programs) and pharmacotherapy </a:t>
            </a:r>
          </a:p>
          <a:p>
            <a:endParaRPr lang="en-CA" sz="2000"/>
          </a:p>
          <a:p>
            <a:pPr marL="0" indent="0">
              <a:buNone/>
            </a:pPr>
            <a:r>
              <a:rPr lang="en-CA" sz="2000"/>
              <a:t>Pharmacotherapy options:</a:t>
            </a:r>
          </a:p>
          <a:p>
            <a:pPr lvl="1"/>
            <a:r>
              <a:rPr lang="en-CA" sz="1600"/>
              <a:t>Varenicline</a:t>
            </a:r>
          </a:p>
          <a:p>
            <a:pPr lvl="1"/>
            <a:r>
              <a:rPr lang="en-CA" sz="1600"/>
              <a:t>Bupropion </a:t>
            </a:r>
          </a:p>
          <a:p>
            <a:pPr lvl="1"/>
            <a:r>
              <a:rPr lang="en-CA" sz="1600"/>
              <a:t>Combination nicotine replacement therapy: Patch + short-acting</a:t>
            </a:r>
          </a:p>
          <a:p>
            <a:endParaRPr lang="en-CA" sz="2000"/>
          </a:p>
          <a:p>
            <a:pPr marL="0" indent="0">
              <a:buNone/>
            </a:pPr>
            <a:r>
              <a:rPr lang="en-CA" sz="2000"/>
              <a:t>Can reduce to quit </a:t>
            </a:r>
          </a:p>
          <a:p>
            <a:endParaRPr lang="en-CA" sz="2000"/>
          </a:p>
          <a:p>
            <a:pPr marL="0" indent="0">
              <a:buNone/>
            </a:pPr>
            <a:r>
              <a:rPr lang="en-CA" sz="2000"/>
              <a:t>NRT dosing can be adjusted higher if the patient experiences withdrawal or can’t reduce tobacco use </a:t>
            </a:r>
          </a:p>
          <a:p>
            <a:pPr lvl="1"/>
            <a:endParaRPr lang="en-CA"/>
          </a:p>
        </p:txBody>
      </p:sp>
      <p:sp>
        <p:nvSpPr>
          <p:cNvPr id="3" name="Text Placeholder 2">
            <a:extLst>
              <a:ext uri="{FF2B5EF4-FFF2-40B4-BE49-F238E27FC236}">
                <a16:creationId xmlns:a16="http://schemas.microsoft.com/office/drawing/2014/main" id="{6B49F9A8-95BF-F5EF-5C69-F6D7891E2C72}"/>
              </a:ext>
            </a:extLst>
          </p:cNvPr>
          <p:cNvSpPr>
            <a:spLocks noGrp="1"/>
          </p:cNvSpPr>
          <p:nvPr>
            <p:ph type="body" sz="quarter" idx="10"/>
          </p:nvPr>
        </p:nvSpPr>
        <p:spPr>
          <a:xfrm>
            <a:off x="838705" y="343480"/>
            <a:ext cx="9747250" cy="965458"/>
          </a:xfrm>
        </p:spPr>
        <p:txBody>
          <a:bodyPr>
            <a:normAutofit fontScale="92500" lnSpcReduction="10000"/>
          </a:bodyPr>
          <a:lstStyle/>
          <a:p>
            <a:r>
              <a:rPr lang="en-CA"/>
              <a:t>CAN-ADAPTT Guidelines </a:t>
            </a:r>
            <a:br>
              <a:rPr lang="en-CA"/>
            </a:br>
            <a:r>
              <a:rPr lang="en-CA"/>
              <a:t>for Smoking Cessation  </a:t>
            </a:r>
          </a:p>
        </p:txBody>
      </p:sp>
      <p:sp>
        <p:nvSpPr>
          <p:cNvPr id="7" name="TextBox 6">
            <a:extLst>
              <a:ext uri="{FF2B5EF4-FFF2-40B4-BE49-F238E27FC236}">
                <a16:creationId xmlns:a16="http://schemas.microsoft.com/office/drawing/2014/main" id="{BEB6351B-5499-CDE0-F218-D98B79891598}"/>
              </a:ext>
            </a:extLst>
          </p:cNvPr>
          <p:cNvSpPr txBox="1"/>
          <p:nvPr/>
        </p:nvSpPr>
        <p:spPr>
          <a:xfrm>
            <a:off x="8113930" y="6114410"/>
            <a:ext cx="4033201" cy="400110"/>
          </a:xfrm>
          <a:prstGeom prst="rect">
            <a:avLst/>
          </a:prstGeom>
          <a:noFill/>
        </p:spPr>
        <p:txBody>
          <a:bodyPr wrap="square">
            <a:spAutoFit/>
          </a:bodyPr>
          <a:lstStyle/>
          <a:p>
            <a:pPr algn="ctr"/>
            <a:r>
              <a:rPr lang="en-CA" sz="1000"/>
              <a:t>https://www.nicotinedependenceclinic.com/en/teach/Documents/Pharmacotherapy%20Algorithm%20JAN2018%20updated.pdf</a:t>
            </a:r>
          </a:p>
        </p:txBody>
      </p:sp>
      <p:pic>
        <p:nvPicPr>
          <p:cNvPr id="6" name="Graphic 5" descr="Downward trend graph with solid fill">
            <a:extLst>
              <a:ext uri="{FF2B5EF4-FFF2-40B4-BE49-F238E27FC236}">
                <a16:creationId xmlns:a16="http://schemas.microsoft.com/office/drawing/2014/main" id="{3279720C-A42B-B1EB-69C5-1D256C4484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275" y="4417035"/>
            <a:ext cx="536430" cy="536430"/>
          </a:xfrm>
          <a:prstGeom prst="rect">
            <a:avLst/>
          </a:prstGeom>
        </p:spPr>
      </p:pic>
      <p:pic>
        <p:nvPicPr>
          <p:cNvPr id="9" name="Graphic 8" descr="Medicine with solid fill">
            <a:extLst>
              <a:ext uri="{FF2B5EF4-FFF2-40B4-BE49-F238E27FC236}">
                <a16:creationId xmlns:a16="http://schemas.microsoft.com/office/drawing/2014/main" id="{7E50784A-9E07-4183-E870-E142CC2893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2275" y="2774117"/>
            <a:ext cx="536430" cy="536430"/>
          </a:xfrm>
          <a:prstGeom prst="rect">
            <a:avLst/>
          </a:prstGeom>
        </p:spPr>
      </p:pic>
      <p:pic>
        <p:nvPicPr>
          <p:cNvPr id="11" name="Graphic 10" descr="Chat bubble with solid fill">
            <a:extLst>
              <a:ext uri="{FF2B5EF4-FFF2-40B4-BE49-F238E27FC236}">
                <a16:creationId xmlns:a16="http://schemas.microsoft.com/office/drawing/2014/main" id="{51CABCB5-BDD3-D9CE-724E-30A49C91A3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2275" y="1704453"/>
            <a:ext cx="535289" cy="535289"/>
          </a:xfrm>
          <a:prstGeom prst="rect">
            <a:avLst/>
          </a:prstGeom>
        </p:spPr>
      </p:pic>
      <p:pic>
        <p:nvPicPr>
          <p:cNvPr id="15" name="Graphic 14" descr="Periodic Graph with solid fill">
            <a:extLst>
              <a:ext uri="{FF2B5EF4-FFF2-40B4-BE49-F238E27FC236}">
                <a16:creationId xmlns:a16="http://schemas.microsoft.com/office/drawing/2014/main" id="{055406C7-694B-9E68-D8EB-16922080A4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2275" y="5439000"/>
            <a:ext cx="536430" cy="536430"/>
          </a:xfrm>
          <a:prstGeom prst="rect">
            <a:avLst/>
          </a:prstGeom>
        </p:spPr>
      </p:pic>
      <p:pic>
        <p:nvPicPr>
          <p:cNvPr id="8" name="Picture 7" descr="A picture containing black, darkness&#10;&#10;Description automatically generated">
            <a:extLst>
              <a:ext uri="{FF2B5EF4-FFF2-40B4-BE49-F238E27FC236}">
                <a16:creationId xmlns:a16="http://schemas.microsoft.com/office/drawing/2014/main" id="{BA1C951E-B5E5-9487-0B0B-5910831AFB19}"/>
              </a:ext>
            </a:extLst>
          </p:cNvPr>
          <p:cNvPicPr>
            <a:picLocks noChangeAspect="1"/>
          </p:cNvPicPr>
          <p:nvPr/>
        </p:nvPicPr>
        <p:blipFill rotWithShape="1">
          <a:blip r:embed="rId12">
            <a:extLst>
              <a:ext uri="{28A0092B-C50C-407E-A947-70E740481C1C}">
                <a14:useLocalDpi xmlns:a14="http://schemas.microsoft.com/office/drawing/2010/main" val="0"/>
              </a:ext>
            </a:extLst>
          </a:blip>
          <a:srcRect l="71581" t="9037" r="10308" b="76886"/>
          <a:stretch/>
        </p:blipFill>
        <p:spPr>
          <a:xfrm>
            <a:off x="7084332" y="1024768"/>
            <a:ext cx="894010" cy="899334"/>
          </a:xfrm>
          <a:prstGeom prst="rect">
            <a:avLst/>
          </a:prstGeom>
        </p:spPr>
      </p:pic>
    </p:spTree>
    <p:custDataLst>
      <p:tags r:id="rId1"/>
    </p:custDataLst>
    <p:extLst>
      <p:ext uri="{BB962C8B-B14F-4D97-AF65-F5344CB8AC3E}">
        <p14:creationId xmlns:p14="http://schemas.microsoft.com/office/powerpoint/2010/main" val="572135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77B778-EF31-0B90-C644-E13C429F9976}"/>
              </a:ext>
            </a:extLst>
          </p:cNvPr>
          <p:cNvSpPr>
            <a:spLocks noGrp="1"/>
          </p:cNvSpPr>
          <p:nvPr>
            <p:ph idx="1"/>
          </p:nvPr>
        </p:nvSpPr>
        <p:spPr/>
        <p:txBody>
          <a:bodyPr/>
          <a:lstStyle/>
          <a:p>
            <a:r>
              <a:rPr lang="en-CA"/>
              <a:t>Lung-RADS® - standardize lung cancer screening CT reporting and management recommendations</a:t>
            </a:r>
          </a:p>
        </p:txBody>
      </p:sp>
      <p:sp>
        <p:nvSpPr>
          <p:cNvPr id="3" name="Text Placeholder 2">
            <a:extLst>
              <a:ext uri="{FF2B5EF4-FFF2-40B4-BE49-F238E27FC236}">
                <a16:creationId xmlns:a16="http://schemas.microsoft.com/office/drawing/2014/main" id="{F83031C7-CBFB-079F-3EB1-10B0FAE46B86}"/>
              </a:ext>
            </a:extLst>
          </p:cNvPr>
          <p:cNvSpPr>
            <a:spLocks noGrp="1"/>
          </p:cNvSpPr>
          <p:nvPr>
            <p:ph type="body" sz="quarter" idx="10"/>
          </p:nvPr>
        </p:nvSpPr>
        <p:spPr/>
        <p:txBody>
          <a:bodyPr>
            <a:normAutofit fontScale="92500"/>
          </a:bodyPr>
          <a:lstStyle/>
          <a:p>
            <a:r>
              <a:rPr lang="en-CA"/>
              <a:t>Reporting of Lung Cancer Screening Results </a:t>
            </a:r>
          </a:p>
        </p:txBody>
      </p:sp>
      <p:graphicFrame>
        <p:nvGraphicFramePr>
          <p:cNvPr id="4" name="Table 4">
            <a:extLst>
              <a:ext uri="{FF2B5EF4-FFF2-40B4-BE49-F238E27FC236}">
                <a16:creationId xmlns:a16="http://schemas.microsoft.com/office/drawing/2014/main" id="{58FF95AD-9DA3-DC92-AC83-B222EF2883F2}"/>
              </a:ext>
            </a:extLst>
          </p:cNvPr>
          <p:cNvGraphicFramePr>
            <a:graphicFrameLocks noGrp="1"/>
          </p:cNvGraphicFramePr>
          <p:nvPr>
            <p:extLst>
              <p:ext uri="{D42A27DB-BD31-4B8C-83A1-F6EECF244321}">
                <p14:modId xmlns:p14="http://schemas.microsoft.com/office/powerpoint/2010/main" val="2620859204"/>
              </p:ext>
            </p:extLst>
          </p:nvPr>
        </p:nvGraphicFramePr>
        <p:xfrm>
          <a:off x="903183" y="2455634"/>
          <a:ext cx="10515600" cy="3510280"/>
        </p:xfrm>
        <a:graphic>
          <a:graphicData uri="http://schemas.openxmlformats.org/drawingml/2006/table">
            <a:tbl>
              <a:tblPr firstRow="1" bandRow="1">
                <a:tableStyleId>{5C22544A-7EE6-4342-B048-85BDC9FD1C3A}</a:tableStyleId>
              </a:tblPr>
              <a:tblGrid>
                <a:gridCol w="1719335">
                  <a:extLst>
                    <a:ext uri="{9D8B030D-6E8A-4147-A177-3AD203B41FA5}">
                      <a16:colId xmlns:a16="http://schemas.microsoft.com/office/drawing/2014/main" val="1536261194"/>
                    </a:ext>
                  </a:extLst>
                </a:gridCol>
                <a:gridCol w="1968049">
                  <a:extLst>
                    <a:ext uri="{9D8B030D-6E8A-4147-A177-3AD203B41FA5}">
                      <a16:colId xmlns:a16="http://schemas.microsoft.com/office/drawing/2014/main" val="978583593"/>
                    </a:ext>
                  </a:extLst>
                </a:gridCol>
                <a:gridCol w="6828216">
                  <a:extLst>
                    <a:ext uri="{9D8B030D-6E8A-4147-A177-3AD203B41FA5}">
                      <a16:colId xmlns:a16="http://schemas.microsoft.com/office/drawing/2014/main" val="3371388385"/>
                    </a:ext>
                  </a:extLst>
                </a:gridCol>
              </a:tblGrid>
              <a:tr h="370840">
                <a:tc>
                  <a:txBody>
                    <a:bodyPr/>
                    <a:lstStyle/>
                    <a:p>
                      <a:pPr algn="ctr"/>
                      <a:r>
                        <a:rPr lang="en-CA"/>
                        <a:t>Lung RADS®</a:t>
                      </a:r>
                    </a:p>
                  </a:txBody>
                  <a:tcPr/>
                </a:tc>
                <a:tc>
                  <a:txBody>
                    <a:bodyPr/>
                    <a:lstStyle/>
                    <a:p>
                      <a:pPr algn="ctr"/>
                      <a:r>
                        <a:rPr lang="en-CA"/>
                        <a:t>Categorization</a:t>
                      </a:r>
                    </a:p>
                  </a:txBody>
                  <a:tcPr/>
                </a:tc>
                <a:tc>
                  <a:txBody>
                    <a:bodyPr/>
                    <a:lstStyle/>
                    <a:p>
                      <a:pPr algn="ctr"/>
                      <a:r>
                        <a:rPr lang="en-CA"/>
                        <a:t>Management </a:t>
                      </a:r>
                    </a:p>
                  </a:txBody>
                  <a:tcPr/>
                </a:tc>
                <a:extLst>
                  <a:ext uri="{0D108BD9-81ED-4DB2-BD59-A6C34878D82A}">
                    <a16:rowId xmlns:a16="http://schemas.microsoft.com/office/drawing/2014/main" val="4066917482"/>
                  </a:ext>
                </a:extLst>
              </a:tr>
              <a:tr h="370840">
                <a:tc>
                  <a:txBody>
                    <a:bodyPr/>
                    <a:lstStyle/>
                    <a:p>
                      <a:r>
                        <a:rPr lang="en-CA"/>
                        <a:t>Category 0</a:t>
                      </a:r>
                    </a:p>
                  </a:txBody>
                  <a:tcPr/>
                </a:tc>
                <a:tc>
                  <a:txBody>
                    <a:bodyPr/>
                    <a:lstStyle/>
                    <a:p>
                      <a:r>
                        <a:rPr lang="en-CA"/>
                        <a:t>Incomplete</a:t>
                      </a:r>
                    </a:p>
                  </a:txBody>
                  <a:tcPr/>
                </a:tc>
                <a:tc>
                  <a:txBody>
                    <a:bodyPr/>
                    <a:lstStyle/>
                    <a:p>
                      <a:r>
                        <a:rPr lang="en-CA"/>
                        <a:t>Additional lung cancer screening CT images and/or comparison to prior chest CT needed LDCT in 1-3 months if inflammatory or infectious process suspected</a:t>
                      </a:r>
                    </a:p>
                  </a:txBody>
                  <a:tcPr/>
                </a:tc>
                <a:extLst>
                  <a:ext uri="{0D108BD9-81ED-4DB2-BD59-A6C34878D82A}">
                    <a16:rowId xmlns:a16="http://schemas.microsoft.com/office/drawing/2014/main" val="2834813997"/>
                  </a:ext>
                </a:extLst>
              </a:tr>
              <a:tr h="370840">
                <a:tc>
                  <a:txBody>
                    <a:bodyPr/>
                    <a:lstStyle/>
                    <a:p>
                      <a:r>
                        <a:rPr lang="en-CA"/>
                        <a:t>Category 1 </a:t>
                      </a:r>
                    </a:p>
                  </a:txBody>
                  <a:tcPr/>
                </a:tc>
                <a:tc>
                  <a:txBody>
                    <a:bodyPr/>
                    <a:lstStyle/>
                    <a:p>
                      <a:r>
                        <a:rPr lang="en-CA"/>
                        <a:t>Negative </a:t>
                      </a:r>
                    </a:p>
                  </a:txBody>
                  <a:tcPr/>
                </a:tc>
                <a:tc>
                  <a:txBody>
                    <a:bodyPr/>
                    <a:lstStyle/>
                    <a:p>
                      <a:r>
                        <a:rPr lang="en-CA"/>
                        <a:t>LDCT in 12 months </a:t>
                      </a:r>
                    </a:p>
                  </a:txBody>
                  <a:tcPr/>
                </a:tc>
                <a:extLst>
                  <a:ext uri="{0D108BD9-81ED-4DB2-BD59-A6C34878D82A}">
                    <a16:rowId xmlns:a16="http://schemas.microsoft.com/office/drawing/2014/main" val="3884656786"/>
                  </a:ext>
                </a:extLst>
              </a:tr>
              <a:tr h="370840">
                <a:tc>
                  <a:txBody>
                    <a:bodyPr/>
                    <a:lstStyle/>
                    <a:p>
                      <a:r>
                        <a:rPr lang="en-CA"/>
                        <a:t>Category 2 </a:t>
                      </a:r>
                    </a:p>
                  </a:txBody>
                  <a:tcPr/>
                </a:tc>
                <a:tc>
                  <a:txBody>
                    <a:bodyPr/>
                    <a:lstStyle/>
                    <a:p>
                      <a:r>
                        <a:rPr lang="en-CA"/>
                        <a:t>Benign</a:t>
                      </a:r>
                    </a:p>
                  </a:txBody>
                  <a:tcPr/>
                </a:tc>
                <a:tc>
                  <a:txBody>
                    <a:bodyPr/>
                    <a:lstStyle/>
                    <a:p>
                      <a:r>
                        <a:rPr lang="en-CA"/>
                        <a:t>LDCT in 12 months </a:t>
                      </a:r>
                    </a:p>
                  </a:txBody>
                  <a:tcPr/>
                </a:tc>
                <a:extLst>
                  <a:ext uri="{0D108BD9-81ED-4DB2-BD59-A6C34878D82A}">
                    <a16:rowId xmlns:a16="http://schemas.microsoft.com/office/drawing/2014/main" val="4089851952"/>
                  </a:ext>
                </a:extLst>
              </a:tr>
              <a:tr h="370840">
                <a:tc>
                  <a:txBody>
                    <a:bodyPr/>
                    <a:lstStyle/>
                    <a:p>
                      <a:r>
                        <a:rPr lang="en-CA"/>
                        <a:t>Category 3 </a:t>
                      </a:r>
                    </a:p>
                  </a:txBody>
                  <a:tcPr/>
                </a:tc>
                <a:tc>
                  <a:txBody>
                    <a:bodyPr/>
                    <a:lstStyle/>
                    <a:p>
                      <a:r>
                        <a:rPr lang="en-CA"/>
                        <a:t>Probably benign</a:t>
                      </a:r>
                    </a:p>
                  </a:txBody>
                  <a:tcPr/>
                </a:tc>
                <a:tc>
                  <a:txBody>
                    <a:bodyPr/>
                    <a:lstStyle/>
                    <a:p>
                      <a:r>
                        <a:rPr lang="en-CA"/>
                        <a:t>LDCT in 6 months </a:t>
                      </a:r>
                    </a:p>
                  </a:txBody>
                  <a:tcPr/>
                </a:tc>
                <a:extLst>
                  <a:ext uri="{0D108BD9-81ED-4DB2-BD59-A6C34878D82A}">
                    <a16:rowId xmlns:a16="http://schemas.microsoft.com/office/drawing/2014/main" val="906118948"/>
                  </a:ext>
                </a:extLst>
              </a:tr>
              <a:tr h="370840">
                <a:tc>
                  <a:txBody>
                    <a:bodyPr/>
                    <a:lstStyle/>
                    <a:p>
                      <a:r>
                        <a:rPr lang="en-CA"/>
                        <a:t>Category 4A</a:t>
                      </a:r>
                    </a:p>
                  </a:txBody>
                  <a:tcPr/>
                </a:tc>
                <a:tc>
                  <a:txBody>
                    <a:bodyPr/>
                    <a:lstStyle/>
                    <a:p>
                      <a:r>
                        <a:rPr lang="en-CA"/>
                        <a:t>Suspicious </a:t>
                      </a:r>
                    </a:p>
                  </a:txBody>
                  <a:tcPr/>
                </a:tc>
                <a:tc>
                  <a:txBody>
                    <a:bodyPr/>
                    <a:lstStyle/>
                    <a:p>
                      <a:r>
                        <a:rPr lang="en-CA"/>
                        <a:t>Double read LDCT in 3 months</a:t>
                      </a:r>
                    </a:p>
                  </a:txBody>
                  <a:tcPr/>
                </a:tc>
                <a:extLst>
                  <a:ext uri="{0D108BD9-81ED-4DB2-BD59-A6C34878D82A}">
                    <a16:rowId xmlns:a16="http://schemas.microsoft.com/office/drawing/2014/main" val="1186608302"/>
                  </a:ext>
                </a:extLst>
              </a:tr>
              <a:tr h="370840">
                <a:tc>
                  <a:txBody>
                    <a:bodyPr/>
                    <a:lstStyle/>
                    <a:p>
                      <a:r>
                        <a:rPr lang="en-CA"/>
                        <a:t>Category 4B</a:t>
                      </a:r>
                    </a:p>
                  </a:txBody>
                  <a:tcPr/>
                </a:tc>
                <a:tc>
                  <a:txBody>
                    <a:bodyPr/>
                    <a:lstStyle/>
                    <a:p>
                      <a:r>
                        <a:rPr lang="en-CA"/>
                        <a:t>Very suspicious </a:t>
                      </a:r>
                    </a:p>
                  </a:txBody>
                  <a:tcPr/>
                </a:tc>
                <a:tc>
                  <a:txBody>
                    <a:bodyPr/>
                    <a:lstStyle/>
                    <a:p>
                      <a:r>
                        <a:rPr lang="en-CA"/>
                        <a:t>Refer for further clinical evaluation </a:t>
                      </a:r>
                    </a:p>
                  </a:txBody>
                  <a:tcPr/>
                </a:tc>
                <a:extLst>
                  <a:ext uri="{0D108BD9-81ED-4DB2-BD59-A6C34878D82A}">
                    <a16:rowId xmlns:a16="http://schemas.microsoft.com/office/drawing/2014/main" val="1518788483"/>
                  </a:ext>
                </a:extLst>
              </a:tr>
              <a:tr h="370840">
                <a:tc>
                  <a:txBody>
                    <a:bodyPr/>
                    <a:lstStyle/>
                    <a:p>
                      <a:r>
                        <a:rPr lang="en-CA"/>
                        <a:t>Category 4X </a:t>
                      </a:r>
                    </a:p>
                  </a:txBody>
                  <a:tcPr/>
                </a:tc>
                <a:tc>
                  <a:txBody>
                    <a:bodyPr/>
                    <a:lstStyle/>
                    <a:p>
                      <a:r>
                        <a:rPr lang="en-CA"/>
                        <a:t>Very suspicious </a:t>
                      </a:r>
                    </a:p>
                  </a:txBody>
                  <a:tcPr/>
                </a:tc>
                <a:tc>
                  <a:txBody>
                    <a:bodyPr/>
                    <a:lstStyle/>
                    <a:p>
                      <a:r>
                        <a:rPr lang="en-CA"/>
                        <a:t>Refer for further clinical evaluation </a:t>
                      </a:r>
                    </a:p>
                  </a:txBody>
                  <a:tcPr/>
                </a:tc>
                <a:extLst>
                  <a:ext uri="{0D108BD9-81ED-4DB2-BD59-A6C34878D82A}">
                    <a16:rowId xmlns:a16="http://schemas.microsoft.com/office/drawing/2014/main" val="2150240072"/>
                  </a:ext>
                </a:extLst>
              </a:tr>
            </a:tbl>
          </a:graphicData>
        </a:graphic>
      </p:graphicFrame>
      <p:sp>
        <p:nvSpPr>
          <p:cNvPr id="6" name="TextBox 5">
            <a:extLst>
              <a:ext uri="{FF2B5EF4-FFF2-40B4-BE49-F238E27FC236}">
                <a16:creationId xmlns:a16="http://schemas.microsoft.com/office/drawing/2014/main" id="{F224058A-9CF8-46A9-5C85-3BD24E99301B}"/>
              </a:ext>
            </a:extLst>
          </p:cNvPr>
          <p:cNvSpPr txBox="1"/>
          <p:nvPr/>
        </p:nvSpPr>
        <p:spPr>
          <a:xfrm>
            <a:off x="837695" y="6149290"/>
            <a:ext cx="10691595" cy="307777"/>
          </a:xfrm>
          <a:prstGeom prst="rect">
            <a:avLst/>
          </a:prstGeom>
          <a:noFill/>
        </p:spPr>
        <p:txBody>
          <a:bodyPr wrap="square">
            <a:spAutoFit/>
          </a:bodyPr>
          <a:lstStyle/>
          <a:p>
            <a:r>
              <a:rPr lang="en-CA" sz="1400"/>
              <a:t>ACR. Lung-RADS® v2022. https://www.acr.org/-/media/ACR/Files/RADS/Lung-RADS/Lung-RADS-2022.pdf</a:t>
            </a:r>
          </a:p>
        </p:txBody>
      </p:sp>
      <p:sp>
        <p:nvSpPr>
          <p:cNvPr id="5" name="TextBox 4">
            <a:extLst>
              <a:ext uri="{FF2B5EF4-FFF2-40B4-BE49-F238E27FC236}">
                <a16:creationId xmlns:a16="http://schemas.microsoft.com/office/drawing/2014/main" id="{6F72F10C-0E90-B1B7-32DA-CE2DD0E1A4D8}"/>
              </a:ext>
            </a:extLst>
          </p:cNvPr>
          <p:cNvSpPr txBox="1"/>
          <p:nvPr/>
        </p:nvSpPr>
        <p:spPr>
          <a:xfrm rot="21171905">
            <a:off x="3310901" y="1379377"/>
            <a:ext cx="7245766" cy="923330"/>
          </a:xfrm>
          <a:prstGeom prst="rect">
            <a:avLst/>
          </a:prstGeom>
          <a:solidFill>
            <a:srgbClr val="FFFF00"/>
          </a:solidFill>
        </p:spPr>
        <p:txBody>
          <a:bodyPr wrap="none" rtlCol="0">
            <a:spAutoFit/>
          </a:bodyPr>
          <a:lstStyle/>
          <a:p>
            <a:r>
              <a:rPr lang="en-CA" dirty="0"/>
              <a:t>The lung results are clearly laid out for the PCP in the report</a:t>
            </a:r>
          </a:p>
          <a:p>
            <a:r>
              <a:rPr lang="en-CA" dirty="0"/>
              <a:t>You do NOT have to do anything other than make the first referral,</a:t>
            </a:r>
          </a:p>
          <a:p>
            <a:r>
              <a:rPr lang="en-CA" dirty="0"/>
              <a:t> the program will take over from here!!</a:t>
            </a:r>
          </a:p>
        </p:txBody>
      </p:sp>
    </p:spTree>
    <p:extLst>
      <p:ext uri="{BB962C8B-B14F-4D97-AF65-F5344CB8AC3E}">
        <p14:creationId xmlns:p14="http://schemas.microsoft.com/office/powerpoint/2010/main" val="29072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1EC042-3396-4AD7-946C-36F39EC471A5}"/>
              </a:ext>
            </a:extLst>
          </p:cNvPr>
          <p:cNvSpPr>
            <a:spLocks noGrp="1"/>
          </p:cNvSpPr>
          <p:nvPr>
            <p:ph idx="1"/>
          </p:nvPr>
        </p:nvSpPr>
        <p:spPr/>
        <p:txBody>
          <a:bodyPr>
            <a:normAutofit/>
          </a:bodyPr>
          <a:lstStyle/>
          <a:p>
            <a:pPr marL="0" indent="0">
              <a:buNone/>
            </a:pPr>
            <a:r>
              <a:rPr lang="en-CA" sz="2000"/>
              <a:t>At the end of this program, participants will be able to: </a:t>
            </a:r>
          </a:p>
          <a:p>
            <a:pPr marL="514350" indent="-514350">
              <a:lnSpc>
                <a:spcPct val="150000"/>
              </a:lnSpc>
              <a:buFont typeface="+mj-lt"/>
              <a:buAutoNum type="arabicPeriod"/>
            </a:pPr>
            <a:r>
              <a:rPr lang="en-CA" sz="2000" b="1">
                <a:solidFill>
                  <a:schemeClr val="tx2"/>
                </a:solidFill>
              </a:rPr>
              <a:t>Assess</a:t>
            </a:r>
            <a:r>
              <a:rPr lang="en-CA" sz="2000"/>
              <a:t> a patient for risk factors and symptoms of lung cancer</a:t>
            </a:r>
          </a:p>
          <a:p>
            <a:pPr marL="514350" indent="-514350">
              <a:lnSpc>
                <a:spcPct val="150000"/>
              </a:lnSpc>
              <a:buFont typeface="+mj-lt"/>
              <a:buAutoNum type="arabicPeriod"/>
            </a:pPr>
            <a:r>
              <a:rPr lang="en-CA" sz="2000" b="1">
                <a:solidFill>
                  <a:schemeClr val="tx2"/>
                </a:solidFill>
              </a:rPr>
              <a:t>Determine</a:t>
            </a:r>
            <a:r>
              <a:rPr lang="en-CA" sz="2000"/>
              <a:t> the current lung cancer screening recommendations for patients at elevated risk</a:t>
            </a:r>
          </a:p>
          <a:p>
            <a:pPr marL="514350" indent="-514350">
              <a:lnSpc>
                <a:spcPct val="150000"/>
              </a:lnSpc>
              <a:buFont typeface="+mj-lt"/>
              <a:buAutoNum type="arabicPeriod"/>
            </a:pPr>
            <a:r>
              <a:rPr lang="en-CA" sz="2000" b="1">
                <a:solidFill>
                  <a:schemeClr val="tx2"/>
                </a:solidFill>
              </a:rPr>
              <a:t>Refer</a:t>
            </a:r>
            <a:r>
              <a:rPr lang="en-CA" sz="2000"/>
              <a:t> patients who may have lung cancer to the appropriate diagnostic pathway</a:t>
            </a:r>
          </a:p>
          <a:p>
            <a:pPr marL="514350" indent="-514350">
              <a:lnSpc>
                <a:spcPct val="150000"/>
              </a:lnSpc>
              <a:buFont typeface="+mj-lt"/>
              <a:buAutoNum type="arabicPeriod"/>
            </a:pPr>
            <a:r>
              <a:rPr lang="en-CA" sz="2000" b="1">
                <a:solidFill>
                  <a:schemeClr val="tx2"/>
                </a:solidFill>
              </a:rPr>
              <a:t>Assess</a:t>
            </a:r>
            <a:r>
              <a:rPr lang="en-CA" sz="2000"/>
              <a:t> and manage a patient with lung cancer presenting with dyspnea</a:t>
            </a:r>
          </a:p>
          <a:p>
            <a:pPr marL="514350" indent="-514350">
              <a:buFont typeface="+mj-lt"/>
              <a:buAutoNum type="arabicPeriod"/>
            </a:pPr>
            <a:endParaRPr lang="en-CA" sz="2000"/>
          </a:p>
        </p:txBody>
      </p:sp>
      <p:sp>
        <p:nvSpPr>
          <p:cNvPr id="3" name="Text Placeholder 2">
            <a:extLst>
              <a:ext uri="{FF2B5EF4-FFF2-40B4-BE49-F238E27FC236}">
                <a16:creationId xmlns:a16="http://schemas.microsoft.com/office/drawing/2014/main" id="{DFB7D201-BDFF-EC34-33C8-ABCAD106929C}"/>
              </a:ext>
            </a:extLst>
          </p:cNvPr>
          <p:cNvSpPr>
            <a:spLocks noGrp="1"/>
          </p:cNvSpPr>
          <p:nvPr>
            <p:ph type="body" sz="quarter" idx="10"/>
          </p:nvPr>
        </p:nvSpPr>
        <p:spPr/>
        <p:txBody>
          <a:bodyPr/>
          <a:lstStyle/>
          <a:p>
            <a:r>
              <a:rPr lang="en-CA"/>
              <a:t>Learning Objectives </a:t>
            </a:r>
          </a:p>
        </p:txBody>
      </p:sp>
    </p:spTree>
    <p:custDataLst>
      <p:tags r:id="rId1"/>
    </p:custDataLst>
    <p:extLst>
      <p:ext uri="{BB962C8B-B14F-4D97-AF65-F5344CB8AC3E}">
        <p14:creationId xmlns:p14="http://schemas.microsoft.com/office/powerpoint/2010/main" val="1797066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2C1101-A801-68FE-6AEC-004CAFDC05BA}"/>
              </a:ext>
            </a:extLst>
          </p:cNvPr>
          <p:cNvSpPr>
            <a:spLocks noGrp="1"/>
          </p:cNvSpPr>
          <p:nvPr>
            <p:ph type="body" sz="quarter" idx="10"/>
          </p:nvPr>
        </p:nvSpPr>
        <p:spPr>
          <a:xfrm>
            <a:off x="758789" y="279739"/>
            <a:ext cx="11075512" cy="846258"/>
          </a:xfrm>
        </p:spPr>
        <p:txBody>
          <a:bodyPr>
            <a:noAutofit/>
          </a:bodyPr>
          <a:lstStyle/>
          <a:p>
            <a:r>
              <a:rPr lang="en-CA" sz="3200"/>
              <a:t>Role of the Primary Care Clinician in Lung Cancer Screening </a:t>
            </a:r>
          </a:p>
        </p:txBody>
      </p:sp>
      <p:sp>
        <p:nvSpPr>
          <p:cNvPr id="2" name="Content Placeholder 1">
            <a:extLst>
              <a:ext uri="{FF2B5EF4-FFF2-40B4-BE49-F238E27FC236}">
                <a16:creationId xmlns:a16="http://schemas.microsoft.com/office/drawing/2014/main" id="{378BF093-0A5F-3DC2-4F73-2A78A28448DC}"/>
              </a:ext>
            </a:extLst>
          </p:cNvPr>
          <p:cNvSpPr>
            <a:spLocks noGrp="1"/>
          </p:cNvSpPr>
          <p:nvPr>
            <p:ph idx="4294967295"/>
          </p:nvPr>
        </p:nvSpPr>
        <p:spPr>
          <a:xfrm>
            <a:off x="1405213" y="1639548"/>
            <a:ext cx="10182225" cy="4938713"/>
          </a:xfrm>
        </p:spPr>
        <p:txBody>
          <a:bodyPr>
            <a:normAutofit/>
          </a:bodyPr>
          <a:lstStyle/>
          <a:p>
            <a:pPr marL="0" indent="0">
              <a:buNone/>
            </a:pPr>
            <a:r>
              <a:rPr lang="en-CA" sz="2000" dirty="0"/>
              <a:t>Patient identification</a:t>
            </a:r>
          </a:p>
          <a:p>
            <a:pPr lvl="1"/>
            <a:r>
              <a:rPr lang="en-CA" sz="2000" dirty="0"/>
              <a:t>Patients who meet provincial/territorial criteria for low-dose CT screening </a:t>
            </a:r>
          </a:p>
          <a:p>
            <a:pPr marL="0" indent="0">
              <a:buNone/>
            </a:pPr>
            <a:r>
              <a:rPr lang="en-CA" sz="2000" dirty="0"/>
              <a:t>Patient discussion and education </a:t>
            </a:r>
          </a:p>
          <a:p>
            <a:pPr lvl="1"/>
            <a:r>
              <a:rPr lang="en-CA" sz="2000" dirty="0"/>
              <a:t>Benefits and harms of lung cancer screening </a:t>
            </a:r>
          </a:p>
          <a:p>
            <a:pPr lvl="1"/>
            <a:r>
              <a:rPr lang="en-CA" sz="2000" dirty="0"/>
              <a:t>Through shared-decision process, determine if screening is appropriate </a:t>
            </a:r>
          </a:p>
          <a:p>
            <a:pPr marL="0" indent="0">
              <a:buNone/>
            </a:pPr>
            <a:r>
              <a:rPr lang="en-CA" sz="2000" dirty="0"/>
              <a:t>Referral </a:t>
            </a:r>
          </a:p>
          <a:p>
            <a:pPr lvl="1"/>
            <a:r>
              <a:rPr lang="en-CA" sz="2000" dirty="0"/>
              <a:t>Referral of eligible patients to testing centres </a:t>
            </a:r>
          </a:p>
          <a:p>
            <a:pPr marL="0" indent="0">
              <a:buNone/>
            </a:pPr>
            <a:r>
              <a:rPr lang="en-CA" sz="2000" dirty="0"/>
              <a:t>Discussion of results and ensuring adherence to follow-up by screening program </a:t>
            </a:r>
          </a:p>
          <a:p>
            <a:pPr lvl="1"/>
            <a:r>
              <a:rPr lang="en-CA" sz="2000" dirty="0"/>
              <a:t>Patients with negative results will maintain ongoing screening </a:t>
            </a:r>
          </a:p>
          <a:p>
            <a:pPr lvl="1"/>
            <a:r>
              <a:rPr lang="en-CA" sz="2000" dirty="0"/>
              <a:t>If positive, the patient will be referred for further diagnostic testing</a:t>
            </a:r>
          </a:p>
          <a:p>
            <a:pPr marL="0" indent="0">
              <a:buNone/>
            </a:pPr>
            <a:r>
              <a:rPr lang="en-CA" sz="2000" dirty="0"/>
              <a:t>Dealing with incidental findings</a:t>
            </a:r>
          </a:p>
        </p:txBody>
      </p:sp>
      <p:sp>
        <p:nvSpPr>
          <p:cNvPr id="4" name="Rectangle: Rounded Corners 3">
            <a:extLst>
              <a:ext uri="{FF2B5EF4-FFF2-40B4-BE49-F238E27FC236}">
                <a16:creationId xmlns:a16="http://schemas.microsoft.com/office/drawing/2014/main" id="{3648B9CD-6323-B5BF-F850-9A01DCA6FAD9}"/>
              </a:ext>
            </a:extLst>
          </p:cNvPr>
          <p:cNvSpPr/>
          <p:nvPr/>
        </p:nvSpPr>
        <p:spPr>
          <a:xfrm>
            <a:off x="758914" y="1639548"/>
            <a:ext cx="580756" cy="431818"/>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01</a:t>
            </a:r>
            <a:endParaRPr lang="en-CA"/>
          </a:p>
        </p:txBody>
      </p:sp>
      <p:sp>
        <p:nvSpPr>
          <p:cNvPr id="5" name="Rectangle: Rounded Corners 4">
            <a:extLst>
              <a:ext uri="{FF2B5EF4-FFF2-40B4-BE49-F238E27FC236}">
                <a16:creationId xmlns:a16="http://schemas.microsoft.com/office/drawing/2014/main" id="{BC0179FC-4E69-F204-79E1-A3D8E5C6986C}"/>
              </a:ext>
            </a:extLst>
          </p:cNvPr>
          <p:cNvSpPr/>
          <p:nvPr/>
        </p:nvSpPr>
        <p:spPr>
          <a:xfrm>
            <a:off x="758789" y="2358724"/>
            <a:ext cx="580756" cy="431818"/>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02</a:t>
            </a:r>
            <a:endParaRPr lang="en-CA"/>
          </a:p>
        </p:txBody>
      </p:sp>
      <p:sp>
        <p:nvSpPr>
          <p:cNvPr id="6" name="Rectangle: Rounded Corners 5">
            <a:extLst>
              <a:ext uri="{FF2B5EF4-FFF2-40B4-BE49-F238E27FC236}">
                <a16:creationId xmlns:a16="http://schemas.microsoft.com/office/drawing/2014/main" id="{90E7A24B-5FB4-EBBC-B468-5BA6CAF04111}"/>
              </a:ext>
            </a:extLst>
          </p:cNvPr>
          <p:cNvSpPr/>
          <p:nvPr/>
        </p:nvSpPr>
        <p:spPr>
          <a:xfrm>
            <a:off x="758789" y="3440638"/>
            <a:ext cx="580756" cy="431818"/>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03</a:t>
            </a:r>
            <a:endParaRPr lang="en-CA"/>
          </a:p>
        </p:txBody>
      </p:sp>
      <p:sp>
        <p:nvSpPr>
          <p:cNvPr id="7" name="Rectangle: Rounded Corners 6">
            <a:extLst>
              <a:ext uri="{FF2B5EF4-FFF2-40B4-BE49-F238E27FC236}">
                <a16:creationId xmlns:a16="http://schemas.microsoft.com/office/drawing/2014/main" id="{A664C242-3E3D-EEC3-39D9-1AF582EBD4E4}"/>
              </a:ext>
            </a:extLst>
          </p:cNvPr>
          <p:cNvSpPr/>
          <p:nvPr/>
        </p:nvSpPr>
        <p:spPr>
          <a:xfrm>
            <a:off x="762505" y="4176309"/>
            <a:ext cx="580756" cy="431818"/>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04</a:t>
            </a:r>
            <a:endParaRPr lang="en-CA"/>
          </a:p>
        </p:txBody>
      </p:sp>
      <p:sp>
        <p:nvSpPr>
          <p:cNvPr id="9" name="Rectangle: Rounded Corners 8">
            <a:extLst>
              <a:ext uri="{FF2B5EF4-FFF2-40B4-BE49-F238E27FC236}">
                <a16:creationId xmlns:a16="http://schemas.microsoft.com/office/drawing/2014/main" id="{B769AF14-98D4-5371-2668-B0935072D7F6}"/>
              </a:ext>
            </a:extLst>
          </p:cNvPr>
          <p:cNvSpPr/>
          <p:nvPr/>
        </p:nvSpPr>
        <p:spPr>
          <a:xfrm>
            <a:off x="758789" y="5205396"/>
            <a:ext cx="580756" cy="431818"/>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05</a:t>
            </a:r>
            <a:endParaRPr lang="en-CA"/>
          </a:p>
        </p:txBody>
      </p:sp>
    </p:spTree>
    <p:custDataLst>
      <p:tags r:id="rId1"/>
    </p:custDataLst>
    <p:extLst>
      <p:ext uri="{BB962C8B-B14F-4D97-AF65-F5344CB8AC3E}">
        <p14:creationId xmlns:p14="http://schemas.microsoft.com/office/powerpoint/2010/main" val="1071293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030748-E7E4-7343-BF62-9FA7EBFAD6DE}"/>
              </a:ext>
            </a:extLst>
          </p:cNvPr>
          <p:cNvSpPr>
            <a:spLocks noGrp="1"/>
          </p:cNvSpPr>
          <p:nvPr>
            <p:ph type="title" idx="4294967295"/>
          </p:nvPr>
        </p:nvSpPr>
        <p:spPr>
          <a:xfrm>
            <a:off x="669200" y="272476"/>
            <a:ext cx="9518650" cy="601662"/>
          </a:xfrm>
        </p:spPr>
        <p:txBody>
          <a:bodyPr anchor="t">
            <a:normAutofit/>
          </a:bodyPr>
          <a:lstStyle/>
          <a:p>
            <a:r>
              <a:rPr lang="en-US" sz="3200"/>
              <a:t>Actionable I</a:t>
            </a:r>
            <a:r>
              <a:rPr lang="en-US" sz="3200">
                <a:solidFill>
                  <a:schemeClr val="tx1"/>
                </a:solidFill>
              </a:rPr>
              <a:t>ncidental Findings</a:t>
            </a:r>
          </a:p>
        </p:txBody>
      </p:sp>
      <p:sp>
        <p:nvSpPr>
          <p:cNvPr id="25" name="TextBox 24">
            <a:extLst>
              <a:ext uri="{FF2B5EF4-FFF2-40B4-BE49-F238E27FC236}">
                <a16:creationId xmlns:a16="http://schemas.microsoft.com/office/drawing/2014/main" id="{8A3EDBB6-D955-4E3A-A86A-08EA2E646633}"/>
              </a:ext>
            </a:extLst>
          </p:cNvPr>
          <p:cNvSpPr txBox="1"/>
          <p:nvPr/>
        </p:nvSpPr>
        <p:spPr>
          <a:xfrm>
            <a:off x="1630655" y="4421197"/>
            <a:ext cx="9892145" cy="1938992"/>
          </a:xfrm>
          <a:prstGeom prst="rect">
            <a:avLst/>
          </a:prstGeom>
          <a:noFill/>
        </p:spPr>
        <p:txBody>
          <a:bodyPr wrap="square" numCol="1" rtlCol="0">
            <a:spAutoFit/>
          </a:bodyPr>
          <a:lstStyle/>
          <a:p>
            <a:pPr marL="572400" lvl="1" indent="-571500" eaLnBrk="0" hangingPunct="0">
              <a:spcBef>
                <a:spcPts val="0"/>
              </a:spcBef>
              <a:spcAft>
                <a:spcPts val="0"/>
              </a:spcAft>
              <a:buClr>
                <a:schemeClr val="accent2"/>
              </a:buClr>
              <a:buSzPct val="100000"/>
              <a:buFont typeface="Arial" panose="020B0604020202020204" pitchFamily="34" charset="0"/>
              <a:buChar char="•"/>
            </a:pPr>
            <a:r>
              <a:rPr lang="en-US" sz="2000" u="none">
                <a:cs typeface="Calibri" panose="020F0502020204030204" pitchFamily="34" charset="0"/>
              </a:rPr>
              <a:t>Indeterminate renal nodule or mass</a:t>
            </a:r>
          </a:p>
          <a:p>
            <a:pPr marL="572400" lvl="1" indent="-571500" eaLnBrk="0" hangingPunct="0">
              <a:spcBef>
                <a:spcPts val="0"/>
              </a:spcBef>
              <a:spcAft>
                <a:spcPts val="0"/>
              </a:spcAft>
              <a:buClr>
                <a:schemeClr val="accent2"/>
              </a:buClr>
              <a:buSzPct val="100000"/>
              <a:buFont typeface="Arial" panose="020B0604020202020204" pitchFamily="34" charset="0"/>
              <a:buChar char="•"/>
            </a:pPr>
            <a:r>
              <a:rPr lang="en-US" sz="2000" u="none">
                <a:cs typeface="Calibri" panose="020F0502020204030204" pitchFamily="34" charset="0"/>
              </a:rPr>
              <a:t>Indeterminate hepatic nodule(s) or mass</a:t>
            </a:r>
          </a:p>
          <a:p>
            <a:pPr marL="572400" lvl="1" indent="-571500" eaLnBrk="0" hangingPunct="0">
              <a:spcBef>
                <a:spcPts val="0"/>
              </a:spcBef>
              <a:spcAft>
                <a:spcPts val="0"/>
              </a:spcAft>
              <a:buClr>
                <a:schemeClr val="accent2"/>
              </a:buClr>
              <a:buSzPct val="100000"/>
              <a:buFont typeface="Arial" panose="020B0604020202020204" pitchFamily="34" charset="0"/>
              <a:buChar char="•"/>
            </a:pPr>
            <a:r>
              <a:rPr lang="en-US" sz="2000" u="none">
                <a:cs typeface="Calibri" panose="020F0502020204030204" pitchFamily="34" charset="0"/>
              </a:rPr>
              <a:t>Emphysema</a:t>
            </a:r>
          </a:p>
          <a:p>
            <a:pPr marL="572400" lvl="1" indent="-571500" eaLnBrk="0" hangingPunct="0">
              <a:spcBef>
                <a:spcPts val="0"/>
              </a:spcBef>
              <a:spcAft>
                <a:spcPts val="0"/>
              </a:spcAft>
              <a:buClr>
                <a:schemeClr val="accent2"/>
              </a:buClr>
              <a:buSzPct val="100000"/>
              <a:buFont typeface="Arial" panose="020B0604020202020204" pitchFamily="34" charset="0"/>
              <a:buChar char="•"/>
            </a:pPr>
            <a:r>
              <a:rPr lang="en-US" sz="2000" u="none">
                <a:cs typeface="Calibri" panose="020F0502020204030204" pitchFamily="34" charset="0"/>
              </a:rPr>
              <a:t>Breast nodule or asymmetry</a:t>
            </a:r>
          </a:p>
          <a:p>
            <a:pPr marL="572400" lvl="1" indent="-571500" eaLnBrk="0" hangingPunct="0">
              <a:spcBef>
                <a:spcPts val="0"/>
              </a:spcBef>
              <a:spcAft>
                <a:spcPts val="0"/>
              </a:spcAft>
              <a:buClr>
                <a:schemeClr val="accent2"/>
              </a:buClr>
              <a:buSzPct val="100000"/>
              <a:buFont typeface="Arial" panose="020B0604020202020204" pitchFamily="34" charset="0"/>
              <a:buChar char="•"/>
            </a:pPr>
            <a:r>
              <a:rPr lang="en-US" sz="2000" u="none">
                <a:cs typeface="Calibri" panose="020F0502020204030204" pitchFamily="34" charset="0"/>
              </a:rPr>
              <a:t>Coronary artery calcification (CAC)</a:t>
            </a:r>
          </a:p>
          <a:p>
            <a:pPr marL="572400" lvl="1" indent="-571500" eaLnBrk="0" hangingPunct="0">
              <a:spcBef>
                <a:spcPts val="0"/>
              </a:spcBef>
              <a:spcAft>
                <a:spcPts val="0"/>
              </a:spcAft>
              <a:buClr>
                <a:schemeClr val="accent2"/>
              </a:buClr>
              <a:buSzPct val="100000"/>
              <a:buFont typeface="Arial" panose="020B0604020202020204" pitchFamily="34" charset="0"/>
              <a:buChar char="•"/>
            </a:pPr>
            <a:r>
              <a:rPr lang="en-US" sz="2000" u="none">
                <a:cs typeface="Calibri" panose="020F0502020204030204" pitchFamily="34" charset="0"/>
              </a:rPr>
              <a:t>Thyroid nodules</a:t>
            </a:r>
          </a:p>
        </p:txBody>
      </p:sp>
      <p:sp>
        <p:nvSpPr>
          <p:cNvPr id="5" name="TextBox 4">
            <a:extLst>
              <a:ext uri="{FF2B5EF4-FFF2-40B4-BE49-F238E27FC236}">
                <a16:creationId xmlns:a16="http://schemas.microsoft.com/office/drawing/2014/main" id="{8A01A534-E0D5-5E21-77AC-4407B0ADAA92}"/>
              </a:ext>
            </a:extLst>
          </p:cNvPr>
          <p:cNvSpPr txBox="1"/>
          <p:nvPr/>
        </p:nvSpPr>
        <p:spPr>
          <a:xfrm>
            <a:off x="669200" y="943322"/>
            <a:ext cx="10578229" cy="3477875"/>
          </a:xfrm>
          <a:prstGeom prst="rect">
            <a:avLst/>
          </a:prstGeom>
          <a:noFill/>
        </p:spPr>
        <p:txBody>
          <a:bodyPr wrap="square">
            <a:spAutoFit/>
          </a:bodyPr>
          <a:lstStyle/>
          <a:p>
            <a:pPr marL="0" indent="0">
              <a:buNone/>
            </a:pPr>
            <a:r>
              <a:rPr lang="en-US" sz="2000" b="1">
                <a:solidFill>
                  <a:schemeClr val="tx2"/>
                </a:solidFill>
              </a:rPr>
              <a:t>Incidental Findings</a:t>
            </a:r>
            <a:r>
              <a:rPr lang="en-US" sz="2000">
                <a:solidFill>
                  <a:schemeClr val="tx2"/>
                </a:solidFill>
              </a:rPr>
              <a:t>: </a:t>
            </a:r>
            <a:r>
              <a:rPr lang="en-US" sz="2000"/>
              <a:t>Findings beyond the target finding of a lung nodule. Can be in the lung parenchyma but more often in surrounding anatomy captured on the CT scan.</a:t>
            </a:r>
          </a:p>
          <a:p>
            <a:pPr marL="0" indent="0">
              <a:buNone/>
            </a:pPr>
            <a:endParaRPr lang="en-US" sz="2000" b="1"/>
          </a:p>
          <a:p>
            <a:pPr marL="0" indent="0">
              <a:buNone/>
            </a:pPr>
            <a:r>
              <a:rPr lang="en-US" sz="2000" b="1">
                <a:solidFill>
                  <a:schemeClr val="tx2"/>
                </a:solidFill>
              </a:rPr>
              <a:t>Implication</a:t>
            </a:r>
            <a:r>
              <a:rPr lang="en-US" sz="2000">
                <a:solidFill>
                  <a:schemeClr val="tx2"/>
                </a:solidFill>
              </a:rPr>
              <a:t>: </a:t>
            </a:r>
            <a:r>
              <a:rPr lang="en-US" sz="2000"/>
              <a:t>Often unknown to the radiologist without additional clinical information. </a:t>
            </a:r>
            <a:br>
              <a:rPr lang="en-US" sz="2000"/>
            </a:br>
            <a:r>
              <a:rPr lang="en-US" sz="2000"/>
              <a:t>May be clinically irrelevant, may be relevant but already known to the PCP and under investigation or surveillance. </a:t>
            </a:r>
          </a:p>
          <a:p>
            <a:pPr marL="0" indent="0">
              <a:buNone/>
            </a:pPr>
            <a:endParaRPr lang="en-US" sz="2000" b="1"/>
          </a:p>
          <a:p>
            <a:pPr marL="0" indent="0">
              <a:buNone/>
            </a:pPr>
            <a:r>
              <a:rPr lang="en-US" sz="2000" b="1">
                <a:solidFill>
                  <a:schemeClr val="tx2"/>
                </a:solidFill>
              </a:rPr>
              <a:t>Actionable</a:t>
            </a:r>
            <a:r>
              <a:rPr lang="en-US" sz="2000">
                <a:solidFill>
                  <a:schemeClr val="tx2"/>
                </a:solidFill>
              </a:rPr>
              <a:t>: </a:t>
            </a:r>
            <a:r>
              <a:rPr lang="en-US" sz="2000"/>
              <a:t>Findings that (if previously unknown) require follow-up or further investigation</a:t>
            </a:r>
          </a:p>
          <a:p>
            <a:pPr marL="0" indent="0">
              <a:buNone/>
            </a:pPr>
            <a:r>
              <a:rPr lang="en-US" sz="2000"/>
              <a:t>Recommendations have been developed for most common actionable incidental findings:</a:t>
            </a:r>
          </a:p>
        </p:txBody>
      </p:sp>
    </p:spTree>
    <p:custDataLst>
      <p:tags r:id="rId1"/>
    </p:custDataLst>
    <p:extLst>
      <p:ext uri="{BB962C8B-B14F-4D97-AF65-F5344CB8AC3E}">
        <p14:creationId xmlns:p14="http://schemas.microsoft.com/office/powerpoint/2010/main" val="559300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18E819-63FE-1CC7-6DCB-3212FC8289FE}"/>
              </a:ext>
            </a:extLst>
          </p:cNvPr>
          <p:cNvSpPr>
            <a:spLocks noGrp="1"/>
          </p:cNvSpPr>
          <p:nvPr>
            <p:ph type="body" sz="quarter" idx="10"/>
          </p:nvPr>
        </p:nvSpPr>
        <p:spPr>
          <a:xfrm>
            <a:off x="838705" y="251544"/>
            <a:ext cx="9747250" cy="638242"/>
          </a:xfrm>
        </p:spPr>
        <p:txBody>
          <a:bodyPr/>
          <a:lstStyle/>
          <a:p>
            <a:r>
              <a:rPr lang="en-CA" dirty="0"/>
              <a:t>Incidental findings recommendations</a:t>
            </a:r>
          </a:p>
        </p:txBody>
      </p:sp>
      <p:pic>
        <p:nvPicPr>
          <p:cNvPr id="4" name="Picture 3">
            <a:extLst>
              <a:ext uri="{FF2B5EF4-FFF2-40B4-BE49-F238E27FC236}">
                <a16:creationId xmlns:a16="http://schemas.microsoft.com/office/drawing/2014/main" id="{DA6332D3-5CCF-50D9-F105-C8914CBA9913}"/>
              </a:ext>
            </a:extLst>
          </p:cNvPr>
          <p:cNvPicPr>
            <a:picLocks noChangeAspect="1"/>
          </p:cNvPicPr>
          <p:nvPr/>
        </p:nvPicPr>
        <p:blipFill>
          <a:blip r:embed="rId2"/>
          <a:stretch>
            <a:fillRect/>
          </a:stretch>
        </p:blipFill>
        <p:spPr>
          <a:xfrm>
            <a:off x="1553982" y="960771"/>
            <a:ext cx="8573243" cy="4336156"/>
          </a:xfrm>
          <a:prstGeom prst="rect">
            <a:avLst/>
          </a:prstGeom>
        </p:spPr>
      </p:pic>
      <p:sp>
        <p:nvSpPr>
          <p:cNvPr id="6" name="TextBox 5">
            <a:extLst>
              <a:ext uri="{FF2B5EF4-FFF2-40B4-BE49-F238E27FC236}">
                <a16:creationId xmlns:a16="http://schemas.microsoft.com/office/drawing/2014/main" id="{8EECB668-C244-A648-CDF6-4917A4B81F62}"/>
              </a:ext>
            </a:extLst>
          </p:cNvPr>
          <p:cNvSpPr txBox="1"/>
          <p:nvPr/>
        </p:nvSpPr>
        <p:spPr>
          <a:xfrm>
            <a:off x="186813" y="6488668"/>
            <a:ext cx="11670890" cy="369332"/>
          </a:xfrm>
          <a:prstGeom prst="rect">
            <a:avLst/>
          </a:prstGeom>
          <a:noFill/>
        </p:spPr>
        <p:txBody>
          <a:bodyPr wrap="square">
            <a:spAutoFit/>
          </a:bodyPr>
          <a:lstStyle/>
          <a:p>
            <a:r>
              <a:rPr lang="en-CA" dirty="0"/>
              <a:t>www.cancercareontario.ca/sites/ccocancercare/files/guidelines/full/IFRecommendationsDocument.pdf</a:t>
            </a:r>
          </a:p>
        </p:txBody>
      </p:sp>
      <p:pic>
        <p:nvPicPr>
          <p:cNvPr id="8" name="Picture 7">
            <a:extLst>
              <a:ext uri="{FF2B5EF4-FFF2-40B4-BE49-F238E27FC236}">
                <a16:creationId xmlns:a16="http://schemas.microsoft.com/office/drawing/2014/main" id="{E0C1911F-B803-87A2-BA3B-E63C51AF439A}"/>
              </a:ext>
            </a:extLst>
          </p:cNvPr>
          <p:cNvPicPr>
            <a:picLocks noChangeAspect="1"/>
          </p:cNvPicPr>
          <p:nvPr/>
        </p:nvPicPr>
        <p:blipFill>
          <a:blip r:embed="rId3"/>
          <a:stretch>
            <a:fillRect/>
          </a:stretch>
        </p:blipFill>
        <p:spPr>
          <a:xfrm>
            <a:off x="1565412" y="5296927"/>
            <a:ext cx="8550381" cy="1059272"/>
          </a:xfrm>
          <a:prstGeom prst="rect">
            <a:avLst/>
          </a:prstGeom>
        </p:spPr>
      </p:pic>
    </p:spTree>
    <p:extLst>
      <p:ext uri="{BB962C8B-B14F-4D97-AF65-F5344CB8AC3E}">
        <p14:creationId xmlns:p14="http://schemas.microsoft.com/office/powerpoint/2010/main" val="1612279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EC81B-562A-8DD4-2C05-1061D4BDEB91}"/>
              </a:ext>
            </a:extLst>
          </p:cNvPr>
          <p:cNvSpPr>
            <a:spLocks noGrp="1"/>
          </p:cNvSpPr>
          <p:nvPr>
            <p:ph type="body" sz="quarter" idx="10"/>
          </p:nvPr>
        </p:nvSpPr>
        <p:spPr/>
        <p:txBody>
          <a:bodyPr/>
          <a:lstStyle/>
          <a:p>
            <a:endParaRPr lang="en-CA"/>
          </a:p>
        </p:txBody>
      </p:sp>
      <p:pic>
        <p:nvPicPr>
          <p:cNvPr id="4" name="Picture 3">
            <a:extLst>
              <a:ext uri="{FF2B5EF4-FFF2-40B4-BE49-F238E27FC236}">
                <a16:creationId xmlns:a16="http://schemas.microsoft.com/office/drawing/2014/main" id="{69C17AA1-F176-5FDA-1AAE-B7468EE062B1}"/>
              </a:ext>
            </a:extLst>
          </p:cNvPr>
          <p:cNvPicPr>
            <a:picLocks noChangeAspect="1"/>
          </p:cNvPicPr>
          <p:nvPr/>
        </p:nvPicPr>
        <p:blipFill>
          <a:blip r:embed="rId2"/>
          <a:stretch>
            <a:fillRect/>
          </a:stretch>
        </p:blipFill>
        <p:spPr>
          <a:xfrm>
            <a:off x="5712330" y="0"/>
            <a:ext cx="6392167" cy="1267002"/>
          </a:xfrm>
          <a:prstGeom prst="rect">
            <a:avLst/>
          </a:prstGeom>
        </p:spPr>
      </p:pic>
      <p:pic>
        <p:nvPicPr>
          <p:cNvPr id="6" name="Picture 5">
            <a:extLst>
              <a:ext uri="{FF2B5EF4-FFF2-40B4-BE49-F238E27FC236}">
                <a16:creationId xmlns:a16="http://schemas.microsoft.com/office/drawing/2014/main" id="{2AC1555F-D9EB-0FBA-B6FA-F1ECFF675D66}"/>
              </a:ext>
            </a:extLst>
          </p:cNvPr>
          <p:cNvPicPr>
            <a:picLocks noChangeAspect="1"/>
          </p:cNvPicPr>
          <p:nvPr/>
        </p:nvPicPr>
        <p:blipFill>
          <a:blip r:embed="rId3"/>
          <a:stretch>
            <a:fillRect/>
          </a:stretch>
        </p:blipFill>
        <p:spPr>
          <a:xfrm>
            <a:off x="2374598" y="1589972"/>
            <a:ext cx="5229955" cy="4610743"/>
          </a:xfrm>
          <a:prstGeom prst="rect">
            <a:avLst/>
          </a:prstGeom>
        </p:spPr>
      </p:pic>
      <p:sp>
        <p:nvSpPr>
          <p:cNvPr id="8" name="TextBox 7">
            <a:extLst>
              <a:ext uri="{FF2B5EF4-FFF2-40B4-BE49-F238E27FC236}">
                <a16:creationId xmlns:a16="http://schemas.microsoft.com/office/drawing/2014/main" id="{15941384-A96C-6E83-E28A-FCA53AF4DB85}"/>
              </a:ext>
            </a:extLst>
          </p:cNvPr>
          <p:cNvSpPr txBox="1"/>
          <p:nvPr/>
        </p:nvSpPr>
        <p:spPr>
          <a:xfrm>
            <a:off x="505586" y="6333410"/>
            <a:ext cx="11902821" cy="461665"/>
          </a:xfrm>
          <a:prstGeom prst="rect">
            <a:avLst/>
          </a:prstGeom>
          <a:noFill/>
        </p:spPr>
        <p:txBody>
          <a:bodyPr wrap="square">
            <a:spAutoFit/>
          </a:bodyPr>
          <a:lstStyle/>
          <a:p>
            <a:r>
              <a:rPr lang="en-CA" sz="1200" dirty="0" err="1"/>
              <a:t>Gareen</a:t>
            </a:r>
            <a:r>
              <a:rPr lang="en-CA" sz="1200" dirty="0"/>
              <a:t> IF, Gutman R, Sicks J, Tailor TD, Hoffman RM, Trivedi AN, Flores E, Underwood E, </a:t>
            </a:r>
            <a:r>
              <a:rPr lang="en-CA" sz="1200" dirty="0" err="1"/>
              <a:t>Cochancela</a:t>
            </a:r>
            <a:r>
              <a:rPr lang="en-CA" sz="1200" dirty="0"/>
              <a:t> J, Chiles C. Significant Incidental Findings in the National Lung Screening Trial. JAMA Intern Med. 2023 Jul 1;183(7):677-684. </a:t>
            </a:r>
            <a:r>
              <a:rPr lang="en-CA" sz="1200" dirty="0" err="1"/>
              <a:t>doi</a:t>
            </a:r>
            <a:r>
              <a:rPr lang="en-CA" sz="1200" dirty="0"/>
              <a:t>: 10.1001/jamainternmed.2023.1116. PMID: 37155190; PMCID: PMC10167600.</a:t>
            </a:r>
          </a:p>
        </p:txBody>
      </p:sp>
    </p:spTree>
    <p:extLst>
      <p:ext uri="{BB962C8B-B14F-4D97-AF65-F5344CB8AC3E}">
        <p14:creationId xmlns:p14="http://schemas.microsoft.com/office/powerpoint/2010/main" val="1284695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4213A-E754-A549-6DBF-592A3E71C73F}"/>
              </a:ext>
            </a:extLst>
          </p:cNvPr>
          <p:cNvSpPr>
            <a:spLocks noGrp="1"/>
          </p:cNvSpPr>
          <p:nvPr>
            <p:ph idx="1"/>
          </p:nvPr>
        </p:nvSpPr>
        <p:spPr>
          <a:xfrm>
            <a:off x="838704" y="1654988"/>
            <a:ext cx="7005641" cy="4908269"/>
          </a:xfrm>
        </p:spPr>
        <p:txBody>
          <a:bodyPr>
            <a:normAutofit/>
          </a:bodyPr>
          <a:lstStyle/>
          <a:p>
            <a:pPr marL="0" indent="0">
              <a:buNone/>
            </a:pPr>
            <a:r>
              <a:rPr lang="en-US" sz="2000" dirty="0"/>
              <a:t>Clinical considerations</a:t>
            </a:r>
          </a:p>
          <a:p>
            <a:pPr lvl="1"/>
            <a:r>
              <a:rPr lang="en-US" sz="1600" dirty="0"/>
              <a:t>63-year-old with 37-pack year history - Smoked regularly for 40 years of his life. </a:t>
            </a:r>
          </a:p>
          <a:p>
            <a:pPr lvl="1"/>
            <a:r>
              <a:rPr lang="en-US" sz="1600" dirty="0"/>
              <a:t>Also has COPD which is component of PLCOm2012 risk calculation </a:t>
            </a:r>
          </a:p>
          <a:p>
            <a:pPr lvl="1"/>
            <a:r>
              <a:rPr lang="en-US" sz="1600" dirty="0"/>
              <a:t>Candidate for low-dose CT screening referral</a:t>
            </a:r>
          </a:p>
          <a:p>
            <a:pPr marL="0" indent="0">
              <a:buNone/>
            </a:pPr>
            <a:endParaRPr lang="en-US" sz="2000" dirty="0"/>
          </a:p>
          <a:p>
            <a:pPr marL="0" indent="0">
              <a:buNone/>
            </a:pPr>
            <a:endParaRPr lang="en-US" sz="2000" dirty="0"/>
          </a:p>
          <a:p>
            <a:pPr marL="0" indent="0">
              <a:buNone/>
            </a:pPr>
            <a:r>
              <a:rPr lang="en-US" sz="2000" dirty="0"/>
              <a:t>Clinician course of action </a:t>
            </a:r>
          </a:p>
          <a:p>
            <a:pPr lvl="1"/>
            <a:r>
              <a:rPr lang="en-US" sz="1600" dirty="0"/>
              <a:t>Reviews benefits and risk of screening </a:t>
            </a:r>
          </a:p>
          <a:p>
            <a:pPr lvl="1"/>
            <a:r>
              <a:rPr lang="en-US" sz="1600" dirty="0"/>
              <a:t>Reviews that risk is still elevated even though he quit smoking 3 years ago</a:t>
            </a:r>
          </a:p>
          <a:p>
            <a:pPr lvl="1"/>
            <a:r>
              <a:rPr lang="en-US" sz="1600" dirty="0"/>
              <a:t>Ronald would like to be screened, and clinician refers to lung cancer screening center </a:t>
            </a:r>
          </a:p>
          <a:p>
            <a:pPr lvl="1"/>
            <a:endParaRPr lang="en-US" dirty="0"/>
          </a:p>
          <a:p>
            <a:endParaRPr lang="en-US" dirty="0"/>
          </a:p>
          <a:p>
            <a:endParaRPr lang="en-US" dirty="0"/>
          </a:p>
          <a:p>
            <a:pPr lvl="1"/>
            <a:endParaRPr lang="en-US" dirty="0"/>
          </a:p>
        </p:txBody>
      </p:sp>
      <p:sp>
        <p:nvSpPr>
          <p:cNvPr id="3" name="Text Placeholder 2">
            <a:extLst>
              <a:ext uri="{FF2B5EF4-FFF2-40B4-BE49-F238E27FC236}">
                <a16:creationId xmlns:a16="http://schemas.microsoft.com/office/drawing/2014/main" id="{336C07FA-064C-6307-7836-ACE40DAF9354}"/>
              </a:ext>
            </a:extLst>
          </p:cNvPr>
          <p:cNvSpPr>
            <a:spLocks noGrp="1"/>
          </p:cNvSpPr>
          <p:nvPr>
            <p:ph type="body" sz="quarter" idx="10"/>
          </p:nvPr>
        </p:nvSpPr>
        <p:spPr/>
        <p:txBody>
          <a:bodyPr/>
          <a:lstStyle/>
          <a:p>
            <a:r>
              <a:rPr lang="en-US"/>
              <a:t>Managing Ronald </a:t>
            </a:r>
            <a:endParaRPr lang="en-CA"/>
          </a:p>
        </p:txBody>
      </p:sp>
      <p:pic>
        <p:nvPicPr>
          <p:cNvPr id="5" name="Graphic 4" descr="Doctor female with solid fill">
            <a:extLst>
              <a:ext uri="{FF2B5EF4-FFF2-40B4-BE49-F238E27FC236}">
                <a16:creationId xmlns:a16="http://schemas.microsoft.com/office/drawing/2014/main" id="{97676122-93EA-7F44-AD6E-E87EF3BB56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754" y="3918888"/>
            <a:ext cx="607200" cy="607200"/>
          </a:xfrm>
          <a:prstGeom prst="rect">
            <a:avLst/>
          </a:prstGeom>
        </p:spPr>
      </p:pic>
      <p:pic>
        <p:nvPicPr>
          <p:cNvPr id="8" name="Graphic 7" descr="Clipboard Checked with solid fill">
            <a:extLst>
              <a:ext uri="{FF2B5EF4-FFF2-40B4-BE49-F238E27FC236}">
                <a16:creationId xmlns:a16="http://schemas.microsoft.com/office/drawing/2014/main" id="{7880F731-2E45-C5CB-D95D-319C27E857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0516" y="1639304"/>
            <a:ext cx="607200" cy="607200"/>
          </a:xfrm>
          <a:prstGeom prst="rect">
            <a:avLst/>
          </a:prstGeom>
        </p:spPr>
      </p:pic>
      <p:pic>
        <p:nvPicPr>
          <p:cNvPr id="4" name="Picture 3" descr="A person with his arms crossed&#10;&#10;Description automatically generated with low confidence">
            <a:extLst>
              <a:ext uri="{FF2B5EF4-FFF2-40B4-BE49-F238E27FC236}">
                <a16:creationId xmlns:a16="http://schemas.microsoft.com/office/drawing/2014/main" id="{E285AD40-6230-EAA0-0BE5-4788C2C2D399}"/>
              </a:ext>
            </a:extLst>
          </p:cNvPr>
          <p:cNvPicPr>
            <a:picLocks noChangeAspect="1"/>
          </p:cNvPicPr>
          <p:nvPr/>
        </p:nvPicPr>
        <p:blipFill rotWithShape="1">
          <a:blip r:embed="rId7">
            <a:extLst>
              <a:ext uri="{28A0092B-C50C-407E-A947-70E740481C1C}">
                <a14:useLocalDpi xmlns:a14="http://schemas.microsoft.com/office/drawing/2010/main" val="0"/>
              </a:ext>
            </a:extLst>
          </a:blip>
          <a:srcRect l="26673" r="17344"/>
          <a:stretch/>
        </p:blipFill>
        <p:spPr>
          <a:xfrm>
            <a:off x="7975365" y="1428631"/>
            <a:ext cx="3959881" cy="4669888"/>
          </a:xfrm>
          <a:prstGeom prst="rect">
            <a:avLst/>
          </a:prstGeom>
        </p:spPr>
      </p:pic>
    </p:spTree>
    <p:custDataLst>
      <p:tags r:id="rId1"/>
    </p:custDataLst>
    <p:extLst>
      <p:ext uri="{BB962C8B-B14F-4D97-AF65-F5344CB8AC3E}">
        <p14:creationId xmlns:p14="http://schemas.microsoft.com/office/powerpoint/2010/main" val="3977991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51021D-B669-9B71-F52A-801B374673F7}"/>
              </a:ext>
            </a:extLst>
          </p:cNvPr>
          <p:cNvSpPr>
            <a:spLocks noGrp="1"/>
          </p:cNvSpPr>
          <p:nvPr>
            <p:ph idx="1"/>
          </p:nvPr>
        </p:nvSpPr>
        <p:spPr/>
        <p:txBody>
          <a:bodyPr/>
          <a:lstStyle/>
          <a:p>
            <a:r>
              <a:rPr lang="en-CA" dirty="0"/>
              <a:t>Newer program in Canada</a:t>
            </a:r>
          </a:p>
          <a:p>
            <a:r>
              <a:rPr lang="en-CA" dirty="0"/>
              <a:t>USA more established</a:t>
            </a:r>
          </a:p>
          <a:p>
            <a:r>
              <a:rPr lang="en-CA" dirty="0"/>
              <a:t>Similar improvements, when screened, but..</a:t>
            </a:r>
          </a:p>
          <a:p>
            <a:r>
              <a:rPr lang="en-CA" dirty="0"/>
              <a:t>Adherence</a:t>
            </a:r>
          </a:p>
          <a:p>
            <a:r>
              <a:rPr lang="en-CA" dirty="0"/>
              <a:t>Racial inequities </a:t>
            </a:r>
          </a:p>
        </p:txBody>
      </p:sp>
      <p:sp>
        <p:nvSpPr>
          <p:cNvPr id="3" name="Text Placeholder 2">
            <a:extLst>
              <a:ext uri="{FF2B5EF4-FFF2-40B4-BE49-F238E27FC236}">
                <a16:creationId xmlns:a16="http://schemas.microsoft.com/office/drawing/2014/main" id="{A4E58D0C-7FAA-FE57-5605-9904B83F64C7}"/>
              </a:ext>
            </a:extLst>
          </p:cNvPr>
          <p:cNvSpPr>
            <a:spLocks noGrp="1"/>
          </p:cNvSpPr>
          <p:nvPr>
            <p:ph type="body" sz="quarter" idx="10"/>
          </p:nvPr>
        </p:nvSpPr>
        <p:spPr/>
        <p:txBody>
          <a:bodyPr/>
          <a:lstStyle/>
          <a:p>
            <a:r>
              <a:rPr lang="en-CA" dirty="0"/>
              <a:t>How are we doing?</a:t>
            </a:r>
          </a:p>
        </p:txBody>
      </p:sp>
    </p:spTree>
    <p:extLst>
      <p:ext uri="{BB962C8B-B14F-4D97-AF65-F5344CB8AC3E}">
        <p14:creationId xmlns:p14="http://schemas.microsoft.com/office/powerpoint/2010/main" val="2107130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DE75D-53AC-C357-66E4-84F693DD8373}"/>
              </a:ext>
            </a:extLst>
          </p:cNvPr>
          <p:cNvSpPr>
            <a:spLocks noGrp="1"/>
          </p:cNvSpPr>
          <p:nvPr>
            <p:ph type="title"/>
          </p:nvPr>
        </p:nvSpPr>
        <p:spPr>
          <a:xfrm>
            <a:off x="457200" y="164592"/>
            <a:ext cx="5404104" cy="877824"/>
          </a:xfrm>
        </p:spPr>
        <p:txBody>
          <a:bodyPr>
            <a:normAutofit fontScale="90000"/>
          </a:bodyPr>
          <a:lstStyle/>
          <a:p>
            <a:r>
              <a:rPr lang="en-CA" dirty="0"/>
              <a:t>How about ICS use in treating Asthma?</a:t>
            </a:r>
          </a:p>
        </p:txBody>
      </p:sp>
      <p:pic>
        <p:nvPicPr>
          <p:cNvPr id="5" name="Content Placeholder 4">
            <a:extLst>
              <a:ext uri="{FF2B5EF4-FFF2-40B4-BE49-F238E27FC236}">
                <a16:creationId xmlns:a16="http://schemas.microsoft.com/office/drawing/2014/main" id="{72FEF06F-52ED-B572-4AD7-D824526FABF8}"/>
              </a:ext>
            </a:extLst>
          </p:cNvPr>
          <p:cNvPicPr>
            <a:picLocks noGrp="1" noChangeAspect="1"/>
          </p:cNvPicPr>
          <p:nvPr>
            <p:ph idx="1"/>
          </p:nvPr>
        </p:nvPicPr>
        <p:blipFill>
          <a:blip r:embed="rId2"/>
          <a:stretch>
            <a:fillRect/>
          </a:stretch>
        </p:blipFill>
        <p:spPr>
          <a:xfrm>
            <a:off x="659010" y="1619065"/>
            <a:ext cx="5436990" cy="4108288"/>
          </a:xfrm>
          <a:ln>
            <a:solidFill>
              <a:schemeClr val="accent1"/>
            </a:solidFill>
          </a:ln>
        </p:spPr>
      </p:pic>
      <p:pic>
        <p:nvPicPr>
          <p:cNvPr id="7" name="Picture 6">
            <a:extLst>
              <a:ext uri="{FF2B5EF4-FFF2-40B4-BE49-F238E27FC236}">
                <a16:creationId xmlns:a16="http://schemas.microsoft.com/office/drawing/2014/main" id="{5C8EC1EA-4EAC-E3D6-FA5A-FB548708E8A4}"/>
              </a:ext>
            </a:extLst>
          </p:cNvPr>
          <p:cNvPicPr>
            <a:picLocks noChangeAspect="1"/>
          </p:cNvPicPr>
          <p:nvPr/>
        </p:nvPicPr>
        <p:blipFill>
          <a:blip r:embed="rId3"/>
          <a:stretch>
            <a:fillRect/>
          </a:stretch>
        </p:blipFill>
        <p:spPr>
          <a:xfrm>
            <a:off x="6330698" y="0"/>
            <a:ext cx="5524415" cy="1387961"/>
          </a:xfrm>
          <a:prstGeom prst="rect">
            <a:avLst/>
          </a:prstGeom>
        </p:spPr>
      </p:pic>
      <p:sp>
        <p:nvSpPr>
          <p:cNvPr id="9" name="TextBox 8">
            <a:extLst>
              <a:ext uri="{FF2B5EF4-FFF2-40B4-BE49-F238E27FC236}">
                <a16:creationId xmlns:a16="http://schemas.microsoft.com/office/drawing/2014/main" id="{AE4D3A05-A684-D0DD-4C75-0334BEA76293}"/>
              </a:ext>
            </a:extLst>
          </p:cNvPr>
          <p:cNvSpPr txBox="1"/>
          <p:nvPr/>
        </p:nvSpPr>
        <p:spPr>
          <a:xfrm>
            <a:off x="7250447" y="1502688"/>
            <a:ext cx="4188604" cy="5355312"/>
          </a:xfrm>
          <a:prstGeom prst="rect">
            <a:avLst/>
          </a:prstGeom>
          <a:noFill/>
          <a:ln>
            <a:solidFill>
              <a:schemeClr val="accent1"/>
            </a:solidFill>
          </a:ln>
        </p:spPr>
        <p:txBody>
          <a:bodyPr wrap="square">
            <a:spAutoFit/>
          </a:bodyPr>
          <a:lstStyle/>
          <a:p>
            <a:pPr marL="285750" indent="-285750">
              <a:buFont typeface="Arial" panose="020B0604020202020204" pitchFamily="34" charset="0"/>
              <a:buChar char="•"/>
            </a:pPr>
            <a:r>
              <a:rPr lang="en-US" dirty="0"/>
              <a:t>Patients with documented history of tobacco use were excluded from the analyses. </a:t>
            </a:r>
          </a:p>
          <a:p>
            <a:pPr marL="285750" indent="-285750">
              <a:buFont typeface="Arial" panose="020B0604020202020204" pitchFamily="34" charset="0"/>
              <a:buChar char="•"/>
            </a:pPr>
            <a:r>
              <a:rPr lang="en-US" dirty="0"/>
              <a:t>Asthmatics were categorized into a mild and a severe asthma group</a:t>
            </a:r>
          </a:p>
          <a:p>
            <a:pPr marL="285750" indent="-285750">
              <a:buFont typeface="Arial" panose="020B0604020202020204" pitchFamily="34" charset="0"/>
              <a:buChar char="•"/>
            </a:pPr>
            <a:r>
              <a:rPr lang="en-US" dirty="0"/>
              <a:t>Survival lower if more severe and untreated than less severe and treated with regular ICS</a:t>
            </a:r>
          </a:p>
          <a:p>
            <a:pPr marL="285750" indent="-285750">
              <a:buFont typeface="Arial" panose="020B0604020202020204" pitchFamily="34" charset="0"/>
              <a:buChar char="•"/>
            </a:pPr>
            <a:r>
              <a:rPr lang="en-US" b="1" dirty="0"/>
              <a:t>For patients with asthma, regular ICS use might have a protective effect against LUNG CANCER </a:t>
            </a:r>
            <a:r>
              <a:rPr lang="en-US" dirty="0"/>
              <a:t>(especially if associated with renal diseases, stroke, and hyperlipidemia)</a:t>
            </a:r>
          </a:p>
          <a:p>
            <a:pPr marL="285750" indent="-285750">
              <a:buFont typeface="Arial" panose="020B0604020202020204" pitchFamily="34" charset="0"/>
              <a:buChar char="•"/>
            </a:pPr>
            <a:r>
              <a:rPr lang="en-US" dirty="0"/>
              <a:t>Mechanism?</a:t>
            </a:r>
          </a:p>
          <a:p>
            <a:pPr marL="285750" indent="-285750">
              <a:buFont typeface="Arial" panose="020B0604020202020204" pitchFamily="34" charset="0"/>
              <a:buChar char="•"/>
            </a:pPr>
            <a:r>
              <a:rPr lang="en-US" dirty="0"/>
              <a:t>Allergic respiratory inflammation promotes the recruitment of circulating tumor cells in mice</a:t>
            </a:r>
            <a:r>
              <a:rPr lang="en-US" baseline="30000" dirty="0"/>
              <a:t>1</a:t>
            </a:r>
            <a:r>
              <a:rPr lang="en-US" dirty="0"/>
              <a:t>.</a:t>
            </a:r>
          </a:p>
          <a:p>
            <a:pPr marL="285750" indent="-285750">
              <a:buFont typeface="Arial" panose="020B0604020202020204" pitchFamily="34" charset="0"/>
              <a:buChar char="•"/>
            </a:pPr>
            <a:r>
              <a:rPr lang="en-US" dirty="0"/>
              <a:t>So….</a:t>
            </a:r>
            <a:r>
              <a:rPr lang="en-US" b="1" dirty="0"/>
              <a:t>ADHERENCE</a:t>
            </a:r>
            <a:r>
              <a:rPr lang="en-US" dirty="0"/>
              <a:t>!!</a:t>
            </a:r>
            <a:endParaRPr lang="en-CA" dirty="0"/>
          </a:p>
        </p:txBody>
      </p:sp>
      <p:sp>
        <p:nvSpPr>
          <p:cNvPr id="11" name="TextBox 10">
            <a:extLst>
              <a:ext uri="{FF2B5EF4-FFF2-40B4-BE49-F238E27FC236}">
                <a16:creationId xmlns:a16="http://schemas.microsoft.com/office/drawing/2014/main" id="{906242B4-D554-3578-4913-3A53AE1DFC5F}"/>
              </a:ext>
            </a:extLst>
          </p:cNvPr>
          <p:cNvSpPr txBox="1"/>
          <p:nvPr/>
        </p:nvSpPr>
        <p:spPr>
          <a:xfrm>
            <a:off x="101601" y="6047077"/>
            <a:ext cx="6918036" cy="784830"/>
          </a:xfrm>
          <a:prstGeom prst="rect">
            <a:avLst/>
          </a:prstGeom>
          <a:noFill/>
        </p:spPr>
        <p:txBody>
          <a:bodyPr wrap="square">
            <a:spAutoFit/>
          </a:bodyPr>
          <a:lstStyle/>
          <a:p>
            <a:r>
              <a:rPr lang="en-CA" sz="900" dirty="0"/>
              <a:t>Wang IJ, Liang WM, Wu TN, </a:t>
            </a:r>
            <a:r>
              <a:rPr lang="en-CA" sz="900" dirty="0" err="1"/>
              <a:t>Karmaus</a:t>
            </a:r>
            <a:r>
              <a:rPr lang="en-CA" sz="900" dirty="0"/>
              <a:t> WJJ, Hsu JC. Inhaled corticosteroids may prevent lung cancer in asthma patients. Ann </a:t>
            </a:r>
            <a:r>
              <a:rPr lang="en-CA" sz="900" dirty="0" err="1"/>
              <a:t>Thorac</a:t>
            </a:r>
            <a:r>
              <a:rPr lang="en-CA" sz="900" dirty="0"/>
              <a:t> Med. 2018 Jul-Sep;13(3):156-162. </a:t>
            </a:r>
            <a:r>
              <a:rPr lang="en-CA" sz="900" dirty="0" err="1"/>
              <a:t>doi</a:t>
            </a:r>
            <a:r>
              <a:rPr lang="en-CA" sz="900" dirty="0"/>
              <a:t>: 10.4103/atm.ATM_367_17. PMID: 30123334; PMCID: PMC6073787.</a:t>
            </a:r>
          </a:p>
          <a:p>
            <a:endParaRPr lang="en-CA" sz="900" dirty="0"/>
          </a:p>
          <a:p>
            <a:r>
              <a:rPr lang="en-CA" sz="900" dirty="0"/>
              <a:t>1. </a:t>
            </a:r>
            <a:r>
              <a:rPr lang="en-CA" sz="900" dirty="0" err="1"/>
              <a:t>Taranova</a:t>
            </a:r>
            <a:r>
              <a:rPr lang="en-CA" sz="900" dirty="0"/>
              <a:t> AG, Maldonado D 3rd, Vachon CM, Jacobsen EA, Abdala‑Valencia H, McGarry MP, et al. Allergic </a:t>
            </a:r>
            <a:r>
              <a:rPr lang="en-CA" sz="900" dirty="0" err="1"/>
              <a:t>pulm</a:t>
            </a:r>
            <a:endParaRPr lang="en-CA" sz="900" dirty="0"/>
          </a:p>
          <a:p>
            <a:r>
              <a:rPr lang="en-CA" sz="900" dirty="0" err="1"/>
              <a:t>onary</a:t>
            </a:r>
            <a:r>
              <a:rPr lang="en-CA" sz="900" dirty="0"/>
              <a:t> inflammation promotes the recruitment of circulating tumor cells to the lung. Cancer Res 2008;68:8582‑9.</a:t>
            </a:r>
          </a:p>
        </p:txBody>
      </p:sp>
    </p:spTree>
    <p:extLst>
      <p:ext uri="{BB962C8B-B14F-4D97-AF65-F5344CB8AC3E}">
        <p14:creationId xmlns:p14="http://schemas.microsoft.com/office/powerpoint/2010/main" val="3543375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118B93A-347C-D44C-2721-B6792F8BAB7A}"/>
              </a:ext>
            </a:extLst>
          </p:cNvPr>
          <p:cNvSpPr>
            <a:spLocks noGrp="1"/>
          </p:cNvSpPr>
          <p:nvPr>
            <p:ph idx="4294967295"/>
          </p:nvPr>
        </p:nvSpPr>
        <p:spPr>
          <a:xfrm>
            <a:off x="774916" y="1525207"/>
            <a:ext cx="6742113" cy="5087938"/>
          </a:xfrm>
        </p:spPr>
        <p:txBody>
          <a:bodyPr>
            <a:normAutofit/>
          </a:bodyPr>
          <a:lstStyle/>
          <a:p>
            <a:pPr marL="514350" indent="-514350">
              <a:buClr>
                <a:schemeClr val="accent2"/>
              </a:buClr>
              <a:buFont typeface="+mj-lt"/>
              <a:buAutoNum type="arabicPeriod"/>
            </a:pPr>
            <a:r>
              <a:rPr lang="en-CA" sz="2000" dirty="0"/>
              <a:t>Lung cancer is the leading cause of cancer-related death in Canada </a:t>
            </a:r>
          </a:p>
          <a:p>
            <a:pPr marL="514350" indent="-514350">
              <a:buClr>
                <a:schemeClr val="accent2"/>
              </a:buClr>
              <a:buFont typeface="+mj-lt"/>
              <a:buAutoNum type="arabicPeriod"/>
            </a:pPr>
            <a:r>
              <a:rPr lang="en-CA" sz="2000" dirty="0"/>
              <a:t>Most lung cancer cases are diagnosed in late stages and associated with poor prognosis </a:t>
            </a:r>
          </a:p>
          <a:p>
            <a:pPr marL="514350" indent="-514350">
              <a:buClr>
                <a:schemeClr val="accent2"/>
              </a:buClr>
              <a:buFont typeface="+mj-lt"/>
              <a:buAutoNum type="arabicPeriod"/>
            </a:pPr>
            <a:r>
              <a:rPr lang="en-CA" sz="2000" dirty="0"/>
              <a:t>Most patients are asymptomatic or with ubiquitous symptoms making early diagnosis difficult</a:t>
            </a:r>
          </a:p>
          <a:p>
            <a:pPr marL="514350" indent="-514350">
              <a:buClr>
                <a:schemeClr val="accent2"/>
              </a:buClr>
              <a:buFont typeface="+mj-lt"/>
              <a:buAutoNum type="arabicPeriod"/>
            </a:pPr>
            <a:r>
              <a:rPr lang="en-CA" sz="2000" dirty="0"/>
              <a:t>Low-dose CT screening can be considered for high-risk patients aged 50-74 years who use(d) tobacco</a:t>
            </a:r>
          </a:p>
          <a:p>
            <a:pPr marL="0" indent="0">
              <a:buNone/>
            </a:pPr>
            <a:endParaRPr lang="en-CA" sz="2000" dirty="0"/>
          </a:p>
          <a:p>
            <a:pPr marL="514350" indent="-514350">
              <a:buFont typeface="+mj-lt"/>
              <a:buAutoNum type="arabicPeriod"/>
            </a:pPr>
            <a:endParaRPr lang="en-CA" sz="2000" dirty="0"/>
          </a:p>
          <a:p>
            <a:endParaRPr lang="en-CA" sz="2000" dirty="0"/>
          </a:p>
          <a:p>
            <a:endParaRPr lang="en-CA" sz="2000" dirty="0"/>
          </a:p>
        </p:txBody>
      </p:sp>
      <p:sp>
        <p:nvSpPr>
          <p:cNvPr id="7" name="Text Placeholder 6">
            <a:extLst>
              <a:ext uri="{FF2B5EF4-FFF2-40B4-BE49-F238E27FC236}">
                <a16:creationId xmlns:a16="http://schemas.microsoft.com/office/drawing/2014/main" id="{C09ECA3F-1092-9833-D7E7-83E835C6C1B0}"/>
              </a:ext>
            </a:extLst>
          </p:cNvPr>
          <p:cNvSpPr>
            <a:spLocks noGrp="1"/>
          </p:cNvSpPr>
          <p:nvPr>
            <p:ph type="body" sz="quarter" idx="4294967295"/>
          </p:nvPr>
        </p:nvSpPr>
        <p:spPr>
          <a:xfrm>
            <a:off x="468535" y="496822"/>
            <a:ext cx="7451227" cy="638175"/>
          </a:xfrm>
        </p:spPr>
        <p:txBody>
          <a:bodyPr>
            <a:normAutofit/>
          </a:bodyPr>
          <a:lstStyle/>
          <a:p>
            <a:pPr marL="0" indent="0">
              <a:buNone/>
            </a:pPr>
            <a:r>
              <a:rPr lang="en-CA" sz="3200" dirty="0">
                <a:latin typeface="+mj-lt"/>
              </a:rPr>
              <a:t>Lung Cancer summary</a:t>
            </a:r>
          </a:p>
        </p:txBody>
      </p:sp>
      <p:pic>
        <p:nvPicPr>
          <p:cNvPr id="4" name="Picture 3" descr="A finger pointing at a light bulb&#10;&#10;Description automatically generated">
            <a:extLst>
              <a:ext uri="{FF2B5EF4-FFF2-40B4-BE49-F238E27FC236}">
                <a16:creationId xmlns:a16="http://schemas.microsoft.com/office/drawing/2014/main" id="{9BA0C595-3D12-15F6-2D7C-9CF1120E83C9}"/>
              </a:ext>
            </a:extLst>
          </p:cNvPr>
          <p:cNvPicPr>
            <a:picLocks noChangeAspect="1"/>
          </p:cNvPicPr>
          <p:nvPr/>
        </p:nvPicPr>
        <p:blipFill rotWithShape="1">
          <a:blip r:embed="rId3">
            <a:extLst>
              <a:ext uri="{28A0092B-C50C-407E-A947-70E740481C1C}">
                <a14:useLocalDpi xmlns:a14="http://schemas.microsoft.com/office/drawing/2010/main" val="0"/>
              </a:ext>
            </a:extLst>
          </a:blip>
          <a:srcRect l="17980" r="17980"/>
          <a:stretch/>
        </p:blipFill>
        <p:spPr>
          <a:xfrm>
            <a:off x="7800111" y="0"/>
            <a:ext cx="4391889" cy="6858000"/>
          </a:xfrm>
          <a:prstGeom prst="rect">
            <a:avLst/>
          </a:prstGeom>
        </p:spPr>
      </p:pic>
    </p:spTree>
    <p:custDataLst>
      <p:tags r:id="rId1"/>
    </p:custDataLst>
    <p:extLst>
      <p:ext uri="{BB962C8B-B14F-4D97-AF65-F5344CB8AC3E}">
        <p14:creationId xmlns:p14="http://schemas.microsoft.com/office/powerpoint/2010/main" val="1553736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952E6-50B4-0DBE-E81F-2784907D98AF}"/>
              </a:ext>
            </a:extLst>
          </p:cNvPr>
          <p:cNvPicPr>
            <a:picLocks noChangeAspect="1"/>
          </p:cNvPicPr>
          <p:nvPr/>
        </p:nvPicPr>
        <p:blipFill>
          <a:blip r:embed="rId2"/>
          <a:stretch>
            <a:fillRect/>
          </a:stretch>
        </p:blipFill>
        <p:spPr>
          <a:xfrm>
            <a:off x="822960" y="1005754"/>
            <a:ext cx="10792968" cy="5852246"/>
          </a:xfrm>
          <a:prstGeom prst="rect">
            <a:avLst/>
          </a:prstGeom>
        </p:spPr>
      </p:pic>
      <p:sp>
        <p:nvSpPr>
          <p:cNvPr id="4" name="TextBox 3">
            <a:extLst>
              <a:ext uri="{FF2B5EF4-FFF2-40B4-BE49-F238E27FC236}">
                <a16:creationId xmlns:a16="http://schemas.microsoft.com/office/drawing/2014/main" id="{274F48D4-BD52-3D5E-6C75-1C854CAFE48C}"/>
              </a:ext>
            </a:extLst>
          </p:cNvPr>
          <p:cNvSpPr txBox="1"/>
          <p:nvPr/>
        </p:nvSpPr>
        <p:spPr>
          <a:xfrm>
            <a:off x="822960" y="217277"/>
            <a:ext cx="1446230" cy="707886"/>
          </a:xfrm>
          <a:prstGeom prst="rect">
            <a:avLst/>
          </a:prstGeom>
          <a:noFill/>
          <a:ln>
            <a:solidFill>
              <a:schemeClr val="accent1"/>
            </a:solidFill>
          </a:ln>
        </p:spPr>
        <p:txBody>
          <a:bodyPr wrap="none" rtlCol="0">
            <a:spAutoFit/>
          </a:bodyPr>
          <a:lstStyle/>
          <a:p>
            <a:r>
              <a:rPr lang="en-CA" sz="4000" dirty="0">
                <a:solidFill>
                  <a:srgbClr val="FF0000"/>
                </a:solidFill>
              </a:rPr>
              <a:t>BUT!!</a:t>
            </a:r>
          </a:p>
        </p:txBody>
      </p:sp>
      <p:sp>
        <p:nvSpPr>
          <p:cNvPr id="5" name="TextBox 4">
            <a:extLst>
              <a:ext uri="{FF2B5EF4-FFF2-40B4-BE49-F238E27FC236}">
                <a16:creationId xmlns:a16="http://schemas.microsoft.com/office/drawing/2014/main" id="{CD4DE209-C0E7-4D92-411F-27CF64188D80}"/>
              </a:ext>
            </a:extLst>
          </p:cNvPr>
          <p:cNvSpPr txBox="1"/>
          <p:nvPr/>
        </p:nvSpPr>
        <p:spPr>
          <a:xfrm>
            <a:off x="2807208" y="311853"/>
            <a:ext cx="8060989" cy="369332"/>
          </a:xfrm>
          <a:prstGeom prst="rect">
            <a:avLst/>
          </a:prstGeom>
          <a:noFill/>
          <a:ln>
            <a:solidFill>
              <a:schemeClr val="accent1"/>
            </a:solidFill>
          </a:ln>
        </p:spPr>
        <p:txBody>
          <a:bodyPr wrap="none" rtlCol="0">
            <a:spAutoFit/>
          </a:bodyPr>
          <a:lstStyle/>
          <a:p>
            <a:r>
              <a:rPr lang="en-CA" dirty="0"/>
              <a:t>Lung Cancer in Never Smoker rates are rising, so we still have to be wary!!</a:t>
            </a:r>
          </a:p>
        </p:txBody>
      </p:sp>
    </p:spTree>
    <p:extLst>
      <p:ext uri="{BB962C8B-B14F-4D97-AF65-F5344CB8AC3E}">
        <p14:creationId xmlns:p14="http://schemas.microsoft.com/office/powerpoint/2010/main" val="66693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42BE-AEA6-37AD-2BF2-8FA96E1C0061}"/>
              </a:ext>
            </a:extLst>
          </p:cNvPr>
          <p:cNvSpPr>
            <a:spLocks noGrp="1"/>
          </p:cNvSpPr>
          <p:nvPr>
            <p:ph type="title"/>
          </p:nvPr>
        </p:nvSpPr>
        <p:spPr/>
        <p:txBody>
          <a:bodyPr/>
          <a:lstStyle/>
          <a:p>
            <a:r>
              <a:rPr lang="en-CA" u="sng" dirty="0"/>
              <a:t>Quick</a:t>
            </a:r>
            <a:r>
              <a:rPr lang="en-CA" dirty="0"/>
              <a:t> Highlights from other Cancer screening programs</a:t>
            </a:r>
          </a:p>
        </p:txBody>
      </p:sp>
      <p:sp>
        <p:nvSpPr>
          <p:cNvPr id="3" name="Text Placeholder 2">
            <a:extLst>
              <a:ext uri="{FF2B5EF4-FFF2-40B4-BE49-F238E27FC236}">
                <a16:creationId xmlns:a16="http://schemas.microsoft.com/office/drawing/2014/main" id="{A1D27CDF-AE2C-F979-EECE-CA85C1E91131}"/>
              </a:ext>
            </a:extLst>
          </p:cNvPr>
          <p:cNvSpPr>
            <a:spLocks noGrp="1"/>
          </p:cNvSpPr>
          <p:nvPr>
            <p:ph type="body" idx="1"/>
          </p:nvPr>
        </p:nvSpPr>
        <p:spPr>
          <a:xfrm>
            <a:off x="732579" y="2111109"/>
            <a:ext cx="10517188" cy="4122737"/>
          </a:xfrm>
        </p:spPr>
        <p:txBody>
          <a:bodyPr/>
          <a:lstStyle/>
          <a:p>
            <a:r>
              <a:rPr lang="en-CA" sz="3600" dirty="0"/>
              <a:t>Breast</a:t>
            </a:r>
          </a:p>
          <a:p>
            <a:r>
              <a:rPr lang="en-CA" sz="3600" dirty="0"/>
              <a:t>Colon</a:t>
            </a:r>
          </a:p>
          <a:p>
            <a:r>
              <a:rPr lang="en-CA" sz="3600" dirty="0"/>
              <a:t>Cervix</a:t>
            </a:r>
          </a:p>
        </p:txBody>
      </p:sp>
    </p:spTree>
    <p:extLst>
      <p:ext uri="{BB962C8B-B14F-4D97-AF65-F5344CB8AC3E}">
        <p14:creationId xmlns:p14="http://schemas.microsoft.com/office/powerpoint/2010/main" val="2278484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D5C403-1272-D184-234D-E5D419C3702B}"/>
              </a:ext>
            </a:extLst>
          </p:cNvPr>
          <p:cNvSpPr>
            <a:spLocks noGrp="1"/>
          </p:cNvSpPr>
          <p:nvPr>
            <p:ph idx="1"/>
          </p:nvPr>
        </p:nvSpPr>
        <p:spPr>
          <a:xfrm>
            <a:off x="563150" y="1692117"/>
            <a:ext cx="5006439" cy="3980119"/>
          </a:xfrm>
        </p:spPr>
        <p:txBody>
          <a:bodyPr>
            <a:normAutofit fontScale="92500" lnSpcReduction="10000"/>
          </a:bodyPr>
          <a:lstStyle/>
          <a:p>
            <a:pPr marL="0" indent="0">
              <a:buNone/>
            </a:pPr>
            <a:r>
              <a:rPr lang="en-CA" sz="2000" b="1" dirty="0"/>
              <a:t>Diagnosis</a:t>
            </a:r>
            <a:r>
              <a:rPr lang="en-CA" sz="2000" dirty="0"/>
              <a:t>: </a:t>
            </a:r>
          </a:p>
          <a:p>
            <a:pPr lvl="1"/>
            <a:r>
              <a:rPr lang="en-CA" sz="2000" dirty="0"/>
              <a:t>30,000 Canadians (2022)</a:t>
            </a:r>
          </a:p>
          <a:p>
            <a:pPr lvl="1"/>
            <a:r>
              <a:rPr lang="en-CA" sz="2000" dirty="0"/>
              <a:t>13% of all new cancer cases</a:t>
            </a:r>
          </a:p>
          <a:p>
            <a:pPr lvl="1"/>
            <a:r>
              <a:rPr lang="en-CA" sz="2000" dirty="0"/>
              <a:t>82 Canadians are diagnosed every day</a:t>
            </a:r>
          </a:p>
          <a:p>
            <a:pPr marL="0" indent="0">
              <a:buNone/>
            </a:pPr>
            <a:endParaRPr lang="en-CA" sz="2000" b="1" dirty="0"/>
          </a:p>
          <a:p>
            <a:pPr marL="0" indent="0">
              <a:buNone/>
            </a:pPr>
            <a:endParaRPr lang="en-CA" sz="2000" b="1" dirty="0"/>
          </a:p>
          <a:p>
            <a:pPr marL="0" indent="0">
              <a:buNone/>
            </a:pPr>
            <a:r>
              <a:rPr lang="en-CA" sz="2000" b="1" dirty="0"/>
              <a:t>Mortality</a:t>
            </a:r>
            <a:r>
              <a:rPr lang="en-CA" sz="2000" dirty="0"/>
              <a:t>: </a:t>
            </a:r>
          </a:p>
          <a:p>
            <a:pPr lvl="1"/>
            <a:r>
              <a:rPr lang="en-CA" sz="2000" dirty="0"/>
              <a:t>20,700 Canadians (2022)</a:t>
            </a:r>
          </a:p>
          <a:p>
            <a:pPr lvl="1"/>
            <a:r>
              <a:rPr lang="en-CA" sz="2000" dirty="0"/>
              <a:t>24% of all cancer deaths</a:t>
            </a:r>
          </a:p>
          <a:p>
            <a:pPr lvl="1"/>
            <a:r>
              <a:rPr lang="en-CA" sz="2000" dirty="0"/>
              <a:t>57 Canadians will die every day</a:t>
            </a:r>
          </a:p>
          <a:p>
            <a:pPr lvl="1"/>
            <a:r>
              <a:rPr lang="en-US" sz="2000" dirty="0"/>
              <a:t>More deaths  than colon, breast and prostate cancers combined</a:t>
            </a:r>
            <a:r>
              <a:rPr lang="en-CA" sz="2000" dirty="0"/>
              <a:t> </a:t>
            </a:r>
          </a:p>
        </p:txBody>
      </p:sp>
      <p:sp>
        <p:nvSpPr>
          <p:cNvPr id="3" name="Text Placeholder 2">
            <a:extLst>
              <a:ext uri="{FF2B5EF4-FFF2-40B4-BE49-F238E27FC236}">
                <a16:creationId xmlns:a16="http://schemas.microsoft.com/office/drawing/2014/main" id="{4B1E466F-14A6-E32C-ED0C-F1DFA2FA5B4B}"/>
              </a:ext>
            </a:extLst>
          </p:cNvPr>
          <p:cNvSpPr>
            <a:spLocks noGrp="1"/>
          </p:cNvSpPr>
          <p:nvPr>
            <p:ph type="body" sz="quarter" idx="10"/>
          </p:nvPr>
        </p:nvSpPr>
        <p:spPr>
          <a:xfrm>
            <a:off x="858440" y="335499"/>
            <a:ext cx="9747250" cy="1013318"/>
          </a:xfrm>
        </p:spPr>
        <p:txBody>
          <a:bodyPr>
            <a:normAutofit fontScale="92500"/>
          </a:bodyPr>
          <a:lstStyle/>
          <a:p>
            <a:r>
              <a:rPr lang="en-CA"/>
              <a:t>Lung Cancer is the Most Commonly Diagnosed Cancer with the Highest Mortality </a:t>
            </a:r>
          </a:p>
        </p:txBody>
      </p:sp>
      <p:sp>
        <p:nvSpPr>
          <p:cNvPr id="54" name="TextBox 53">
            <a:extLst>
              <a:ext uri="{FF2B5EF4-FFF2-40B4-BE49-F238E27FC236}">
                <a16:creationId xmlns:a16="http://schemas.microsoft.com/office/drawing/2014/main" id="{0132D14D-D9B3-1442-914A-919D05DB20C7}"/>
              </a:ext>
            </a:extLst>
          </p:cNvPr>
          <p:cNvSpPr txBox="1"/>
          <p:nvPr/>
        </p:nvSpPr>
        <p:spPr>
          <a:xfrm>
            <a:off x="54430" y="6211105"/>
            <a:ext cx="12178144" cy="415498"/>
          </a:xfrm>
          <a:prstGeom prst="rect">
            <a:avLst/>
          </a:prstGeom>
          <a:noFill/>
        </p:spPr>
        <p:txBody>
          <a:bodyPr wrap="square">
            <a:spAutoFit/>
          </a:bodyPr>
          <a:lstStyle/>
          <a:p>
            <a:r>
              <a:rPr lang="en-CA" sz="700">
                <a:effectLst/>
              </a:rPr>
              <a:t>Canadian Cancer Society. “Colorectal Cancer Statistics.” Canadian Cancer Society, May 2022. </a:t>
            </a:r>
            <a:r>
              <a:rPr lang="en-CA" sz="700">
                <a:effectLst/>
                <a:hlinkClick r:id="rId4"/>
              </a:rPr>
              <a:t>https://cancer.ca/en/cancer-information/cancer-types/colorectal/statistics</a:t>
            </a:r>
            <a:r>
              <a:rPr lang="en-CA" sz="700">
                <a:effectLst/>
              </a:rPr>
              <a:t>.</a:t>
            </a:r>
          </a:p>
          <a:p>
            <a:r>
              <a:rPr lang="en-CA" sz="700"/>
              <a:t>Canadian Cancer Statistics Advisory in collaboration with, the Canadian Cancer Society, Statistics Canada and the, and Public Health Agency of Canada. </a:t>
            </a:r>
            <a:r>
              <a:rPr lang="en-CA" sz="700" i="1"/>
              <a:t>Canadian Cancer Statistics: A 2022 Special Report on Cancer Prevalence</a:t>
            </a:r>
            <a:r>
              <a:rPr lang="en-CA" sz="700"/>
              <a:t>. Toronto, ON: Canadian Cancer Society, 2022. </a:t>
            </a:r>
            <a:r>
              <a:rPr lang="en-CA" sz="700">
                <a:hlinkClick r:id="rId5"/>
              </a:rPr>
              <a:t>http://cancer.ca/Canadian-Cancer-Statistics-2022-EN</a:t>
            </a:r>
            <a:r>
              <a:rPr lang="en-CA" sz="700"/>
              <a:t>.</a:t>
            </a:r>
          </a:p>
        </p:txBody>
      </p:sp>
      <p:grpSp>
        <p:nvGrpSpPr>
          <p:cNvPr id="29" name="Group 28">
            <a:extLst>
              <a:ext uri="{FF2B5EF4-FFF2-40B4-BE49-F238E27FC236}">
                <a16:creationId xmlns:a16="http://schemas.microsoft.com/office/drawing/2014/main" id="{28E7B7AF-8324-97AD-52FF-8AC2F42B8283}"/>
              </a:ext>
            </a:extLst>
          </p:cNvPr>
          <p:cNvGrpSpPr/>
          <p:nvPr/>
        </p:nvGrpSpPr>
        <p:grpSpPr>
          <a:xfrm>
            <a:off x="6143502" y="1576806"/>
            <a:ext cx="5386454" cy="2046052"/>
            <a:chOff x="6143502" y="1576806"/>
            <a:chExt cx="5386454" cy="2046052"/>
          </a:xfrm>
        </p:grpSpPr>
        <p:sp>
          <p:nvSpPr>
            <p:cNvPr id="4" name="Rectangle: Rounded Corners 3">
              <a:extLst>
                <a:ext uri="{FF2B5EF4-FFF2-40B4-BE49-F238E27FC236}">
                  <a16:creationId xmlns:a16="http://schemas.microsoft.com/office/drawing/2014/main" id="{E6B05B56-7E4D-CB01-3CE7-46F566F5E447}"/>
                </a:ext>
              </a:extLst>
            </p:cNvPr>
            <p:cNvSpPr/>
            <p:nvPr/>
          </p:nvSpPr>
          <p:spPr>
            <a:xfrm>
              <a:off x="6787815" y="1576806"/>
              <a:ext cx="4121240" cy="518962"/>
            </a:xfrm>
            <a:prstGeom prst="roundRect">
              <a:avLst>
                <a:gd name="adj" fmla="val 39002"/>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8" name="Group 27">
              <a:extLst>
                <a:ext uri="{FF2B5EF4-FFF2-40B4-BE49-F238E27FC236}">
                  <a16:creationId xmlns:a16="http://schemas.microsoft.com/office/drawing/2014/main" id="{9B3A93A9-0C39-E04E-5D77-5E881392965A}"/>
                </a:ext>
              </a:extLst>
            </p:cNvPr>
            <p:cNvGrpSpPr/>
            <p:nvPr/>
          </p:nvGrpSpPr>
          <p:grpSpPr>
            <a:xfrm>
              <a:off x="7525527" y="2362925"/>
              <a:ext cx="2645815" cy="1150691"/>
              <a:chOff x="5658471" y="4471909"/>
              <a:chExt cx="1136444" cy="539680"/>
            </a:xfrm>
          </p:grpSpPr>
          <p:pic>
            <p:nvPicPr>
              <p:cNvPr id="10" name="Graphic 9" descr="Man with solid fill">
                <a:extLst>
                  <a:ext uri="{FF2B5EF4-FFF2-40B4-BE49-F238E27FC236}">
                    <a16:creationId xmlns:a16="http://schemas.microsoft.com/office/drawing/2014/main" id="{BD551B11-983C-0C0D-773E-FBA2CD79E0B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3347" r="23836"/>
              <a:stretch/>
            </p:blipFill>
            <p:spPr>
              <a:xfrm>
                <a:off x="5658471" y="4471909"/>
                <a:ext cx="285042" cy="539680"/>
              </a:xfrm>
              <a:prstGeom prst="rect">
                <a:avLst/>
              </a:prstGeom>
            </p:spPr>
          </p:pic>
          <p:pic>
            <p:nvPicPr>
              <p:cNvPr id="11" name="Graphic 10" descr="Man with solid fill">
                <a:extLst>
                  <a:ext uri="{FF2B5EF4-FFF2-40B4-BE49-F238E27FC236}">
                    <a16:creationId xmlns:a16="http://schemas.microsoft.com/office/drawing/2014/main" id="{47F7D7E7-73AE-BF98-6D66-590119CCD1B5}"/>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3347" r="23836"/>
              <a:stretch/>
            </p:blipFill>
            <p:spPr>
              <a:xfrm>
                <a:off x="5942272" y="4471909"/>
                <a:ext cx="285042" cy="539680"/>
              </a:xfrm>
              <a:prstGeom prst="rect">
                <a:avLst/>
              </a:prstGeom>
            </p:spPr>
          </p:pic>
          <p:pic>
            <p:nvPicPr>
              <p:cNvPr id="12" name="Graphic 11" descr="Man with solid fill">
                <a:extLst>
                  <a:ext uri="{FF2B5EF4-FFF2-40B4-BE49-F238E27FC236}">
                    <a16:creationId xmlns:a16="http://schemas.microsoft.com/office/drawing/2014/main" id="{42F518AF-D794-FFCD-DE5D-697DD8564F69}"/>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3347" r="23836"/>
              <a:stretch/>
            </p:blipFill>
            <p:spPr>
              <a:xfrm>
                <a:off x="6226073" y="4471909"/>
                <a:ext cx="285042" cy="539680"/>
              </a:xfrm>
              <a:prstGeom prst="rect">
                <a:avLst/>
              </a:prstGeom>
            </p:spPr>
          </p:pic>
          <p:pic>
            <p:nvPicPr>
              <p:cNvPr id="13" name="Graphic 12" descr="Man with solid fill">
                <a:extLst>
                  <a:ext uri="{FF2B5EF4-FFF2-40B4-BE49-F238E27FC236}">
                    <a16:creationId xmlns:a16="http://schemas.microsoft.com/office/drawing/2014/main" id="{D2AE410D-1DBE-7A68-7606-92A92E8D49CD}"/>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3347" r="23836"/>
              <a:stretch/>
            </p:blipFill>
            <p:spPr>
              <a:xfrm>
                <a:off x="6509873" y="4471909"/>
                <a:ext cx="285042" cy="539680"/>
              </a:xfrm>
              <a:prstGeom prst="rect">
                <a:avLst/>
              </a:prstGeom>
            </p:spPr>
          </p:pic>
        </p:grpSp>
        <p:sp>
          <p:nvSpPr>
            <p:cNvPr id="18" name="TextBox 17">
              <a:extLst>
                <a:ext uri="{FF2B5EF4-FFF2-40B4-BE49-F238E27FC236}">
                  <a16:creationId xmlns:a16="http://schemas.microsoft.com/office/drawing/2014/main" id="{55AC445F-9172-B0B1-986C-65200D806F8D}"/>
                </a:ext>
              </a:extLst>
            </p:cNvPr>
            <p:cNvSpPr txBox="1"/>
            <p:nvPr/>
          </p:nvSpPr>
          <p:spPr>
            <a:xfrm>
              <a:off x="6143502" y="1652653"/>
              <a:ext cx="5386454" cy="369332"/>
            </a:xfrm>
            <a:prstGeom prst="rect">
              <a:avLst/>
            </a:prstGeom>
            <a:noFill/>
          </p:spPr>
          <p:txBody>
            <a:bodyPr wrap="square" rtlCol="0">
              <a:spAutoFit/>
            </a:bodyPr>
            <a:lstStyle/>
            <a:p>
              <a:pPr algn="ctr"/>
              <a:r>
                <a:rPr lang="en-CA" b="1">
                  <a:solidFill>
                    <a:schemeClr val="bg1"/>
                  </a:solidFill>
                </a:rPr>
                <a:t>5-year survival (2015-17)</a:t>
              </a:r>
            </a:p>
          </p:txBody>
        </p:sp>
        <p:sp>
          <p:nvSpPr>
            <p:cNvPr id="19" name="TextBox 8">
              <a:extLst>
                <a:ext uri="{FF2B5EF4-FFF2-40B4-BE49-F238E27FC236}">
                  <a16:creationId xmlns:a16="http://schemas.microsoft.com/office/drawing/2014/main" id="{15C9F98E-0EEA-5EBC-B71E-ED8F42ACA84D}"/>
                </a:ext>
              </a:extLst>
            </p:cNvPr>
            <p:cNvSpPr txBox="1"/>
            <p:nvPr/>
          </p:nvSpPr>
          <p:spPr>
            <a:xfrm>
              <a:off x="8300907" y="2803307"/>
              <a:ext cx="943427" cy="553998"/>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defPPr>
                <a:defRPr lang="en-US"/>
              </a:defPPr>
              <a:lvl1pPr marL="0" algn="l" defTabSz="914297" rtl="0" eaLnBrk="1" latinLnBrk="0" hangingPunct="1">
                <a:defRPr sz="1799" kern="1200">
                  <a:solidFill>
                    <a:schemeClr val="tx1"/>
                  </a:solidFill>
                  <a:latin typeface="+mn-lt"/>
                  <a:ea typeface="+mn-ea"/>
                  <a:cs typeface="+mn-cs"/>
                </a:defRPr>
              </a:lvl1pPr>
              <a:lvl2pPr marL="457150" algn="l" defTabSz="914297" rtl="0" eaLnBrk="1" latinLnBrk="0" hangingPunct="1">
                <a:defRPr sz="1799" kern="1200">
                  <a:solidFill>
                    <a:schemeClr val="tx1"/>
                  </a:solidFill>
                  <a:latin typeface="+mn-lt"/>
                  <a:ea typeface="+mn-ea"/>
                  <a:cs typeface="+mn-cs"/>
                </a:defRPr>
              </a:lvl2pPr>
              <a:lvl3pPr marL="914297" algn="l" defTabSz="914297" rtl="0" eaLnBrk="1" latinLnBrk="0" hangingPunct="1">
                <a:defRPr sz="1799" kern="1200">
                  <a:solidFill>
                    <a:schemeClr val="tx1"/>
                  </a:solidFill>
                  <a:latin typeface="+mn-lt"/>
                  <a:ea typeface="+mn-ea"/>
                  <a:cs typeface="+mn-cs"/>
                </a:defRPr>
              </a:lvl3pPr>
              <a:lvl4pPr marL="1371447" algn="l" defTabSz="914297" rtl="0" eaLnBrk="1" latinLnBrk="0" hangingPunct="1">
                <a:defRPr sz="1799" kern="1200">
                  <a:solidFill>
                    <a:schemeClr val="tx1"/>
                  </a:solidFill>
                  <a:latin typeface="+mn-lt"/>
                  <a:ea typeface="+mn-ea"/>
                  <a:cs typeface="+mn-cs"/>
                </a:defRPr>
              </a:lvl4pPr>
              <a:lvl5pPr marL="1828593" algn="l" defTabSz="914297" rtl="0" eaLnBrk="1" latinLnBrk="0" hangingPunct="1">
                <a:defRPr sz="1799" kern="1200">
                  <a:solidFill>
                    <a:schemeClr val="tx1"/>
                  </a:solidFill>
                  <a:latin typeface="+mn-lt"/>
                  <a:ea typeface="+mn-ea"/>
                  <a:cs typeface="+mn-cs"/>
                </a:defRPr>
              </a:lvl5pPr>
              <a:lvl6pPr marL="2285743" algn="l" defTabSz="914297" rtl="0" eaLnBrk="1" latinLnBrk="0" hangingPunct="1">
                <a:defRPr sz="1799" kern="1200">
                  <a:solidFill>
                    <a:schemeClr val="tx1"/>
                  </a:solidFill>
                  <a:latin typeface="+mn-lt"/>
                  <a:ea typeface="+mn-ea"/>
                  <a:cs typeface="+mn-cs"/>
                </a:defRPr>
              </a:lvl6pPr>
              <a:lvl7pPr marL="2742890" algn="l" defTabSz="914297" rtl="0" eaLnBrk="1" latinLnBrk="0" hangingPunct="1">
                <a:defRPr sz="1799" kern="1200">
                  <a:solidFill>
                    <a:schemeClr val="tx1"/>
                  </a:solidFill>
                  <a:latin typeface="+mn-lt"/>
                  <a:ea typeface="+mn-ea"/>
                  <a:cs typeface="+mn-cs"/>
                </a:defRPr>
              </a:lvl7pPr>
              <a:lvl8pPr marL="3200040" algn="l" defTabSz="914297" rtl="0" eaLnBrk="1" latinLnBrk="0" hangingPunct="1">
                <a:defRPr sz="1799" kern="1200">
                  <a:solidFill>
                    <a:schemeClr val="tx1"/>
                  </a:solidFill>
                  <a:latin typeface="+mn-lt"/>
                  <a:ea typeface="+mn-ea"/>
                  <a:cs typeface="+mn-cs"/>
                </a:defRPr>
              </a:lvl8pPr>
              <a:lvl9pPr marL="3657187" algn="l" defTabSz="914297" rtl="0" eaLnBrk="1" latinLnBrk="0" hangingPunct="1">
                <a:defRPr sz="1799" kern="1200">
                  <a:solidFill>
                    <a:schemeClr val="tx1"/>
                  </a:solidFill>
                  <a:latin typeface="+mn-lt"/>
                  <a:ea typeface="+mn-ea"/>
                  <a:cs typeface="+mn-cs"/>
                </a:defRPr>
              </a:lvl9pPr>
            </a:lstStyle>
            <a:p>
              <a:r>
                <a:rPr lang="en-CA" sz="1600" b="1">
                  <a:solidFill>
                    <a:schemeClr val="accent1"/>
                  </a:solidFill>
                  <a:latin typeface="+mj-lt"/>
                </a:rPr>
                <a:t>In:</a:t>
              </a:r>
            </a:p>
            <a:p>
              <a:r>
                <a:rPr lang="en-CA" sz="1400">
                  <a:latin typeface="+mj-lt"/>
                </a:rPr>
                <a:t>Men</a:t>
              </a:r>
            </a:p>
          </p:txBody>
        </p:sp>
        <p:sp>
          <p:nvSpPr>
            <p:cNvPr id="20" name="TextBox 10">
              <a:extLst>
                <a:ext uri="{FF2B5EF4-FFF2-40B4-BE49-F238E27FC236}">
                  <a16:creationId xmlns:a16="http://schemas.microsoft.com/office/drawing/2014/main" id="{A6AEFF7B-C526-7A64-CD8C-6FF5E052D584}"/>
                </a:ext>
              </a:extLst>
            </p:cNvPr>
            <p:cNvSpPr txBox="1"/>
            <p:nvPr/>
          </p:nvSpPr>
          <p:spPr>
            <a:xfrm>
              <a:off x="7781920" y="2284042"/>
              <a:ext cx="571915" cy="1323439"/>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297" rtl="0" eaLnBrk="1" latinLnBrk="0" hangingPunct="1">
                <a:defRPr sz="1799" kern="1200">
                  <a:solidFill>
                    <a:schemeClr val="tx1"/>
                  </a:solidFill>
                  <a:latin typeface="+mn-lt"/>
                  <a:ea typeface="+mn-ea"/>
                  <a:cs typeface="+mn-cs"/>
                </a:defRPr>
              </a:lvl1pPr>
              <a:lvl2pPr marL="457150" algn="l" defTabSz="914297" rtl="0" eaLnBrk="1" latinLnBrk="0" hangingPunct="1">
                <a:defRPr sz="1799" kern="1200">
                  <a:solidFill>
                    <a:schemeClr val="tx1"/>
                  </a:solidFill>
                  <a:latin typeface="+mn-lt"/>
                  <a:ea typeface="+mn-ea"/>
                  <a:cs typeface="+mn-cs"/>
                </a:defRPr>
              </a:lvl2pPr>
              <a:lvl3pPr marL="914297" algn="l" defTabSz="914297" rtl="0" eaLnBrk="1" latinLnBrk="0" hangingPunct="1">
                <a:defRPr sz="1799" kern="1200">
                  <a:solidFill>
                    <a:schemeClr val="tx1"/>
                  </a:solidFill>
                  <a:latin typeface="+mn-lt"/>
                  <a:ea typeface="+mn-ea"/>
                  <a:cs typeface="+mn-cs"/>
                </a:defRPr>
              </a:lvl3pPr>
              <a:lvl4pPr marL="1371447" algn="l" defTabSz="914297" rtl="0" eaLnBrk="1" latinLnBrk="0" hangingPunct="1">
                <a:defRPr sz="1799" kern="1200">
                  <a:solidFill>
                    <a:schemeClr val="tx1"/>
                  </a:solidFill>
                  <a:latin typeface="+mn-lt"/>
                  <a:ea typeface="+mn-ea"/>
                  <a:cs typeface="+mn-cs"/>
                </a:defRPr>
              </a:lvl4pPr>
              <a:lvl5pPr marL="1828593" algn="l" defTabSz="914297" rtl="0" eaLnBrk="1" latinLnBrk="0" hangingPunct="1">
                <a:defRPr sz="1799" kern="1200">
                  <a:solidFill>
                    <a:schemeClr val="tx1"/>
                  </a:solidFill>
                  <a:latin typeface="+mn-lt"/>
                  <a:ea typeface="+mn-ea"/>
                  <a:cs typeface="+mn-cs"/>
                </a:defRPr>
              </a:lvl5pPr>
              <a:lvl6pPr marL="2285743" algn="l" defTabSz="914297" rtl="0" eaLnBrk="1" latinLnBrk="0" hangingPunct="1">
                <a:defRPr sz="1799" kern="1200">
                  <a:solidFill>
                    <a:schemeClr val="tx1"/>
                  </a:solidFill>
                  <a:latin typeface="+mn-lt"/>
                  <a:ea typeface="+mn-ea"/>
                  <a:cs typeface="+mn-cs"/>
                </a:defRPr>
              </a:lvl6pPr>
              <a:lvl7pPr marL="2742890" algn="l" defTabSz="914297" rtl="0" eaLnBrk="1" latinLnBrk="0" hangingPunct="1">
                <a:defRPr sz="1799" kern="1200">
                  <a:solidFill>
                    <a:schemeClr val="tx1"/>
                  </a:solidFill>
                  <a:latin typeface="+mn-lt"/>
                  <a:ea typeface="+mn-ea"/>
                  <a:cs typeface="+mn-cs"/>
                </a:defRPr>
              </a:lvl7pPr>
              <a:lvl8pPr marL="3200040" algn="l" defTabSz="914297" rtl="0" eaLnBrk="1" latinLnBrk="0" hangingPunct="1">
                <a:defRPr sz="1799" kern="1200">
                  <a:solidFill>
                    <a:schemeClr val="tx1"/>
                  </a:solidFill>
                  <a:latin typeface="+mn-lt"/>
                  <a:ea typeface="+mn-ea"/>
                  <a:cs typeface="+mn-cs"/>
                </a:defRPr>
              </a:lvl8pPr>
              <a:lvl9pPr marL="3657187" algn="l" defTabSz="914297" rtl="0" eaLnBrk="1" latinLnBrk="0" hangingPunct="1">
                <a:defRPr sz="1799" kern="1200">
                  <a:solidFill>
                    <a:schemeClr val="tx1"/>
                  </a:solidFill>
                  <a:latin typeface="+mn-lt"/>
                  <a:ea typeface="+mn-ea"/>
                  <a:cs typeface="+mn-cs"/>
                </a:defRPr>
              </a:lvl9pPr>
            </a:lstStyle>
            <a:p>
              <a:r>
                <a:rPr lang="en-CA" sz="8000" b="1">
                  <a:solidFill>
                    <a:schemeClr val="accent1"/>
                  </a:solidFill>
                  <a:latin typeface="+mj-lt"/>
                </a:rPr>
                <a:t>1</a:t>
              </a:r>
            </a:p>
          </p:txBody>
        </p:sp>
        <p:sp>
          <p:nvSpPr>
            <p:cNvPr id="21" name="TextBox 10">
              <a:extLst>
                <a:ext uri="{FF2B5EF4-FFF2-40B4-BE49-F238E27FC236}">
                  <a16:creationId xmlns:a16="http://schemas.microsoft.com/office/drawing/2014/main" id="{1F9B4B47-37C7-832E-758B-38C9485AC01A}"/>
                </a:ext>
              </a:extLst>
            </p:cNvPr>
            <p:cNvSpPr txBox="1"/>
            <p:nvPr/>
          </p:nvSpPr>
          <p:spPr>
            <a:xfrm>
              <a:off x="9124764" y="2299419"/>
              <a:ext cx="863736" cy="1323439"/>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297" rtl="0" eaLnBrk="1" latinLnBrk="0" hangingPunct="1">
                <a:defRPr sz="1799" kern="1200">
                  <a:solidFill>
                    <a:schemeClr val="tx1"/>
                  </a:solidFill>
                  <a:latin typeface="+mn-lt"/>
                  <a:ea typeface="+mn-ea"/>
                  <a:cs typeface="+mn-cs"/>
                </a:defRPr>
              </a:lvl1pPr>
              <a:lvl2pPr marL="457150" algn="l" defTabSz="914297" rtl="0" eaLnBrk="1" latinLnBrk="0" hangingPunct="1">
                <a:defRPr sz="1799" kern="1200">
                  <a:solidFill>
                    <a:schemeClr val="tx1"/>
                  </a:solidFill>
                  <a:latin typeface="+mn-lt"/>
                  <a:ea typeface="+mn-ea"/>
                  <a:cs typeface="+mn-cs"/>
                </a:defRPr>
              </a:lvl2pPr>
              <a:lvl3pPr marL="914297" algn="l" defTabSz="914297" rtl="0" eaLnBrk="1" latinLnBrk="0" hangingPunct="1">
                <a:defRPr sz="1799" kern="1200">
                  <a:solidFill>
                    <a:schemeClr val="tx1"/>
                  </a:solidFill>
                  <a:latin typeface="+mn-lt"/>
                  <a:ea typeface="+mn-ea"/>
                  <a:cs typeface="+mn-cs"/>
                </a:defRPr>
              </a:lvl3pPr>
              <a:lvl4pPr marL="1371447" algn="l" defTabSz="914297" rtl="0" eaLnBrk="1" latinLnBrk="0" hangingPunct="1">
                <a:defRPr sz="1799" kern="1200">
                  <a:solidFill>
                    <a:schemeClr val="tx1"/>
                  </a:solidFill>
                  <a:latin typeface="+mn-lt"/>
                  <a:ea typeface="+mn-ea"/>
                  <a:cs typeface="+mn-cs"/>
                </a:defRPr>
              </a:lvl4pPr>
              <a:lvl5pPr marL="1828593" algn="l" defTabSz="914297" rtl="0" eaLnBrk="1" latinLnBrk="0" hangingPunct="1">
                <a:defRPr sz="1799" kern="1200">
                  <a:solidFill>
                    <a:schemeClr val="tx1"/>
                  </a:solidFill>
                  <a:latin typeface="+mn-lt"/>
                  <a:ea typeface="+mn-ea"/>
                  <a:cs typeface="+mn-cs"/>
                </a:defRPr>
              </a:lvl5pPr>
              <a:lvl6pPr marL="2285743" algn="l" defTabSz="914297" rtl="0" eaLnBrk="1" latinLnBrk="0" hangingPunct="1">
                <a:defRPr sz="1799" kern="1200">
                  <a:solidFill>
                    <a:schemeClr val="tx1"/>
                  </a:solidFill>
                  <a:latin typeface="+mn-lt"/>
                  <a:ea typeface="+mn-ea"/>
                  <a:cs typeface="+mn-cs"/>
                </a:defRPr>
              </a:lvl6pPr>
              <a:lvl7pPr marL="2742890" algn="l" defTabSz="914297" rtl="0" eaLnBrk="1" latinLnBrk="0" hangingPunct="1">
                <a:defRPr sz="1799" kern="1200">
                  <a:solidFill>
                    <a:schemeClr val="tx1"/>
                  </a:solidFill>
                  <a:latin typeface="+mn-lt"/>
                  <a:ea typeface="+mn-ea"/>
                  <a:cs typeface="+mn-cs"/>
                </a:defRPr>
              </a:lvl7pPr>
              <a:lvl8pPr marL="3200040" algn="l" defTabSz="914297" rtl="0" eaLnBrk="1" latinLnBrk="0" hangingPunct="1">
                <a:defRPr sz="1799" kern="1200">
                  <a:solidFill>
                    <a:schemeClr val="tx1"/>
                  </a:solidFill>
                  <a:latin typeface="+mn-lt"/>
                  <a:ea typeface="+mn-ea"/>
                  <a:cs typeface="+mn-cs"/>
                </a:defRPr>
              </a:lvl8pPr>
              <a:lvl9pPr marL="3657187" algn="l" defTabSz="914297" rtl="0" eaLnBrk="1" latinLnBrk="0" hangingPunct="1">
                <a:defRPr sz="1799" kern="1200">
                  <a:solidFill>
                    <a:schemeClr val="tx1"/>
                  </a:solidFill>
                  <a:latin typeface="+mn-lt"/>
                  <a:ea typeface="+mn-ea"/>
                  <a:cs typeface="+mn-cs"/>
                </a:defRPr>
              </a:lvl9pPr>
            </a:lstStyle>
            <a:p>
              <a:r>
                <a:rPr lang="en-CA" sz="8000" b="1">
                  <a:solidFill>
                    <a:schemeClr val="accent1"/>
                  </a:solidFill>
                  <a:latin typeface="+mj-lt"/>
                </a:rPr>
                <a:t>4</a:t>
              </a:r>
            </a:p>
          </p:txBody>
        </p:sp>
      </p:grpSp>
      <p:sp>
        <p:nvSpPr>
          <p:cNvPr id="31" name="Rectangle: Rounded Corners 30">
            <a:extLst>
              <a:ext uri="{FF2B5EF4-FFF2-40B4-BE49-F238E27FC236}">
                <a16:creationId xmlns:a16="http://schemas.microsoft.com/office/drawing/2014/main" id="{8E1EB4F5-0A7F-5493-F25B-D26B29C8DFE8}"/>
              </a:ext>
            </a:extLst>
          </p:cNvPr>
          <p:cNvSpPr/>
          <p:nvPr/>
        </p:nvSpPr>
        <p:spPr>
          <a:xfrm>
            <a:off x="6787815" y="3933199"/>
            <a:ext cx="4121240" cy="518962"/>
          </a:xfrm>
          <a:prstGeom prst="roundRect">
            <a:avLst>
              <a:gd name="adj" fmla="val 39002"/>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3" name="Group 42">
            <a:extLst>
              <a:ext uri="{FF2B5EF4-FFF2-40B4-BE49-F238E27FC236}">
                <a16:creationId xmlns:a16="http://schemas.microsoft.com/office/drawing/2014/main" id="{E823561A-35CF-9A3D-7C67-02F3155C4167}"/>
              </a:ext>
            </a:extLst>
          </p:cNvPr>
          <p:cNvGrpSpPr/>
          <p:nvPr/>
        </p:nvGrpSpPr>
        <p:grpSpPr>
          <a:xfrm>
            <a:off x="6143502" y="4009046"/>
            <a:ext cx="5386454" cy="1970205"/>
            <a:chOff x="6096000" y="3990724"/>
            <a:chExt cx="5386454" cy="1970205"/>
          </a:xfrm>
        </p:grpSpPr>
        <p:grpSp>
          <p:nvGrpSpPr>
            <p:cNvPr id="42" name="Group 41">
              <a:extLst>
                <a:ext uri="{FF2B5EF4-FFF2-40B4-BE49-F238E27FC236}">
                  <a16:creationId xmlns:a16="http://schemas.microsoft.com/office/drawing/2014/main" id="{B8B52670-C89E-A145-D567-1D9C76D3B4F0}"/>
                </a:ext>
              </a:extLst>
            </p:cNvPr>
            <p:cNvGrpSpPr/>
            <p:nvPr/>
          </p:nvGrpSpPr>
          <p:grpSpPr>
            <a:xfrm>
              <a:off x="7396202" y="4828361"/>
              <a:ext cx="3024936" cy="988221"/>
              <a:chOff x="4879712" y="4972708"/>
              <a:chExt cx="3280293" cy="1150691"/>
            </a:xfrm>
          </p:grpSpPr>
          <p:pic>
            <p:nvPicPr>
              <p:cNvPr id="37" name="Graphic 36" descr="Man with solid fill">
                <a:extLst>
                  <a:ext uri="{FF2B5EF4-FFF2-40B4-BE49-F238E27FC236}">
                    <a16:creationId xmlns:a16="http://schemas.microsoft.com/office/drawing/2014/main" id="{6997EC00-20A9-C5C7-F894-1ABED0673D3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3347" r="23836"/>
              <a:stretch/>
            </p:blipFill>
            <p:spPr>
              <a:xfrm>
                <a:off x="4879712" y="4972708"/>
                <a:ext cx="663621" cy="1150691"/>
              </a:xfrm>
              <a:prstGeom prst="rect">
                <a:avLst/>
              </a:prstGeom>
            </p:spPr>
          </p:pic>
          <p:pic>
            <p:nvPicPr>
              <p:cNvPr id="38" name="Graphic 37" descr="Man with solid fill">
                <a:extLst>
                  <a:ext uri="{FF2B5EF4-FFF2-40B4-BE49-F238E27FC236}">
                    <a16:creationId xmlns:a16="http://schemas.microsoft.com/office/drawing/2014/main" id="{E557E245-6E14-1BC4-7B29-2FD9DCC6D7DD}"/>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3347" r="23836"/>
              <a:stretch/>
            </p:blipFill>
            <p:spPr>
              <a:xfrm>
                <a:off x="5540444" y="4972708"/>
                <a:ext cx="663621" cy="1150691"/>
              </a:xfrm>
              <a:prstGeom prst="rect">
                <a:avLst/>
              </a:prstGeom>
            </p:spPr>
          </p:pic>
          <p:pic>
            <p:nvPicPr>
              <p:cNvPr id="39" name="Graphic 38" descr="Man with solid fill">
                <a:extLst>
                  <a:ext uri="{FF2B5EF4-FFF2-40B4-BE49-F238E27FC236}">
                    <a16:creationId xmlns:a16="http://schemas.microsoft.com/office/drawing/2014/main" id="{8305637A-4C4D-4762-CC42-5B5DCC33D58F}"/>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3347" r="23836"/>
              <a:stretch/>
            </p:blipFill>
            <p:spPr>
              <a:xfrm>
                <a:off x="6201176" y="4972708"/>
                <a:ext cx="663621" cy="1150691"/>
              </a:xfrm>
              <a:prstGeom prst="rect">
                <a:avLst/>
              </a:prstGeom>
            </p:spPr>
          </p:pic>
          <p:pic>
            <p:nvPicPr>
              <p:cNvPr id="40" name="Graphic 39" descr="Man with solid fill">
                <a:extLst>
                  <a:ext uri="{FF2B5EF4-FFF2-40B4-BE49-F238E27FC236}">
                    <a16:creationId xmlns:a16="http://schemas.microsoft.com/office/drawing/2014/main" id="{E7DB1B9A-11E6-570F-C332-B07834FDF9B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3347" r="23836"/>
              <a:stretch/>
            </p:blipFill>
            <p:spPr>
              <a:xfrm>
                <a:off x="6861906" y="4972708"/>
                <a:ext cx="663621" cy="1150691"/>
              </a:xfrm>
              <a:prstGeom prst="rect">
                <a:avLst/>
              </a:prstGeom>
            </p:spPr>
          </p:pic>
          <p:pic>
            <p:nvPicPr>
              <p:cNvPr id="41" name="Graphic 40" descr="Man with solid fill">
                <a:extLst>
                  <a:ext uri="{FF2B5EF4-FFF2-40B4-BE49-F238E27FC236}">
                    <a16:creationId xmlns:a16="http://schemas.microsoft.com/office/drawing/2014/main" id="{A718D888-5A9D-8ADF-3859-E8DFA5287264}"/>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3347" r="23836"/>
              <a:stretch/>
            </p:blipFill>
            <p:spPr>
              <a:xfrm>
                <a:off x="7496384" y="4972708"/>
                <a:ext cx="663621" cy="1150691"/>
              </a:xfrm>
              <a:prstGeom prst="rect">
                <a:avLst/>
              </a:prstGeom>
            </p:spPr>
          </p:pic>
        </p:grpSp>
        <p:sp>
          <p:nvSpPr>
            <p:cNvPr id="33" name="TextBox 32">
              <a:extLst>
                <a:ext uri="{FF2B5EF4-FFF2-40B4-BE49-F238E27FC236}">
                  <a16:creationId xmlns:a16="http://schemas.microsoft.com/office/drawing/2014/main" id="{39020561-F646-BDF9-25B2-D728575914AB}"/>
                </a:ext>
              </a:extLst>
            </p:cNvPr>
            <p:cNvSpPr txBox="1"/>
            <p:nvPr/>
          </p:nvSpPr>
          <p:spPr>
            <a:xfrm>
              <a:off x="6096000" y="3990724"/>
              <a:ext cx="5386454" cy="369332"/>
            </a:xfrm>
            <a:prstGeom prst="rect">
              <a:avLst/>
            </a:prstGeom>
            <a:noFill/>
          </p:spPr>
          <p:txBody>
            <a:bodyPr wrap="square" rtlCol="0">
              <a:spAutoFit/>
            </a:bodyPr>
            <a:lstStyle/>
            <a:p>
              <a:pPr algn="ctr"/>
              <a:r>
                <a:rPr lang="en-CA" b="1">
                  <a:solidFill>
                    <a:schemeClr val="bg1"/>
                  </a:solidFill>
                </a:rPr>
                <a:t>5-year survival (2015-17)</a:t>
              </a:r>
            </a:p>
          </p:txBody>
        </p:sp>
        <p:sp>
          <p:nvSpPr>
            <p:cNvPr id="34" name="TextBox 8">
              <a:extLst>
                <a:ext uri="{FF2B5EF4-FFF2-40B4-BE49-F238E27FC236}">
                  <a16:creationId xmlns:a16="http://schemas.microsoft.com/office/drawing/2014/main" id="{387E144F-0986-1826-7739-444DC2E94D92}"/>
                </a:ext>
              </a:extLst>
            </p:cNvPr>
            <p:cNvSpPr txBox="1"/>
            <p:nvPr/>
          </p:nvSpPr>
          <p:spPr>
            <a:xfrm>
              <a:off x="8253405" y="5141378"/>
              <a:ext cx="943427" cy="553998"/>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defPPr>
                <a:defRPr lang="en-US"/>
              </a:defPPr>
              <a:lvl1pPr marL="0" algn="l" defTabSz="914297" rtl="0" eaLnBrk="1" latinLnBrk="0" hangingPunct="1">
                <a:defRPr sz="1799" kern="1200">
                  <a:solidFill>
                    <a:schemeClr val="tx1"/>
                  </a:solidFill>
                  <a:latin typeface="+mn-lt"/>
                  <a:ea typeface="+mn-ea"/>
                  <a:cs typeface="+mn-cs"/>
                </a:defRPr>
              </a:lvl1pPr>
              <a:lvl2pPr marL="457150" algn="l" defTabSz="914297" rtl="0" eaLnBrk="1" latinLnBrk="0" hangingPunct="1">
                <a:defRPr sz="1799" kern="1200">
                  <a:solidFill>
                    <a:schemeClr val="tx1"/>
                  </a:solidFill>
                  <a:latin typeface="+mn-lt"/>
                  <a:ea typeface="+mn-ea"/>
                  <a:cs typeface="+mn-cs"/>
                </a:defRPr>
              </a:lvl2pPr>
              <a:lvl3pPr marL="914297" algn="l" defTabSz="914297" rtl="0" eaLnBrk="1" latinLnBrk="0" hangingPunct="1">
                <a:defRPr sz="1799" kern="1200">
                  <a:solidFill>
                    <a:schemeClr val="tx1"/>
                  </a:solidFill>
                  <a:latin typeface="+mn-lt"/>
                  <a:ea typeface="+mn-ea"/>
                  <a:cs typeface="+mn-cs"/>
                </a:defRPr>
              </a:lvl3pPr>
              <a:lvl4pPr marL="1371447" algn="l" defTabSz="914297" rtl="0" eaLnBrk="1" latinLnBrk="0" hangingPunct="1">
                <a:defRPr sz="1799" kern="1200">
                  <a:solidFill>
                    <a:schemeClr val="tx1"/>
                  </a:solidFill>
                  <a:latin typeface="+mn-lt"/>
                  <a:ea typeface="+mn-ea"/>
                  <a:cs typeface="+mn-cs"/>
                </a:defRPr>
              </a:lvl4pPr>
              <a:lvl5pPr marL="1828593" algn="l" defTabSz="914297" rtl="0" eaLnBrk="1" latinLnBrk="0" hangingPunct="1">
                <a:defRPr sz="1799" kern="1200">
                  <a:solidFill>
                    <a:schemeClr val="tx1"/>
                  </a:solidFill>
                  <a:latin typeface="+mn-lt"/>
                  <a:ea typeface="+mn-ea"/>
                  <a:cs typeface="+mn-cs"/>
                </a:defRPr>
              </a:lvl5pPr>
              <a:lvl6pPr marL="2285743" algn="l" defTabSz="914297" rtl="0" eaLnBrk="1" latinLnBrk="0" hangingPunct="1">
                <a:defRPr sz="1799" kern="1200">
                  <a:solidFill>
                    <a:schemeClr val="tx1"/>
                  </a:solidFill>
                  <a:latin typeface="+mn-lt"/>
                  <a:ea typeface="+mn-ea"/>
                  <a:cs typeface="+mn-cs"/>
                </a:defRPr>
              </a:lvl6pPr>
              <a:lvl7pPr marL="2742890" algn="l" defTabSz="914297" rtl="0" eaLnBrk="1" latinLnBrk="0" hangingPunct="1">
                <a:defRPr sz="1799" kern="1200">
                  <a:solidFill>
                    <a:schemeClr val="tx1"/>
                  </a:solidFill>
                  <a:latin typeface="+mn-lt"/>
                  <a:ea typeface="+mn-ea"/>
                  <a:cs typeface="+mn-cs"/>
                </a:defRPr>
              </a:lvl7pPr>
              <a:lvl8pPr marL="3200040" algn="l" defTabSz="914297" rtl="0" eaLnBrk="1" latinLnBrk="0" hangingPunct="1">
                <a:defRPr sz="1799" kern="1200">
                  <a:solidFill>
                    <a:schemeClr val="tx1"/>
                  </a:solidFill>
                  <a:latin typeface="+mn-lt"/>
                  <a:ea typeface="+mn-ea"/>
                  <a:cs typeface="+mn-cs"/>
                </a:defRPr>
              </a:lvl8pPr>
              <a:lvl9pPr marL="3657187" algn="l" defTabSz="914297" rtl="0" eaLnBrk="1" latinLnBrk="0" hangingPunct="1">
                <a:defRPr sz="1799" kern="1200">
                  <a:solidFill>
                    <a:schemeClr val="tx1"/>
                  </a:solidFill>
                  <a:latin typeface="+mn-lt"/>
                  <a:ea typeface="+mn-ea"/>
                  <a:cs typeface="+mn-cs"/>
                </a:defRPr>
              </a:lvl9pPr>
            </a:lstStyle>
            <a:p>
              <a:r>
                <a:rPr lang="en-CA" sz="1600" b="1">
                  <a:solidFill>
                    <a:schemeClr val="accent1"/>
                  </a:solidFill>
                  <a:latin typeface="+mj-lt"/>
                </a:rPr>
                <a:t>In:</a:t>
              </a:r>
            </a:p>
            <a:p>
              <a:r>
                <a:rPr lang="en-CA" sz="1400">
                  <a:latin typeface="+mj-lt"/>
                </a:rPr>
                <a:t>Women</a:t>
              </a:r>
            </a:p>
          </p:txBody>
        </p:sp>
        <p:sp>
          <p:nvSpPr>
            <p:cNvPr id="35" name="TextBox 10">
              <a:extLst>
                <a:ext uri="{FF2B5EF4-FFF2-40B4-BE49-F238E27FC236}">
                  <a16:creationId xmlns:a16="http://schemas.microsoft.com/office/drawing/2014/main" id="{4640F7A4-308E-7760-4D28-1A6807D520B1}"/>
                </a:ext>
              </a:extLst>
            </p:cNvPr>
            <p:cNvSpPr txBox="1"/>
            <p:nvPr/>
          </p:nvSpPr>
          <p:spPr>
            <a:xfrm>
              <a:off x="7734418" y="4622113"/>
              <a:ext cx="571915" cy="1323439"/>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297" rtl="0" eaLnBrk="1" latinLnBrk="0" hangingPunct="1">
                <a:defRPr sz="1799" kern="1200">
                  <a:solidFill>
                    <a:schemeClr val="tx1"/>
                  </a:solidFill>
                  <a:latin typeface="+mn-lt"/>
                  <a:ea typeface="+mn-ea"/>
                  <a:cs typeface="+mn-cs"/>
                </a:defRPr>
              </a:lvl1pPr>
              <a:lvl2pPr marL="457150" algn="l" defTabSz="914297" rtl="0" eaLnBrk="1" latinLnBrk="0" hangingPunct="1">
                <a:defRPr sz="1799" kern="1200">
                  <a:solidFill>
                    <a:schemeClr val="tx1"/>
                  </a:solidFill>
                  <a:latin typeface="+mn-lt"/>
                  <a:ea typeface="+mn-ea"/>
                  <a:cs typeface="+mn-cs"/>
                </a:defRPr>
              </a:lvl2pPr>
              <a:lvl3pPr marL="914297" algn="l" defTabSz="914297" rtl="0" eaLnBrk="1" latinLnBrk="0" hangingPunct="1">
                <a:defRPr sz="1799" kern="1200">
                  <a:solidFill>
                    <a:schemeClr val="tx1"/>
                  </a:solidFill>
                  <a:latin typeface="+mn-lt"/>
                  <a:ea typeface="+mn-ea"/>
                  <a:cs typeface="+mn-cs"/>
                </a:defRPr>
              </a:lvl3pPr>
              <a:lvl4pPr marL="1371447" algn="l" defTabSz="914297" rtl="0" eaLnBrk="1" latinLnBrk="0" hangingPunct="1">
                <a:defRPr sz="1799" kern="1200">
                  <a:solidFill>
                    <a:schemeClr val="tx1"/>
                  </a:solidFill>
                  <a:latin typeface="+mn-lt"/>
                  <a:ea typeface="+mn-ea"/>
                  <a:cs typeface="+mn-cs"/>
                </a:defRPr>
              </a:lvl4pPr>
              <a:lvl5pPr marL="1828593" algn="l" defTabSz="914297" rtl="0" eaLnBrk="1" latinLnBrk="0" hangingPunct="1">
                <a:defRPr sz="1799" kern="1200">
                  <a:solidFill>
                    <a:schemeClr val="tx1"/>
                  </a:solidFill>
                  <a:latin typeface="+mn-lt"/>
                  <a:ea typeface="+mn-ea"/>
                  <a:cs typeface="+mn-cs"/>
                </a:defRPr>
              </a:lvl5pPr>
              <a:lvl6pPr marL="2285743" algn="l" defTabSz="914297" rtl="0" eaLnBrk="1" latinLnBrk="0" hangingPunct="1">
                <a:defRPr sz="1799" kern="1200">
                  <a:solidFill>
                    <a:schemeClr val="tx1"/>
                  </a:solidFill>
                  <a:latin typeface="+mn-lt"/>
                  <a:ea typeface="+mn-ea"/>
                  <a:cs typeface="+mn-cs"/>
                </a:defRPr>
              </a:lvl6pPr>
              <a:lvl7pPr marL="2742890" algn="l" defTabSz="914297" rtl="0" eaLnBrk="1" latinLnBrk="0" hangingPunct="1">
                <a:defRPr sz="1799" kern="1200">
                  <a:solidFill>
                    <a:schemeClr val="tx1"/>
                  </a:solidFill>
                  <a:latin typeface="+mn-lt"/>
                  <a:ea typeface="+mn-ea"/>
                  <a:cs typeface="+mn-cs"/>
                </a:defRPr>
              </a:lvl7pPr>
              <a:lvl8pPr marL="3200040" algn="l" defTabSz="914297" rtl="0" eaLnBrk="1" latinLnBrk="0" hangingPunct="1">
                <a:defRPr sz="1799" kern="1200">
                  <a:solidFill>
                    <a:schemeClr val="tx1"/>
                  </a:solidFill>
                  <a:latin typeface="+mn-lt"/>
                  <a:ea typeface="+mn-ea"/>
                  <a:cs typeface="+mn-cs"/>
                </a:defRPr>
              </a:lvl8pPr>
              <a:lvl9pPr marL="3657187" algn="l" defTabSz="914297" rtl="0" eaLnBrk="1" latinLnBrk="0" hangingPunct="1">
                <a:defRPr sz="1799" kern="1200">
                  <a:solidFill>
                    <a:schemeClr val="tx1"/>
                  </a:solidFill>
                  <a:latin typeface="+mn-lt"/>
                  <a:ea typeface="+mn-ea"/>
                  <a:cs typeface="+mn-cs"/>
                </a:defRPr>
              </a:lvl9pPr>
            </a:lstStyle>
            <a:p>
              <a:r>
                <a:rPr lang="en-CA" sz="8000" b="1">
                  <a:solidFill>
                    <a:schemeClr val="accent1"/>
                  </a:solidFill>
                  <a:latin typeface="+mj-lt"/>
                </a:rPr>
                <a:t>1</a:t>
              </a:r>
            </a:p>
          </p:txBody>
        </p:sp>
        <p:sp>
          <p:nvSpPr>
            <p:cNvPr id="36" name="TextBox 10">
              <a:extLst>
                <a:ext uri="{FF2B5EF4-FFF2-40B4-BE49-F238E27FC236}">
                  <a16:creationId xmlns:a16="http://schemas.microsoft.com/office/drawing/2014/main" id="{F5735605-99BF-CE01-92C2-F6D9B9B6ED1F}"/>
                </a:ext>
              </a:extLst>
            </p:cNvPr>
            <p:cNvSpPr txBox="1"/>
            <p:nvPr/>
          </p:nvSpPr>
          <p:spPr>
            <a:xfrm>
              <a:off x="9077262" y="4637490"/>
              <a:ext cx="863736" cy="1323439"/>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297" rtl="0" eaLnBrk="1" latinLnBrk="0" hangingPunct="1">
                <a:defRPr sz="1799" kern="1200">
                  <a:solidFill>
                    <a:schemeClr val="tx1"/>
                  </a:solidFill>
                  <a:latin typeface="+mn-lt"/>
                  <a:ea typeface="+mn-ea"/>
                  <a:cs typeface="+mn-cs"/>
                </a:defRPr>
              </a:lvl1pPr>
              <a:lvl2pPr marL="457150" algn="l" defTabSz="914297" rtl="0" eaLnBrk="1" latinLnBrk="0" hangingPunct="1">
                <a:defRPr sz="1799" kern="1200">
                  <a:solidFill>
                    <a:schemeClr val="tx1"/>
                  </a:solidFill>
                  <a:latin typeface="+mn-lt"/>
                  <a:ea typeface="+mn-ea"/>
                  <a:cs typeface="+mn-cs"/>
                </a:defRPr>
              </a:lvl2pPr>
              <a:lvl3pPr marL="914297" algn="l" defTabSz="914297" rtl="0" eaLnBrk="1" latinLnBrk="0" hangingPunct="1">
                <a:defRPr sz="1799" kern="1200">
                  <a:solidFill>
                    <a:schemeClr val="tx1"/>
                  </a:solidFill>
                  <a:latin typeface="+mn-lt"/>
                  <a:ea typeface="+mn-ea"/>
                  <a:cs typeface="+mn-cs"/>
                </a:defRPr>
              </a:lvl3pPr>
              <a:lvl4pPr marL="1371447" algn="l" defTabSz="914297" rtl="0" eaLnBrk="1" latinLnBrk="0" hangingPunct="1">
                <a:defRPr sz="1799" kern="1200">
                  <a:solidFill>
                    <a:schemeClr val="tx1"/>
                  </a:solidFill>
                  <a:latin typeface="+mn-lt"/>
                  <a:ea typeface="+mn-ea"/>
                  <a:cs typeface="+mn-cs"/>
                </a:defRPr>
              </a:lvl4pPr>
              <a:lvl5pPr marL="1828593" algn="l" defTabSz="914297" rtl="0" eaLnBrk="1" latinLnBrk="0" hangingPunct="1">
                <a:defRPr sz="1799" kern="1200">
                  <a:solidFill>
                    <a:schemeClr val="tx1"/>
                  </a:solidFill>
                  <a:latin typeface="+mn-lt"/>
                  <a:ea typeface="+mn-ea"/>
                  <a:cs typeface="+mn-cs"/>
                </a:defRPr>
              </a:lvl5pPr>
              <a:lvl6pPr marL="2285743" algn="l" defTabSz="914297" rtl="0" eaLnBrk="1" latinLnBrk="0" hangingPunct="1">
                <a:defRPr sz="1799" kern="1200">
                  <a:solidFill>
                    <a:schemeClr val="tx1"/>
                  </a:solidFill>
                  <a:latin typeface="+mn-lt"/>
                  <a:ea typeface="+mn-ea"/>
                  <a:cs typeface="+mn-cs"/>
                </a:defRPr>
              </a:lvl6pPr>
              <a:lvl7pPr marL="2742890" algn="l" defTabSz="914297" rtl="0" eaLnBrk="1" latinLnBrk="0" hangingPunct="1">
                <a:defRPr sz="1799" kern="1200">
                  <a:solidFill>
                    <a:schemeClr val="tx1"/>
                  </a:solidFill>
                  <a:latin typeface="+mn-lt"/>
                  <a:ea typeface="+mn-ea"/>
                  <a:cs typeface="+mn-cs"/>
                </a:defRPr>
              </a:lvl7pPr>
              <a:lvl8pPr marL="3200040" algn="l" defTabSz="914297" rtl="0" eaLnBrk="1" latinLnBrk="0" hangingPunct="1">
                <a:defRPr sz="1799" kern="1200">
                  <a:solidFill>
                    <a:schemeClr val="tx1"/>
                  </a:solidFill>
                  <a:latin typeface="+mn-lt"/>
                  <a:ea typeface="+mn-ea"/>
                  <a:cs typeface="+mn-cs"/>
                </a:defRPr>
              </a:lvl8pPr>
              <a:lvl9pPr marL="3657187" algn="l" defTabSz="914297" rtl="0" eaLnBrk="1" latinLnBrk="0" hangingPunct="1">
                <a:defRPr sz="1799" kern="1200">
                  <a:solidFill>
                    <a:schemeClr val="tx1"/>
                  </a:solidFill>
                  <a:latin typeface="+mn-lt"/>
                  <a:ea typeface="+mn-ea"/>
                  <a:cs typeface="+mn-cs"/>
                </a:defRPr>
              </a:lvl9pPr>
            </a:lstStyle>
            <a:p>
              <a:r>
                <a:rPr lang="en-US" sz="8000" b="1">
                  <a:solidFill>
                    <a:schemeClr val="accent1"/>
                  </a:solidFill>
                  <a:latin typeface="+mj-lt"/>
                </a:rPr>
                <a:t>5</a:t>
              </a:r>
              <a:endParaRPr lang="en-CA" sz="8000" b="1">
                <a:solidFill>
                  <a:schemeClr val="accent1"/>
                </a:solidFill>
                <a:latin typeface="+mj-lt"/>
              </a:endParaRPr>
            </a:p>
          </p:txBody>
        </p:sp>
      </p:grpSp>
      <p:pic>
        <p:nvPicPr>
          <p:cNvPr id="5" name="Picture 2">
            <a:extLst>
              <a:ext uri="{FF2B5EF4-FFF2-40B4-BE49-F238E27FC236}">
                <a16:creationId xmlns:a16="http://schemas.microsoft.com/office/drawing/2014/main" id="{660B6252-DF43-F938-77EE-0F805F05DF09}"/>
              </a:ext>
            </a:extLst>
          </p:cNvPr>
          <p:cNvPicPr>
            <a:picLocks noChangeAspect="1" noChangeArrowheads="1"/>
          </p:cNvPicPr>
          <p:nvPr/>
        </p:nvPicPr>
        <p:blipFill>
          <a:blip r:embed="rId10"/>
          <a:srcRect/>
          <a:stretch>
            <a:fillRect/>
          </a:stretch>
        </p:blipFill>
        <p:spPr bwMode="auto">
          <a:xfrm>
            <a:off x="10649752" y="231397"/>
            <a:ext cx="1542248" cy="101331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088438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Breast Density Notification *NEW*"/>
          <p:cNvSpPr txBox="1">
            <a:spLocks noGrp="1"/>
          </p:cNvSpPr>
          <p:nvPr>
            <p:ph type="title"/>
          </p:nvPr>
        </p:nvSpPr>
        <p:spPr>
          <a:prstGeom prst="rect">
            <a:avLst/>
          </a:prstGeom>
        </p:spPr>
        <p:txBody>
          <a:bodyPr/>
          <a:lstStyle/>
          <a:p>
            <a:r>
              <a:rPr dirty="0">
                <a:solidFill>
                  <a:schemeClr val="tx2"/>
                </a:solidFill>
              </a:rPr>
              <a:t>Breast Density Notification *NEW*</a:t>
            </a:r>
          </a:p>
        </p:txBody>
      </p:sp>
      <p:sp>
        <p:nvSpPr>
          <p:cNvPr id="232" name="Breast density describes the amount of fibroglandular tissue in the breast in relation to fatty tissue…"/>
          <p:cNvSpPr txBox="1">
            <a:spLocks noGrp="1"/>
          </p:cNvSpPr>
          <p:nvPr>
            <p:ph type="body" idx="1"/>
          </p:nvPr>
        </p:nvSpPr>
        <p:spPr>
          <a:xfrm>
            <a:off x="772886" y="2201406"/>
            <a:ext cx="10972800" cy="4525963"/>
          </a:xfrm>
          <a:prstGeom prst="rect">
            <a:avLst/>
          </a:prstGeom>
        </p:spPr>
        <p:txBody>
          <a:bodyPr/>
          <a:lstStyle/>
          <a:p>
            <a:r>
              <a:rPr dirty="0"/>
              <a:t>Breast density describes the amount of </a:t>
            </a:r>
            <a:r>
              <a:rPr dirty="0" err="1"/>
              <a:t>fibroglandular</a:t>
            </a:r>
            <a:r>
              <a:rPr dirty="0"/>
              <a:t> tissue in the breast in relation to fatty tissue</a:t>
            </a:r>
          </a:p>
          <a:p>
            <a:r>
              <a:rPr dirty="0"/>
              <a:t>Density is important because</a:t>
            </a:r>
          </a:p>
          <a:p>
            <a:pPr marL="685783" lvl="1" indent="-228594"/>
            <a:r>
              <a:rPr dirty="0"/>
              <a:t>Breast cancer is more difficult to detect in dense tissue on mammograms</a:t>
            </a:r>
          </a:p>
          <a:p>
            <a:pPr marL="685783" lvl="1" indent="-228594"/>
            <a:r>
              <a:rPr dirty="0"/>
              <a:t>Risk of developing breast cancer is higher for women with dense breasts</a:t>
            </a:r>
          </a:p>
        </p:txBody>
      </p:sp>
      <p:pic>
        <p:nvPicPr>
          <p:cNvPr id="2" name="Picture 2" descr="breast cancer clip art | Breast Cancer Awareness Ribbon Women Heart Shape. Royalty Free Stock ...: ">
            <a:extLst>
              <a:ext uri="{FF2B5EF4-FFF2-40B4-BE49-F238E27FC236}">
                <a16:creationId xmlns:a16="http://schemas.microsoft.com/office/drawing/2014/main" id="{5017B5B9-BBE1-6002-A437-68ED6FC7C6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27" t="12248" r="9740" b="18853"/>
          <a:stretch/>
        </p:blipFill>
        <p:spPr bwMode="auto">
          <a:xfrm>
            <a:off x="9781176" y="130631"/>
            <a:ext cx="2307771" cy="1469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BI-RADS Density Categories"/>
          <p:cNvSpPr txBox="1">
            <a:spLocks noGrp="1"/>
          </p:cNvSpPr>
          <p:nvPr>
            <p:ph type="title"/>
          </p:nvPr>
        </p:nvSpPr>
        <p:spPr>
          <a:prstGeom prst="rect">
            <a:avLst/>
          </a:prstGeom>
        </p:spPr>
        <p:txBody>
          <a:bodyPr/>
          <a:lstStyle/>
          <a:p>
            <a:r>
              <a:rPr dirty="0">
                <a:solidFill>
                  <a:schemeClr val="tx2"/>
                </a:solidFill>
              </a:rPr>
              <a:t>BI-RADS Density Categories</a:t>
            </a:r>
          </a:p>
        </p:txBody>
      </p:sp>
      <p:sp>
        <p:nvSpPr>
          <p:cNvPr id="239" name="Category A – the breasts are almost all fatty (not dense) tissue…"/>
          <p:cNvSpPr txBox="1">
            <a:spLocks noGrp="1"/>
          </p:cNvSpPr>
          <p:nvPr>
            <p:ph type="body" idx="1"/>
          </p:nvPr>
        </p:nvSpPr>
        <p:spPr>
          <a:xfrm>
            <a:off x="721795" y="1241876"/>
            <a:ext cx="10825436" cy="4184275"/>
          </a:xfrm>
          <a:prstGeom prst="rect">
            <a:avLst/>
          </a:prstGeom>
        </p:spPr>
        <p:txBody>
          <a:bodyPr>
            <a:normAutofit/>
          </a:bodyPr>
          <a:lstStyle/>
          <a:p>
            <a:pPr marL="425184" lvl="2" indent="-295267" defTabSz="425184">
              <a:spcBef>
                <a:spcPts val="0"/>
              </a:spcBef>
              <a:buClr>
                <a:srgbClr val="333333"/>
              </a:buClr>
              <a:buFontTx/>
              <a:buChar char="•"/>
              <a:defRPr sz="2604">
                <a:solidFill>
                  <a:srgbClr val="FFFFFF"/>
                </a:solidFill>
              </a:defRPr>
            </a:pPr>
            <a:r>
              <a:rPr lang="en-CA" sz="3200" dirty="0">
                <a:solidFill>
                  <a:schemeClr val="tx2"/>
                </a:solidFill>
              </a:rPr>
              <a:t>Category A – the breasts are almost all fatty (not dense) tissue</a:t>
            </a:r>
          </a:p>
          <a:p>
            <a:pPr marL="425184" indent="-295267" defTabSz="425184">
              <a:spcBef>
                <a:spcPts val="0"/>
              </a:spcBef>
              <a:buClr>
                <a:srgbClr val="333333"/>
              </a:buClr>
              <a:defRPr sz="2604">
                <a:solidFill>
                  <a:srgbClr val="FFFFFF"/>
                </a:solidFill>
              </a:defRPr>
            </a:pPr>
            <a:r>
              <a:rPr sz="3200" dirty="0">
                <a:solidFill>
                  <a:schemeClr val="tx2"/>
                </a:solidFill>
              </a:rPr>
              <a:t>Category B – the breasts mainly have non-dense tissue with some scattered areas of </a:t>
            </a:r>
            <a:r>
              <a:rPr sz="3200" dirty="0" err="1">
                <a:solidFill>
                  <a:schemeClr val="tx2"/>
                </a:solidFill>
              </a:rPr>
              <a:t>fibroglandular</a:t>
            </a:r>
            <a:r>
              <a:rPr sz="3200" dirty="0">
                <a:solidFill>
                  <a:schemeClr val="tx2"/>
                </a:solidFill>
              </a:rPr>
              <a:t> (dense) tissue</a:t>
            </a:r>
          </a:p>
          <a:p>
            <a:pPr marL="425184" indent="-295267" defTabSz="425184">
              <a:spcBef>
                <a:spcPts val="0"/>
              </a:spcBef>
              <a:buClr>
                <a:srgbClr val="333333"/>
              </a:buClr>
              <a:defRPr sz="2604">
                <a:solidFill>
                  <a:srgbClr val="FFFFFF"/>
                </a:solidFill>
              </a:defRPr>
            </a:pPr>
            <a:r>
              <a:rPr sz="3200" dirty="0">
                <a:solidFill>
                  <a:schemeClr val="tx2"/>
                </a:solidFill>
              </a:rPr>
              <a:t>Category C – the breasts are heterogeneously dense (a mixture of fatty and dense tissue)</a:t>
            </a:r>
          </a:p>
          <a:p>
            <a:pPr marL="425184" indent="-295267" defTabSz="425184">
              <a:spcBef>
                <a:spcPts val="0"/>
              </a:spcBef>
              <a:buClr>
                <a:srgbClr val="333333"/>
              </a:buClr>
              <a:defRPr sz="2604">
                <a:solidFill>
                  <a:srgbClr val="FFFFFF"/>
                </a:solidFill>
              </a:defRPr>
            </a:pPr>
            <a:r>
              <a:rPr sz="3200" dirty="0">
                <a:solidFill>
                  <a:schemeClr val="tx2"/>
                </a:solidFill>
              </a:rPr>
              <a:t>Category D – the breasts are extremely dense (almost entirely dense breast tissue)</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Breast Density Update"/>
          <p:cNvSpPr txBox="1">
            <a:spLocks noGrp="1"/>
          </p:cNvSpPr>
          <p:nvPr>
            <p:ph type="title"/>
          </p:nvPr>
        </p:nvSpPr>
        <p:spPr>
          <a:prstGeom prst="rect">
            <a:avLst/>
          </a:prstGeom>
        </p:spPr>
        <p:txBody>
          <a:bodyPr/>
          <a:lstStyle/>
          <a:p>
            <a:r>
              <a:rPr dirty="0">
                <a:solidFill>
                  <a:schemeClr val="tx2"/>
                </a:solidFill>
              </a:rPr>
              <a:t>Breast Density Update</a:t>
            </a:r>
          </a:p>
        </p:txBody>
      </p:sp>
      <p:sp>
        <p:nvSpPr>
          <p:cNvPr id="242" name="Double-click to edit"/>
          <p:cNvSpPr txBox="1">
            <a:spLocks noGrp="1"/>
          </p:cNvSpPr>
          <p:nvPr>
            <p:ph type="body" idx="1"/>
          </p:nvPr>
        </p:nvSpPr>
        <p:spPr>
          <a:prstGeom prst="rect">
            <a:avLst/>
          </a:prstGeom>
        </p:spPr>
        <p:txBody>
          <a:bodyPr/>
          <a:lstStyle/>
          <a:p>
            <a:endParaRPr/>
          </a:p>
        </p:txBody>
      </p:sp>
      <p:pic>
        <p:nvPicPr>
          <p:cNvPr id="243" name="page53image45356112.png" descr="page53image45356112.png"/>
          <p:cNvPicPr>
            <a:picLocks noChangeAspect="1"/>
          </p:cNvPicPr>
          <p:nvPr/>
        </p:nvPicPr>
        <p:blipFill>
          <a:blip r:embed="rId2"/>
          <a:stretch>
            <a:fillRect/>
          </a:stretch>
        </p:blipFill>
        <p:spPr>
          <a:xfrm>
            <a:off x="446879" y="1578525"/>
            <a:ext cx="10971925" cy="5170019"/>
          </a:xfrm>
          <a:prstGeom prst="rect">
            <a:avLst/>
          </a:prstGeom>
          <a:ln w="12700">
            <a:miter lim="400000"/>
          </a:ln>
        </p:spPr>
      </p:pic>
      <p:sp>
        <p:nvSpPr>
          <p:cNvPr id="244" name="Text"/>
          <p:cNvSpPr txBox="1"/>
          <p:nvPr/>
        </p:nvSpPr>
        <p:spPr>
          <a:xfrm>
            <a:off x="-10412497" y="-3538457"/>
            <a:ext cx="14362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20" rIns="45719" bIns="45720">
            <a:spAutoFit/>
          </a:bodyPr>
          <a:lstStyle>
            <a:lvl1pPr defTabSz="457200">
              <a:defRPr sz="1200">
                <a:latin typeface="Times Roman"/>
                <a:ea typeface="Times Roman"/>
                <a:cs typeface="Times Roman"/>
                <a:sym typeface="Times Roman"/>
              </a:defRPr>
            </a:lvl1pPr>
          </a:lstStyle>
          <a:p>
            <a:r>
              <a:rPr sz="1600"/>
              <a:t> </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itle 1"/>
          <p:cNvSpPr txBox="1">
            <a:spLocks noGrp="1"/>
          </p:cNvSpPr>
          <p:nvPr>
            <p:ph type="title"/>
          </p:nvPr>
        </p:nvSpPr>
        <p:spPr>
          <a:prstGeom prst="rect">
            <a:avLst/>
          </a:prstGeom>
        </p:spPr>
        <p:txBody>
          <a:bodyPr/>
          <a:lstStyle/>
          <a:p>
            <a:r>
              <a:rPr dirty="0">
                <a:solidFill>
                  <a:schemeClr val="tx2"/>
                </a:solidFill>
              </a:rPr>
              <a:t>BI-RADS Assessment Categories</a:t>
            </a:r>
          </a:p>
        </p:txBody>
      </p:sp>
      <p:pic>
        <p:nvPicPr>
          <p:cNvPr id="257" name="Picture 4" descr="Picture 4"/>
          <p:cNvPicPr>
            <a:picLocks noChangeAspect="1"/>
          </p:cNvPicPr>
          <p:nvPr/>
        </p:nvPicPr>
        <p:blipFill>
          <a:blip r:embed="rId2"/>
          <a:stretch>
            <a:fillRect/>
          </a:stretch>
        </p:blipFill>
        <p:spPr>
          <a:xfrm>
            <a:off x="2039112" y="901652"/>
            <a:ext cx="6594171" cy="5491741"/>
          </a:xfrm>
          <a:prstGeom prst="rect">
            <a:avLst/>
          </a:prstGeom>
          <a:ln w="12700">
            <a:miter lim="400000"/>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7"/>
            <a:ext cx="10563227" cy="1630363"/>
          </a:xfrm>
        </p:spPr>
        <p:txBody>
          <a:bodyPr>
            <a:normAutofit/>
          </a:bodyPr>
          <a:lstStyle/>
          <a:p>
            <a:r>
              <a:rPr lang="en-US" sz="4267" dirty="0"/>
              <a:t>Mammogram, we ask about COVID shots</a:t>
            </a:r>
            <a:endParaRPr lang="en-CA" sz="4267" dirty="0"/>
          </a:p>
        </p:txBody>
      </p:sp>
      <p:pic>
        <p:nvPicPr>
          <p:cNvPr id="22530" name="Picture 2"/>
          <p:cNvPicPr>
            <a:picLocks noChangeAspect="1" noChangeArrowheads="1"/>
          </p:cNvPicPr>
          <p:nvPr/>
        </p:nvPicPr>
        <p:blipFill>
          <a:blip r:embed="rId2" cstate="print"/>
          <a:srcRect/>
          <a:stretch>
            <a:fillRect/>
          </a:stretch>
        </p:blipFill>
        <p:spPr bwMode="auto">
          <a:xfrm>
            <a:off x="1601976" y="2029012"/>
            <a:ext cx="3345713" cy="4175449"/>
          </a:xfrm>
          <a:prstGeom prst="rect">
            <a:avLst/>
          </a:prstGeom>
          <a:noFill/>
          <a:ln w="9525">
            <a:noFill/>
            <a:miter lim="800000"/>
            <a:headEnd/>
            <a:tailEnd/>
          </a:ln>
        </p:spPr>
      </p:pic>
      <p:sp>
        <p:nvSpPr>
          <p:cNvPr id="5" name="Content Placeholder 4"/>
          <p:cNvSpPr>
            <a:spLocks noGrp="1"/>
          </p:cNvSpPr>
          <p:nvPr>
            <p:ph idx="1"/>
          </p:nvPr>
        </p:nvSpPr>
        <p:spPr/>
        <p:txBody>
          <a:bodyPr/>
          <a:lstStyle/>
          <a:p>
            <a:endParaRPr lang="en-CA" dirty="0"/>
          </a:p>
        </p:txBody>
      </p:sp>
      <p:pic>
        <p:nvPicPr>
          <p:cNvPr id="174081" name="Picture 1"/>
          <p:cNvPicPr>
            <a:picLocks noChangeAspect="1" noChangeArrowheads="1"/>
          </p:cNvPicPr>
          <p:nvPr/>
        </p:nvPicPr>
        <p:blipFill>
          <a:blip r:embed="rId3" cstate="print"/>
          <a:srcRect/>
          <a:stretch>
            <a:fillRect/>
          </a:stretch>
        </p:blipFill>
        <p:spPr bwMode="auto">
          <a:xfrm>
            <a:off x="7618427" y="1520458"/>
            <a:ext cx="2943248" cy="50082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167FD3-3DD7-CD6D-B082-489E6A763A55}"/>
              </a:ext>
            </a:extLst>
          </p:cNvPr>
          <p:cNvSpPr>
            <a:spLocks noGrp="1"/>
          </p:cNvSpPr>
          <p:nvPr>
            <p:ph idx="1"/>
          </p:nvPr>
        </p:nvSpPr>
        <p:spPr/>
        <p:txBody>
          <a:bodyPr>
            <a:normAutofit/>
          </a:bodyPr>
          <a:lstStyle/>
          <a:p>
            <a:r>
              <a:rPr lang="en-US" dirty="0"/>
              <a:t>People with breast implants who screened outside the program and were excluded from the OBSP may receive invitation letters if they become eligible for breast screening (based on their date of birth and screening history) before October 16.</a:t>
            </a:r>
          </a:p>
          <a:p>
            <a:r>
              <a:rPr lang="en-US" dirty="0"/>
              <a:t>Two-Spirit, trans and nonbinary people currently participating in the OBSP may receive normal result or recall letters based on their screening history. (regardless of what sex the Ministry of Health has on file for them)</a:t>
            </a:r>
          </a:p>
        </p:txBody>
      </p:sp>
      <p:sp>
        <p:nvSpPr>
          <p:cNvPr id="3" name="Title 2">
            <a:extLst>
              <a:ext uri="{FF2B5EF4-FFF2-40B4-BE49-F238E27FC236}">
                <a16:creationId xmlns:a16="http://schemas.microsoft.com/office/drawing/2014/main" id="{795378F5-57E6-C894-7C5A-77A69B994CCA}"/>
              </a:ext>
            </a:extLst>
          </p:cNvPr>
          <p:cNvSpPr>
            <a:spLocks noGrp="1"/>
          </p:cNvSpPr>
          <p:nvPr>
            <p:ph type="title"/>
          </p:nvPr>
        </p:nvSpPr>
        <p:spPr>
          <a:xfrm>
            <a:off x="689087" y="259554"/>
            <a:ext cx="9652000" cy="944563"/>
          </a:xfrm>
        </p:spPr>
        <p:txBody>
          <a:bodyPr>
            <a:normAutofit fontScale="90000"/>
          </a:bodyPr>
          <a:lstStyle/>
          <a:p>
            <a:r>
              <a:rPr lang="en-CA" dirty="0">
                <a:solidFill>
                  <a:schemeClr val="tx1"/>
                </a:solidFill>
              </a:rPr>
              <a:t>Inclusion of patients that are ‘new’  to the OBSP in Ontario</a:t>
            </a:r>
          </a:p>
        </p:txBody>
      </p:sp>
    </p:spTree>
    <p:extLst>
      <p:ext uri="{BB962C8B-B14F-4D97-AF65-F5344CB8AC3E}">
        <p14:creationId xmlns:p14="http://schemas.microsoft.com/office/powerpoint/2010/main" val="1322292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453716-ABB5-5661-983C-F963EB474EC1}"/>
              </a:ext>
            </a:extLst>
          </p:cNvPr>
          <p:cNvSpPr>
            <a:spLocks noGrp="1"/>
          </p:cNvSpPr>
          <p:nvPr>
            <p:ph idx="1"/>
          </p:nvPr>
        </p:nvSpPr>
        <p:spPr>
          <a:xfrm>
            <a:off x="609600" y="3172538"/>
            <a:ext cx="10972800" cy="2953626"/>
          </a:xfrm>
        </p:spPr>
        <p:txBody>
          <a:bodyPr/>
          <a:lstStyle/>
          <a:p>
            <a:r>
              <a:rPr lang="en-US" dirty="0"/>
              <a:t>Two major factors prompted the change.</a:t>
            </a:r>
          </a:p>
          <a:p>
            <a:r>
              <a:rPr lang="en-US" dirty="0"/>
              <a:t> One is that more women are being diagnosed with breast cancer in their 40s. </a:t>
            </a:r>
          </a:p>
          <a:p>
            <a:r>
              <a:rPr lang="en-US" dirty="0"/>
              <a:t>The other is that a growing body of evidence showing that Black women get breast cancer younger, are more likely to die of breast cancer, and would benefit from earlier screening</a:t>
            </a:r>
            <a:r>
              <a:rPr lang="en-US" baseline="30000" dirty="0"/>
              <a:t>1</a:t>
            </a:r>
            <a:r>
              <a:rPr lang="en-US" dirty="0"/>
              <a:t>.</a:t>
            </a:r>
            <a:endParaRPr lang="en-CA" dirty="0"/>
          </a:p>
        </p:txBody>
      </p:sp>
      <p:sp>
        <p:nvSpPr>
          <p:cNvPr id="3" name="Title 2">
            <a:extLst>
              <a:ext uri="{FF2B5EF4-FFF2-40B4-BE49-F238E27FC236}">
                <a16:creationId xmlns:a16="http://schemas.microsoft.com/office/drawing/2014/main" id="{15B5B81C-FAE5-46E2-3733-C01F79E47617}"/>
              </a:ext>
            </a:extLst>
          </p:cNvPr>
          <p:cNvSpPr>
            <a:spLocks noGrp="1"/>
          </p:cNvSpPr>
          <p:nvPr>
            <p:ph type="title"/>
          </p:nvPr>
        </p:nvSpPr>
        <p:spPr/>
        <p:txBody>
          <a:bodyPr/>
          <a:lstStyle/>
          <a:p>
            <a:r>
              <a:rPr lang="en-CA" dirty="0">
                <a:solidFill>
                  <a:schemeClr val="tx1"/>
                </a:solidFill>
              </a:rPr>
              <a:t>Controversies</a:t>
            </a:r>
          </a:p>
        </p:txBody>
      </p:sp>
      <p:pic>
        <p:nvPicPr>
          <p:cNvPr id="5" name="Picture 4">
            <a:extLst>
              <a:ext uri="{FF2B5EF4-FFF2-40B4-BE49-F238E27FC236}">
                <a16:creationId xmlns:a16="http://schemas.microsoft.com/office/drawing/2014/main" id="{EECAAF11-99CF-36FA-FF0C-6C553632ED43}"/>
              </a:ext>
            </a:extLst>
          </p:cNvPr>
          <p:cNvPicPr>
            <a:picLocks noChangeAspect="1"/>
          </p:cNvPicPr>
          <p:nvPr/>
        </p:nvPicPr>
        <p:blipFill>
          <a:blip r:embed="rId2"/>
          <a:stretch>
            <a:fillRect/>
          </a:stretch>
        </p:blipFill>
        <p:spPr>
          <a:xfrm>
            <a:off x="7025677" y="502445"/>
            <a:ext cx="2200582" cy="762106"/>
          </a:xfrm>
          <a:prstGeom prst="rect">
            <a:avLst/>
          </a:prstGeom>
        </p:spPr>
      </p:pic>
      <p:pic>
        <p:nvPicPr>
          <p:cNvPr id="7" name="Picture 6">
            <a:extLst>
              <a:ext uri="{FF2B5EF4-FFF2-40B4-BE49-F238E27FC236}">
                <a16:creationId xmlns:a16="http://schemas.microsoft.com/office/drawing/2014/main" id="{66731C24-2EA6-6C17-9491-B0B2B4810033}"/>
              </a:ext>
            </a:extLst>
          </p:cNvPr>
          <p:cNvPicPr>
            <a:picLocks noChangeAspect="1"/>
          </p:cNvPicPr>
          <p:nvPr/>
        </p:nvPicPr>
        <p:blipFill>
          <a:blip r:embed="rId3"/>
          <a:stretch>
            <a:fillRect/>
          </a:stretch>
        </p:blipFill>
        <p:spPr>
          <a:xfrm>
            <a:off x="1409046" y="1143430"/>
            <a:ext cx="9373908" cy="2029108"/>
          </a:xfrm>
          <a:prstGeom prst="rect">
            <a:avLst/>
          </a:prstGeom>
          <a:ln>
            <a:solidFill>
              <a:schemeClr val="accent1"/>
            </a:solidFill>
          </a:ln>
        </p:spPr>
      </p:pic>
      <p:sp>
        <p:nvSpPr>
          <p:cNvPr id="9" name="TextBox 8">
            <a:extLst>
              <a:ext uri="{FF2B5EF4-FFF2-40B4-BE49-F238E27FC236}">
                <a16:creationId xmlns:a16="http://schemas.microsoft.com/office/drawing/2014/main" id="{664170B8-A471-8B8E-7950-AA28DBA81299}"/>
              </a:ext>
            </a:extLst>
          </p:cNvPr>
          <p:cNvSpPr txBox="1"/>
          <p:nvPr/>
        </p:nvSpPr>
        <p:spPr>
          <a:xfrm>
            <a:off x="1319022" y="6355555"/>
            <a:ext cx="10972800" cy="461665"/>
          </a:xfrm>
          <a:prstGeom prst="rect">
            <a:avLst/>
          </a:prstGeom>
          <a:noFill/>
        </p:spPr>
        <p:txBody>
          <a:bodyPr wrap="square">
            <a:spAutoFit/>
          </a:bodyPr>
          <a:lstStyle/>
          <a:p>
            <a:r>
              <a:rPr lang="en-CA" sz="1200" dirty="0"/>
              <a:t>1. Chen T, </a:t>
            </a:r>
            <a:r>
              <a:rPr lang="en-CA" sz="1200" dirty="0" err="1"/>
              <a:t>Kharazmi</a:t>
            </a:r>
            <a:r>
              <a:rPr lang="en-CA" sz="1200" dirty="0"/>
              <a:t> E, Fallah M. Race and Ethnicity–Adjusted Age Recommendation for Initiating Breast Cancer Screening. JAMA </a:t>
            </a:r>
            <a:r>
              <a:rPr lang="en-CA" sz="1200" dirty="0" err="1"/>
              <a:t>Netw</a:t>
            </a:r>
            <a:r>
              <a:rPr lang="en-CA" sz="1200" dirty="0"/>
              <a:t> Open. 2023;6(4):e238893. doi:10.1001/jamanetworkopen.2023.8893</a:t>
            </a:r>
          </a:p>
        </p:txBody>
      </p:sp>
    </p:spTree>
    <p:extLst>
      <p:ext uri="{BB962C8B-B14F-4D97-AF65-F5344CB8AC3E}">
        <p14:creationId xmlns:p14="http://schemas.microsoft.com/office/powerpoint/2010/main" val="4101620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B0FF96-CBEA-B826-8872-5B0A0B0155CF}"/>
              </a:ext>
            </a:extLst>
          </p:cNvPr>
          <p:cNvSpPr>
            <a:spLocks noGrp="1"/>
          </p:cNvSpPr>
          <p:nvPr>
            <p:ph idx="1"/>
          </p:nvPr>
        </p:nvSpPr>
        <p:spPr>
          <a:xfrm>
            <a:off x="609600" y="4775200"/>
            <a:ext cx="5486400" cy="1526455"/>
          </a:xfrm>
        </p:spPr>
        <p:txBody>
          <a:bodyPr>
            <a:normAutofit fontScale="92500" lnSpcReduction="20000"/>
          </a:bodyPr>
          <a:lstStyle/>
          <a:p>
            <a:r>
              <a:rPr lang="en-US" dirty="0"/>
              <a:t>Low compared to medium adherence to </a:t>
            </a:r>
            <a:r>
              <a:rPr lang="en-US" dirty="0" err="1"/>
              <a:t>arMED</a:t>
            </a:r>
            <a:r>
              <a:rPr lang="en-US" dirty="0"/>
              <a:t> score was associated with a 13% higher risk of all‑cause mortality (HR 1.13, 95%CI 1.01–1.26)</a:t>
            </a:r>
            <a:endParaRPr lang="en-CA" dirty="0"/>
          </a:p>
        </p:txBody>
      </p:sp>
      <p:sp>
        <p:nvSpPr>
          <p:cNvPr id="3" name="Title 2">
            <a:extLst>
              <a:ext uri="{FF2B5EF4-FFF2-40B4-BE49-F238E27FC236}">
                <a16:creationId xmlns:a16="http://schemas.microsoft.com/office/drawing/2014/main" id="{7C7ABDDB-7AEB-0CEE-7CDD-98A88A85D37A}"/>
              </a:ext>
            </a:extLst>
          </p:cNvPr>
          <p:cNvSpPr>
            <a:spLocks noGrp="1"/>
          </p:cNvSpPr>
          <p:nvPr>
            <p:ph type="title"/>
          </p:nvPr>
        </p:nvSpPr>
        <p:spPr/>
        <p:txBody>
          <a:bodyPr/>
          <a:lstStyle/>
          <a:p>
            <a:r>
              <a:rPr lang="en-CA" b="0" dirty="0">
                <a:solidFill>
                  <a:schemeClr val="tx1"/>
                </a:solidFill>
              </a:rPr>
              <a:t>You may find this interesting?</a:t>
            </a:r>
          </a:p>
        </p:txBody>
      </p:sp>
      <p:pic>
        <p:nvPicPr>
          <p:cNvPr id="5" name="Picture 4">
            <a:extLst>
              <a:ext uri="{FF2B5EF4-FFF2-40B4-BE49-F238E27FC236}">
                <a16:creationId xmlns:a16="http://schemas.microsoft.com/office/drawing/2014/main" id="{AF7E324F-A100-7B90-F9B2-4177653A9A0A}"/>
              </a:ext>
            </a:extLst>
          </p:cNvPr>
          <p:cNvPicPr>
            <a:picLocks noChangeAspect="1"/>
          </p:cNvPicPr>
          <p:nvPr/>
        </p:nvPicPr>
        <p:blipFill>
          <a:blip r:embed="rId2"/>
          <a:stretch>
            <a:fillRect/>
          </a:stretch>
        </p:blipFill>
        <p:spPr>
          <a:xfrm>
            <a:off x="8338863" y="127235"/>
            <a:ext cx="3510035" cy="1985029"/>
          </a:xfrm>
          <a:prstGeom prst="rect">
            <a:avLst/>
          </a:prstGeom>
        </p:spPr>
      </p:pic>
      <p:pic>
        <p:nvPicPr>
          <p:cNvPr id="7" name="Picture 6">
            <a:extLst>
              <a:ext uri="{FF2B5EF4-FFF2-40B4-BE49-F238E27FC236}">
                <a16:creationId xmlns:a16="http://schemas.microsoft.com/office/drawing/2014/main" id="{5E4718EC-AA52-02A0-5F25-E635368A45B0}"/>
              </a:ext>
            </a:extLst>
          </p:cNvPr>
          <p:cNvPicPr>
            <a:picLocks noChangeAspect="1"/>
          </p:cNvPicPr>
          <p:nvPr/>
        </p:nvPicPr>
        <p:blipFill>
          <a:blip r:embed="rId3"/>
          <a:stretch>
            <a:fillRect/>
          </a:stretch>
        </p:blipFill>
        <p:spPr>
          <a:xfrm>
            <a:off x="51485" y="890678"/>
            <a:ext cx="6401693" cy="3515216"/>
          </a:xfrm>
          <a:prstGeom prst="rect">
            <a:avLst/>
          </a:prstGeom>
          <a:ln>
            <a:solidFill>
              <a:schemeClr val="accent1"/>
            </a:solidFill>
          </a:ln>
        </p:spPr>
      </p:pic>
      <p:pic>
        <p:nvPicPr>
          <p:cNvPr id="9" name="Picture 8">
            <a:extLst>
              <a:ext uri="{FF2B5EF4-FFF2-40B4-BE49-F238E27FC236}">
                <a16:creationId xmlns:a16="http://schemas.microsoft.com/office/drawing/2014/main" id="{E15A1EA9-E9E8-47F9-367D-BF1FE631F59D}"/>
              </a:ext>
            </a:extLst>
          </p:cNvPr>
          <p:cNvPicPr>
            <a:picLocks noChangeAspect="1"/>
          </p:cNvPicPr>
          <p:nvPr/>
        </p:nvPicPr>
        <p:blipFill>
          <a:blip r:embed="rId4"/>
          <a:stretch>
            <a:fillRect/>
          </a:stretch>
        </p:blipFill>
        <p:spPr>
          <a:xfrm>
            <a:off x="6319928" y="2447693"/>
            <a:ext cx="5820587" cy="3696216"/>
          </a:xfrm>
          <a:prstGeom prst="rect">
            <a:avLst/>
          </a:prstGeom>
          <a:ln>
            <a:solidFill>
              <a:schemeClr val="accent1"/>
            </a:solidFill>
          </a:ln>
        </p:spPr>
      </p:pic>
      <p:pic>
        <p:nvPicPr>
          <p:cNvPr id="11" name="Picture 10">
            <a:extLst>
              <a:ext uri="{FF2B5EF4-FFF2-40B4-BE49-F238E27FC236}">
                <a16:creationId xmlns:a16="http://schemas.microsoft.com/office/drawing/2014/main" id="{92B8EC02-67EA-F6AC-C010-39AD9B5FB177}"/>
              </a:ext>
            </a:extLst>
          </p:cNvPr>
          <p:cNvPicPr>
            <a:picLocks noChangeAspect="1"/>
          </p:cNvPicPr>
          <p:nvPr/>
        </p:nvPicPr>
        <p:blipFill>
          <a:blip r:embed="rId5"/>
          <a:stretch>
            <a:fillRect/>
          </a:stretch>
        </p:blipFill>
        <p:spPr>
          <a:xfrm>
            <a:off x="6607302" y="1167701"/>
            <a:ext cx="1518529" cy="1017915"/>
          </a:xfrm>
          <a:prstGeom prst="rect">
            <a:avLst/>
          </a:prstGeom>
        </p:spPr>
      </p:pic>
    </p:spTree>
    <p:extLst>
      <p:ext uri="{BB962C8B-B14F-4D97-AF65-F5344CB8AC3E}">
        <p14:creationId xmlns:p14="http://schemas.microsoft.com/office/powerpoint/2010/main" val="277440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06400" y="1171575"/>
            <a:ext cx="11379200" cy="259080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Tx/>
              <a:buChar char="•"/>
              <a:defRPr/>
            </a:pPr>
            <a:endParaRPr lang="en-US" sz="3733" dirty="0">
              <a:solidFill>
                <a:schemeClr val="tx1"/>
              </a:solidFill>
            </a:endParaRPr>
          </a:p>
          <a:p>
            <a:pPr>
              <a:lnSpc>
                <a:spcPct val="80000"/>
              </a:lnSpc>
              <a:buFontTx/>
              <a:buChar char="•"/>
              <a:defRPr/>
            </a:pPr>
            <a:endParaRPr lang="en-US" sz="3733" dirty="0">
              <a:solidFill>
                <a:schemeClr val="tx1"/>
              </a:solidFill>
            </a:endParaRPr>
          </a:p>
          <a:p>
            <a:pPr>
              <a:lnSpc>
                <a:spcPct val="80000"/>
              </a:lnSpc>
              <a:buFontTx/>
              <a:buChar char="•"/>
              <a:defRPr/>
            </a:pPr>
            <a:endParaRPr lang="en-US" sz="3733" dirty="0">
              <a:solidFill>
                <a:schemeClr val="tx1"/>
              </a:solidFill>
            </a:endParaRPr>
          </a:p>
          <a:p>
            <a:pPr>
              <a:lnSpc>
                <a:spcPct val="80000"/>
              </a:lnSpc>
              <a:buFontTx/>
              <a:buChar char="•"/>
              <a:defRPr/>
            </a:pPr>
            <a:r>
              <a:rPr lang="en-US" dirty="0">
                <a:solidFill>
                  <a:schemeClr val="tx1"/>
                </a:solidFill>
              </a:rPr>
              <a:t>Canada has one of highest rates of CRC in world </a:t>
            </a:r>
          </a:p>
          <a:p>
            <a:r>
              <a:rPr lang="en-US" dirty="0">
                <a:solidFill>
                  <a:schemeClr val="tx1"/>
                </a:solidFill>
              </a:rPr>
              <a:t>When caught early,  ~90% chance of cure </a:t>
            </a:r>
          </a:p>
          <a:p>
            <a:r>
              <a:rPr lang="en-US" dirty="0">
                <a:solidFill>
                  <a:schemeClr val="tx1"/>
                </a:solidFill>
              </a:rPr>
              <a:t>Stage I &amp; II good prognoses, estimated 5-year relative survival:</a:t>
            </a:r>
          </a:p>
          <a:p>
            <a:pPr lvl="1"/>
            <a:r>
              <a:rPr lang="en-US" sz="3200" dirty="0">
                <a:solidFill>
                  <a:schemeClr val="tx1"/>
                </a:solidFill>
              </a:rPr>
              <a:t>Stage I - 96%</a:t>
            </a:r>
          </a:p>
          <a:p>
            <a:pPr lvl="1"/>
            <a:r>
              <a:rPr lang="en-US" sz="3200" dirty="0">
                <a:solidFill>
                  <a:schemeClr val="tx1"/>
                </a:solidFill>
              </a:rPr>
              <a:t>Stage II – 87%</a:t>
            </a:r>
            <a:endParaRPr lang="en-CA" sz="3200" dirty="0">
              <a:solidFill>
                <a:schemeClr val="tx1"/>
              </a:solidFill>
            </a:endParaRPr>
          </a:p>
          <a:p>
            <a:pPr>
              <a:lnSpc>
                <a:spcPct val="80000"/>
              </a:lnSpc>
              <a:buFontTx/>
              <a:buChar char="•"/>
              <a:defRPr/>
            </a:pPr>
            <a:endParaRPr lang="en-US" sz="1867" dirty="0">
              <a:solidFill>
                <a:schemeClr val="tx1"/>
              </a:solidFill>
            </a:endParaRPr>
          </a:p>
        </p:txBody>
      </p:sp>
      <p:sp>
        <p:nvSpPr>
          <p:cNvPr id="6" name="Slide Number Placeholder 2"/>
          <p:cNvSpPr txBox="1">
            <a:spLocks/>
          </p:cNvSpPr>
          <p:nvPr/>
        </p:nvSpPr>
        <p:spPr>
          <a:xfrm>
            <a:off x="8737600" y="6356351"/>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endParaRPr lang="en-US" sz="1600" dirty="0">
              <a:solidFill>
                <a:prstClr val="black">
                  <a:tint val="75000"/>
                </a:prstClr>
              </a:solidFill>
            </a:endParaRPr>
          </a:p>
        </p:txBody>
      </p:sp>
      <p:sp>
        <p:nvSpPr>
          <p:cNvPr id="8" name="Title 1"/>
          <p:cNvSpPr txBox="1">
            <a:spLocks/>
          </p:cNvSpPr>
          <p:nvPr/>
        </p:nvSpPr>
        <p:spPr>
          <a:xfrm>
            <a:off x="203200" y="18362"/>
            <a:ext cx="11728451" cy="1050023"/>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dirty="0">
                <a:solidFill>
                  <a:schemeClr val="tx2"/>
                </a:solidFill>
              </a:rPr>
              <a:t>Colorectal (CRC) Cancer Screening</a:t>
            </a:r>
          </a:p>
        </p:txBody>
      </p:sp>
      <p:pic>
        <p:nvPicPr>
          <p:cNvPr id="1026" name="Picture 2" descr="Related image">
            <a:extLst>
              <a:ext uri="{FF2B5EF4-FFF2-40B4-BE49-F238E27FC236}">
                <a16:creationId xmlns:a16="http://schemas.microsoft.com/office/drawing/2014/main" id="{2FF4763B-28B3-40D7-BAAB-F5D6DCC81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466" y="1171575"/>
            <a:ext cx="405130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580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239" y="274637"/>
            <a:ext cx="10972800" cy="741363"/>
          </a:xfrm>
        </p:spPr>
        <p:txBody>
          <a:bodyPr/>
          <a:lstStyle/>
          <a:p>
            <a:r>
              <a:rPr lang="en-US" sz="5867" dirty="0">
                <a:solidFill>
                  <a:schemeClr val="tx2"/>
                </a:solidFill>
              </a:rPr>
              <a:t>What is FIT?  </a:t>
            </a:r>
            <a:endParaRPr lang="en-CA" sz="5867" dirty="0">
              <a:solidFill>
                <a:schemeClr val="tx2"/>
              </a:solidFill>
            </a:endParaRPr>
          </a:p>
        </p:txBody>
      </p:sp>
      <p:sp>
        <p:nvSpPr>
          <p:cNvPr id="3" name="Slide Number Placeholder 2"/>
          <p:cNvSpPr>
            <a:spLocks noGrp="1"/>
          </p:cNvSpPr>
          <p:nvPr>
            <p:ph type="sldNum" sz="quarter" idx="12"/>
          </p:nvPr>
        </p:nvSpPr>
        <p:spPr/>
        <p:txBody>
          <a:bodyPr/>
          <a:lstStyle/>
          <a:p>
            <a:fld id="{D28A7EBE-86EF-4D46-BBBA-56D187EC3882}" type="slidenum">
              <a:rPr lang="en-US" smtClean="0"/>
              <a:pPr/>
              <a:t>59</a:t>
            </a:fld>
            <a:endParaRPr lang="en-US"/>
          </a:p>
        </p:txBody>
      </p:sp>
      <p:sp>
        <p:nvSpPr>
          <p:cNvPr id="6" name="Text Placeholder 5"/>
          <p:cNvSpPr>
            <a:spLocks noGrp="1"/>
          </p:cNvSpPr>
          <p:nvPr>
            <p:ph type="body" sz="quarter" idx="13"/>
          </p:nvPr>
        </p:nvSpPr>
        <p:spPr>
          <a:xfrm>
            <a:off x="457200" y="1499206"/>
            <a:ext cx="10900125" cy="3790927"/>
          </a:xfrm>
        </p:spPr>
        <p:txBody>
          <a:bodyPr/>
          <a:lstStyle/>
          <a:p>
            <a:r>
              <a:rPr lang="en-US" sz="3733" dirty="0"/>
              <a:t>At-home screening test for CRC (FIT checks for presence of occult blood in the stool)</a:t>
            </a:r>
          </a:p>
          <a:p>
            <a:r>
              <a:rPr lang="en-US" sz="3733" dirty="0"/>
              <a:t>One sample </a:t>
            </a:r>
          </a:p>
          <a:p>
            <a:r>
              <a:rPr lang="en-US" sz="3733" dirty="0"/>
              <a:t>Tube design for easy sampling</a:t>
            </a:r>
          </a:p>
          <a:p>
            <a:r>
              <a:rPr lang="en-US" sz="3733" dirty="0"/>
              <a:t>Automated test processing</a:t>
            </a:r>
          </a:p>
          <a:p>
            <a:r>
              <a:rPr lang="en-US" sz="3733" dirty="0"/>
              <a:t>Quantitative result</a:t>
            </a:r>
          </a:p>
          <a:p>
            <a:endParaRPr lang="en-CA" dirty="0"/>
          </a:p>
        </p:txBody>
      </p:sp>
      <p:pic>
        <p:nvPicPr>
          <p:cNvPr id="7" name="Picture 6"/>
          <p:cNvPicPr>
            <a:picLocks noChangeAspect="1"/>
          </p:cNvPicPr>
          <p:nvPr/>
        </p:nvPicPr>
        <p:blipFill>
          <a:blip r:embed="rId3"/>
          <a:stretch>
            <a:fillRect/>
          </a:stretch>
        </p:blipFill>
        <p:spPr>
          <a:xfrm rot="5898044">
            <a:off x="7863893" y="5050745"/>
            <a:ext cx="2349400" cy="752619"/>
          </a:xfrm>
          <a:prstGeom prst="rect">
            <a:avLst/>
          </a:prstGeom>
        </p:spPr>
      </p:pic>
      <p:pic>
        <p:nvPicPr>
          <p:cNvPr id="8" name="Picture 14" descr="http://nedcon.clindia.nl/_photos/Clindia/bewerkt/20021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80678">
            <a:off x="9608217" y="4182296"/>
            <a:ext cx="1459196" cy="24895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0283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3488AA-AB3F-BCD4-6F94-7FE3D1442ED7}"/>
              </a:ext>
            </a:extLst>
          </p:cNvPr>
          <p:cNvSpPr>
            <a:spLocks noGrp="1"/>
          </p:cNvSpPr>
          <p:nvPr>
            <p:ph type="body" sz="quarter" idx="12"/>
          </p:nvPr>
        </p:nvSpPr>
        <p:spPr>
          <a:xfrm>
            <a:off x="838704" y="1667329"/>
            <a:ext cx="7303896" cy="1531092"/>
          </a:xfrm>
        </p:spPr>
        <p:txBody>
          <a:bodyPr>
            <a:normAutofit fontScale="85000" lnSpcReduction="20000"/>
          </a:bodyPr>
          <a:lstStyle/>
          <a:p>
            <a:r>
              <a:rPr lang="en-CA"/>
              <a:t>Background </a:t>
            </a:r>
          </a:p>
          <a:p>
            <a:pPr lvl="1"/>
            <a:r>
              <a:rPr lang="en-CA"/>
              <a:t>63 years old </a:t>
            </a:r>
          </a:p>
          <a:p>
            <a:pPr lvl="1"/>
            <a:r>
              <a:rPr lang="en-CA"/>
              <a:t>Married with three adult children</a:t>
            </a:r>
          </a:p>
          <a:p>
            <a:pPr lvl="1"/>
            <a:r>
              <a:rPr lang="en-CA"/>
              <a:t>Works in real estate  </a:t>
            </a:r>
          </a:p>
          <a:p>
            <a:pPr lvl="1"/>
            <a:r>
              <a:rPr lang="en-CA"/>
              <a:t>Ex-smoker (37 pack year)</a:t>
            </a:r>
          </a:p>
        </p:txBody>
      </p:sp>
      <p:sp>
        <p:nvSpPr>
          <p:cNvPr id="3" name="Text Placeholder 2">
            <a:extLst>
              <a:ext uri="{FF2B5EF4-FFF2-40B4-BE49-F238E27FC236}">
                <a16:creationId xmlns:a16="http://schemas.microsoft.com/office/drawing/2014/main" id="{C57D00C1-9083-2AEE-7050-9F5380B72147}"/>
              </a:ext>
            </a:extLst>
          </p:cNvPr>
          <p:cNvSpPr>
            <a:spLocks noGrp="1"/>
          </p:cNvSpPr>
          <p:nvPr>
            <p:ph type="body" sz="quarter" idx="13"/>
          </p:nvPr>
        </p:nvSpPr>
        <p:spPr>
          <a:xfrm>
            <a:off x="4585018" y="3627070"/>
            <a:ext cx="6946698" cy="2453316"/>
          </a:xfrm>
        </p:spPr>
        <p:txBody>
          <a:bodyPr>
            <a:normAutofit fontScale="92500" lnSpcReduction="10000"/>
          </a:bodyPr>
          <a:lstStyle/>
          <a:p>
            <a:r>
              <a:rPr lang="en-CA"/>
              <a:t>History </a:t>
            </a:r>
          </a:p>
          <a:p>
            <a:pPr lvl="1"/>
            <a:r>
              <a:rPr lang="en-CA"/>
              <a:t>COPD </a:t>
            </a:r>
          </a:p>
          <a:p>
            <a:pPr lvl="1"/>
            <a:r>
              <a:rPr lang="en-CA"/>
              <a:t>Hypertension </a:t>
            </a:r>
          </a:p>
          <a:p>
            <a:r>
              <a:rPr lang="en-CA"/>
              <a:t>Reason for appointment </a:t>
            </a:r>
          </a:p>
          <a:p>
            <a:pPr lvl="1"/>
            <a:r>
              <a:rPr lang="en-CA"/>
              <a:t>In for follow-up </a:t>
            </a:r>
          </a:p>
          <a:p>
            <a:pPr lvl="1"/>
            <a:r>
              <a:rPr lang="en-CA"/>
              <a:t>Reviewed immunizations and cancer screening </a:t>
            </a:r>
          </a:p>
          <a:p>
            <a:pPr lvl="2"/>
            <a:r>
              <a:rPr lang="en-CA"/>
              <a:t>Prostate and colon cancer screening are up to date </a:t>
            </a:r>
          </a:p>
          <a:p>
            <a:pPr lvl="2"/>
            <a:r>
              <a:rPr lang="en-CA"/>
              <a:t>He has never heard of lung cancer screening </a:t>
            </a:r>
          </a:p>
        </p:txBody>
      </p:sp>
      <p:sp>
        <p:nvSpPr>
          <p:cNvPr id="5" name="Text Placeholder 4">
            <a:extLst>
              <a:ext uri="{FF2B5EF4-FFF2-40B4-BE49-F238E27FC236}">
                <a16:creationId xmlns:a16="http://schemas.microsoft.com/office/drawing/2014/main" id="{0CB63189-418E-093D-C5F8-82ECC812154A}"/>
              </a:ext>
            </a:extLst>
          </p:cNvPr>
          <p:cNvSpPr>
            <a:spLocks noGrp="1"/>
          </p:cNvSpPr>
          <p:nvPr>
            <p:ph type="body" sz="quarter" idx="10"/>
          </p:nvPr>
        </p:nvSpPr>
        <p:spPr/>
        <p:txBody>
          <a:bodyPr/>
          <a:lstStyle/>
          <a:p>
            <a:r>
              <a:rPr lang="en-US"/>
              <a:t>Meet – Ronald  </a:t>
            </a:r>
            <a:endParaRPr lang="en-CA"/>
          </a:p>
        </p:txBody>
      </p:sp>
      <p:pic>
        <p:nvPicPr>
          <p:cNvPr id="10" name="Picture 9" descr="A person with his arms crossed&#10;&#10;Description automatically generated with low confidence">
            <a:extLst>
              <a:ext uri="{FF2B5EF4-FFF2-40B4-BE49-F238E27FC236}">
                <a16:creationId xmlns:a16="http://schemas.microsoft.com/office/drawing/2014/main" id="{A66ABC3E-6CF7-7E74-D351-6DEDADAEC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78" y="3565307"/>
            <a:ext cx="4189263" cy="2765845"/>
          </a:xfrm>
          <a:prstGeom prst="rect">
            <a:avLst/>
          </a:prstGeom>
        </p:spPr>
      </p:pic>
    </p:spTree>
    <p:custDataLst>
      <p:tags r:id="rId1"/>
    </p:custDataLst>
    <p:extLst>
      <p:ext uri="{BB962C8B-B14F-4D97-AF65-F5344CB8AC3E}">
        <p14:creationId xmlns:p14="http://schemas.microsoft.com/office/powerpoint/2010/main" val="25546322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9476E94-8C09-4E27-AA2F-560E13F3670D}"/>
              </a:ext>
            </a:extLst>
          </p:cNvPr>
          <p:cNvSpPr txBox="1"/>
          <p:nvPr/>
        </p:nvSpPr>
        <p:spPr>
          <a:xfrm>
            <a:off x="128339" y="5999751"/>
            <a:ext cx="2229852" cy="584773"/>
          </a:xfrm>
          <a:prstGeom prst="rect">
            <a:avLst/>
          </a:prstGeom>
          <a:solidFill>
            <a:schemeClr val="bg1"/>
          </a:solidFill>
        </p:spPr>
        <p:txBody>
          <a:bodyPr wrap="square" lIns="91439" tIns="45719" rIns="91439" bIns="45719" rtlCol="0">
            <a:spAutoFit/>
          </a:bodyPr>
          <a:lstStyle/>
          <a:p>
            <a:pPr defTabSz="914354"/>
            <a:endParaRPr lang="en-CA" sz="3200" kern="0" dirty="0">
              <a:solidFill>
                <a:srgbClr val="000000"/>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601DB4D2-86BA-418F-845A-33DBDEC4F889}"/>
              </a:ext>
            </a:extLst>
          </p:cNvPr>
          <p:cNvSpPr>
            <a:spLocks noGrp="1"/>
          </p:cNvSpPr>
          <p:nvPr>
            <p:ph type="title"/>
          </p:nvPr>
        </p:nvSpPr>
        <p:spPr>
          <a:xfrm>
            <a:off x="920261" y="0"/>
            <a:ext cx="10515600" cy="1325563"/>
          </a:xfrm>
        </p:spPr>
        <p:txBody>
          <a:bodyPr/>
          <a:lstStyle/>
          <a:p>
            <a:r>
              <a:rPr lang="en-US" dirty="0"/>
              <a:t>Impact of Regular Screening with FIT</a:t>
            </a:r>
            <a:endParaRPr lang="en-CA" dirty="0"/>
          </a:p>
        </p:txBody>
      </p:sp>
      <p:grpSp>
        <p:nvGrpSpPr>
          <p:cNvPr id="4" name="Group 3">
            <a:extLst>
              <a:ext uri="{FF2B5EF4-FFF2-40B4-BE49-F238E27FC236}">
                <a16:creationId xmlns:a16="http://schemas.microsoft.com/office/drawing/2014/main" id="{32FC7A8C-FF78-47CF-ACC7-382ABC1EF530}"/>
              </a:ext>
            </a:extLst>
          </p:cNvPr>
          <p:cNvGrpSpPr/>
          <p:nvPr/>
        </p:nvGrpSpPr>
        <p:grpSpPr>
          <a:xfrm>
            <a:off x="609600" y="1180060"/>
            <a:ext cx="8552984" cy="6107204"/>
            <a:chOff x="0" y="896060"/>
            <a:chExt cx="6414738" cy="4580403"/>
          </a:xfrm>
        </p:grpSpPr>
        <p:pic>
          <p:nvPicPr>
            <p:cNvPr id="5" name="Picture 4">
              <a:extLst>
                <a:ext uri="{FF2B5EF4-FFF2-40B4-BE49-F238E27FC236}">
                  <a16:creationId xmlns:a16="http://schemas.microsoft.com/office/drawing/2014/main" id="{D91916FC-EC83-47F7-A65C-CC5D1C43953F}"/>
                </a:ext>
              </a:extLst>
            </p:cNvPr>
            <p:cNvPicPr>
              <a:picLocks noChangeAspect="1"/>
            </p:cNvPicPr>
            <p:nvPr/>
          </p:nvPicPr>
          <p:blipFill rotWithShape="1">
            <a:blip r:embed="rId3"/>
            <a:srcRect l="50874" t="6073"/>
            <a:stretch/>
          </p:blipFill>
          <p:spPr>
            <a:xfrm>
              <a:off x="0" y="896060"/>
              <a:ext cx="6414738" cy="4138970"/>
            </a:xfrm>
            <a:prstGeom prst="rect">
              <a:avLst/>
            </a:prstGeom>
          </p:spPr>
        </p:pic>
        <p:sp>
          <p:nvSpPr>
            <p:cNvPr id="3" name="Rectangle 2">
              <a:extLst>
                <a:ext uri="{FF2B5EF4-FFF2-40B4-BE49-F238E27FC236}">
                  <a16:creationId xmlns:a16="http://schemas.microsoft.com/office/drawing/2014/main" id="{4D9D19B4-3D2B-43EC-AB7E-9D6A1C37103C}"/>
                </a:ext>
              </a:extLst>
            </p:cNvPr>
            <p:cNvSpPr/>
            <p:nvPr/>
          </p:nvSpPr>
          <p:spPr bwMode="auto">
            <a:xfrm>
              <a:off x="1441131" y="1462508"/>
              <a:ext cx="1239128" cy="400109"/>
            </a:xfrm>
            <a:prstGeom prst="rect">
              <a:avLst/>
            </a:prstGeom>
            <a:solidFill>
              <a:schemeClr val="bg1"/>
            </a:solidFill>
            <a:ln w="9525" cap="flat" cmpd="sng" algn="ctr">
              <a:noFill/>
              <a:prstDash val="solid"/>
              <a:round/>
              <a:headEnd type="none" w="med" len="med"/>
              <a:tailEnd type="none" w="med" len="med"/>
            </a:ln>
            <a:effectLst/>
          </p:spPr>
          <p:txBody>
            <a:bodyPr vert="horz" wrap="square" lIns="162560" tIns="81280" rIns="162560" bIns="81280" numCol="1" rtlCol="0" anchor="t" anchorCtr="0" compatLnSpc="1">
              <a:prstTxWarp prst="textNoShape">
                <a:avLst/>
              </a:prstTxWarp>
              <a:spAutoFit/>
            </a:bodyPr>
            <a:lstStyle/>
            <a:p>
              <a:pPr defTabSz="609555">
                <a:spcBef>
                  <a:spcPct val="50000"/>
                </a:spcBef>
                <a:defRPr/>
              </a:pPr>
              <a:r>
                <a:rPr lang="en-US" sz="2400" dirty="0">
                  <a:solidFill>
                    <a:srgbClr val="000000"/>
                  </a:solidFill>
                  <a:latin typeface="Calibri" panose="020F0502020204030204" pitchFamily="34" charset="0"/>
                  <a:ea typeface="ＭＳ Ｐゴシック" pitchFamily="68" charset="-128"/>
                  <a:cs typeface="Calibri" panose="020F0502020204030204" pitchFamily="34" charset="0"/>
                </a:rPr>
                <a:t>HRA</a:t>
              </a:r>
              <a:endParaRPr lang="en-CA" sz="2400" dirty="0">
                <a:solidFill>
                  <a:srgbClr val="000000"/>
                </a:solidFill>
                <a:latin typeface="Calibri" panose="020F0502020204030204" pitchFamily="34" charset="0"/>
                <a:ea typeface="ＭＳ Ｐゴシック" pitchFamily="68" charset="-128"/>
                <a:cs typeface="Calibri" panose="020F0502020204030204" pitchFamily="34" charset="0"/>
              </a:endParaRPr>
            </a:p>
          </p:txBody>
        </p:sp>
        <p:sp>
          <p:nvSpPr>
            <p:cNvPr id="9" name="Rectangle 8">
              <a:extLst>
                <a:ext uri="{FF2B5EF4-FFF2-40B4-BE49-F238E27FC236}">
                  <a16:creationId xmlns:a16="http://schemas.microsoft.com/office/drawing/2014/main" id="{B6A9ECD9-BC35-4C45-958F-44549EAB3993}"/>
                </a:ext>
              </a:extLst>
            </p:cNvPr>
            <p:cNvSpPr/>
            <p:nvPr/>
          </p:nvSpPr>
          <p:spPr bwMode="auto">
            <a:xfrm>
              <a:off x="1441131" y="1792305"/>
              <a:ext cx="1151149" cy="400109"/>
            </a:xfrm>
            <a:prstGeom prst="rect">
              <a:avLst/>
            </a:prstGeom>
            <a:solidFill>
              <a:schemeClr val="bg1"/>
            </a:solidFill>
            <a:ln w="9525" cap="flat" cmpd="sng" algn="ctr">
              <a:noFill/>
              <a:prstDash val="solid"/>
              <a:round/>
              <a:headEnd type="none" w="med" len="med"/>
              <a:tailEnd type="none" w="med" len="med"/>
            </a:ln>
            <a:effectLst/>
          </p:spPr>
          <p:txBody>
            <a:bodyPr vert="horz" wrap="square" lIns="162560" tIns="81280" rIns="162560" bIns="81280" numCol="1" rtlCol="0" anchor="t" anchorCtr="0" compatLnSpc="1">
              <a:prstTxWarp prst="textNoShape">
                <a:avLst/>
              </a:prstTxWarp>
              <a:spAutoFit/>
            </a:bodyPr>
            <a:lstStyle/>
            <a:p>
              <a:pPr defTabSz="609555">
                <a:spcBef>
                  <a:spcPct val="50000"/>
                </a:spcBef>
                <a:defRPr/>
              </a:pPr>
              <a:r>
                <a:rPr lang="en-US" sz="2400" dirty="0">
                  <a:solidFill>
                    <a:srgbClr val="000000"/>
                  </a:solidFill>
                  <a:latin typeface="Calibri" panose="020F0502020204030204" pitchFamily="34" charset="0"/>
                  <a:ea typeface="ＭＳ Ｐゴシック" pitchFamily="68" charset="-128"/>
                  <a:cs typeface="Calibri" panose="020F0502020204030204" pitchFamily="34" charset="0"/>
                </a:rPr>
                <a:t>CRC</a:t>
              </a:r>
              <a:endParaRPr lang="en-CA" sz="2400" dirty="0">
                <a:solidFill>
                  <a:srgbClr val="000000"/>
                </a:solidFill>
                <a:latin typeface="Calibri" panose="020F0502020204030204" pitchFamily="34" charset="0"/>
                <a:ea typeface="ＭＳ Ｐゴシック" pitchFamily="68" charset="-128"/>
                <a:cs typeface="Calibri" panose="020F0502020204030204" pitchFamily="34" charset="0"/>
              </a:endParaRPr>
            </a:p>
          </p:txBody>
        </p:sp>
        <p:sp>
          <p:nvSpPr>
            <p:cNvPr id="11" name="Rectangle 10">
              <a:extLst>
                <a:ext uri="{FF2B5EF4-FFF2-40B4-BE49-F238E27FC236}">
                  <a16:creationId xmlns:a16="http://schemas.microsoft.com/office/drawing/2014/main" id="{0EA201CB-A3A0-44B6-9EA0-BDB97C3A2948}"/>
                </a:ext>
              </a:extLst>
            </p:cNvPr>
            <p:cNvSpPr/>
            <p:nvPr/>
          </p:nvSpPr>
          <p:spPr bwMode="auto">
            <a:xfrm>
              <a:off x="1636005" y="4799355"/>
              <a:ext cx="3270731" cy="677108"/>
            </a:xfrm>
            <a:prstGeom prst="rect">
              <a:avLst/>
            </a:prstGeom>
            <a:solidFill>
              <a:schemeClr val="bg1"/>
            </a:solidFill>
            <a:ln w="9525" cap="flat" cmpd="sng" algn="ctr">
              <a:noFill/>
              <a:prstDash val="solid"/>
              <a:round/>
              <a:headEnd type="none" w="med" len="med"/>
              <a:tailEnd type="none" w="med" len="med"/>
            </a:ln>
            <a:effectLst/>
          </p:spPr>
          <p:txBody>
            <a:bodyPr vert="horz" wrap="square" lIns="162560" tIns="81280" rIns="162560" bIns="81280" numCol="1" rtlCol="0" anchor="t" anchorCtr="0" compatLnSpc="1">
              <a:prstTxWarp prst="textNoShape">
                <a:avLst/>
              </a:prstTxWarp>
              <a:spAutoFit/>
            </a:bodyPr>
            <a:lstStyle/>
            <a:p>
              <a:pPr algn="ctr" defTabSz="609555">
                <a:spcBef>
                  <a:spcPct val="50000"/>
                </a:spcBef>
                <a:defRPr/>
              </a:pPr>
              <a:r>
                <a:rPr lang="en-US" sz="2400" b="1" dirty="0">
                  <a:solidFill>
                    <a:srgbClr val="000000"/>
                  </a:solidFill>
                  <a:latin typeface="Calibri" panose="020F0502020204030204" pitchFamily="34" charset="0"/>
                  <a:ea typeface="ＭＳ Ｐゴシック" pitchFamily="68" charset="-128"/>
                  <a:cs typeface="Calibri" panose="020F0502020204030204" pitchFamily="34" charset="0"/>
                </a:rPr>
                <a:t>Time since first screening test (years)</a:t>
              </a:r>
              <a:endParaRPr lang="en-CA" sz="2400" b="1" dirty="0">
                <a:solidFill>
                  <a:srgbClr val="000000"/>
                </a:solidFill>
                <a:latin typeface="Calibri" panose="020F0502020204030204" pitchFamily="34" charset="0"/>
                <a:ea typeface="ＭＳ Ｐゴシック" pitchFamily="68" charset="-128"/>
                <a:cs typeface="Calibri" panose="020F0502020204030204" pitchFamily="34" charset="0"/>
              </a:endParaRPr>
            </a:p>
          </p:txBody>
        </p:sp>
      </p:grpSp>
      <p:sp>
        <p:nvSpPr>
          <p:cNvPr id="8" name="Rectangular Callout 5">
            <a:extLst>
              <a:ext uri="{FF2B5EF4-FFF2-40B4-BE49-F238E27FC236}">
                <a16:creationId xmlns:a16="http://schemas.microsoft.com/office/drawing/2014/main" id="{7D48AA6E-66B0-45B1-BF9F-3F22AC91B815}"/>
              </a:ext>
            </a:extLst>
          </p:cNvPr>
          <p:cNvSpPr/>
          <p:nvPr/>
        </p:nvSpPr>
        <p:spPr>
          <a:xfrm>
            <a:off x="9279900" y="941832"/>
            <a:ext cx="2706657" cy="4816319"/>
          </a:xfrm>
          <a:prstGeom prst="wedgeRectCallout">
            <a:avLst>
              <a:gd name="adj1" fmla="val -46552"/>
              <a:gd name="adj2" fmla="val -32759"/>
            </a:avLst>
          </a:prstGeom>
          <a:solidFill>
            <a:srgbClr val="EDFDFF"/>
          </a:solidFill>
          <a:ln w="28575">
            <a:solidFill>
              <a:srgbClr val="00B2E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01036" tIns="100517" rIns="201036" bIns="100517" numCol="1" spcCol="0" rtlCol="0" fromWordArt="0" anchor="ctr" anchorCtr="0" forceAA="0" compatLnSpc="1">
            <a:prstTxWarp prst="textNoShape">
              <a:avLst/>
            </a:prstTxWarp>
            <a:noAutofit/>
          </a:bodyPr>
          <a:lstStyle/>
          <a:p>
            <a:pPr algn="ctr" defTabSz="609555">
              <a:defRPr/>
            </a:pPr>
            <a:r>
              <a:rPr lang="en-US" sz="2667" b="1" dirty="0">
                <a:solidFill>
                  <a:prstClr val="black"/>
                </a:solidFill>
                <a:cs typeface="Calibri"/>
              </a:rPr>
              <a:t>HRA </a:t>
            </a:r>
            <a:r>
              <a:rPr lang="en-US" sz="2667" b="1" dirty="0">
                <a:solidFill>
                  <a:srgbClr val="000000"/>
                </a:solidFill>
                <a:cs typeface="Calibri"/>
              </a:rPr>
              <a:t>detection increased over multiple rounds of screening with FIT </a:t>
            </a:r>
            <a:r>
              <a:rPr lang="en-US" sz="2667" b="1" baseline="30000" dirty="0">
                <a:solidFill>
                  <a:srgbClr val="000000"/>
                </a:solidFill>
                <a:cs typeface="Calibri"/>
              </a:rPr>
              <a:t>14</a:t>
            </a:r>
          </a:p>
          <a:p>
            <a:pPr algn="ctr" defTabSz="609555">
              <a:defRPr/>
            </a:pPr>
            <a:endParaRPr lang="en-US" sz="2667" b="1" baseline="30000" dirty="0">
              <a:solidFill>
                <a:srgbClr val="000000"/>
              </a:solidFill>
              <a:cs typeface="Calibri" panose="020F0502020204030204" pitchFamily="34" charset="0"/>
            </a:endParaRPr>
          </a:p>
          <a:p>
            <a:pPr algn="ctr" defTabSz="609555">
              <a:defRPr/>
            </a:pPr>
            <a:r>
              <a:rPr lang="en-US" sz="2667" b="1" dirty="0">
                <a:solidFill>
                  <a:srgbClr val="000000"/>
                </a:solidFill>
                <a:cs typeface="Calibri" panose="020F0502020204030204" pitchFamily="34" charset="0"/>
              </a:rPr>
              <a:t>Importance of regular screening with FIT</a:t>
            </a:r>
            <a:endParaRPr lang="en-CA" sz="2667" b="1" dirty="0">
              <a:solidFill>
                <a:srgbClr val="000000"/>
              </a:solidFill>
              <a:cs typeface="Calibri" panose="020F0502020204030204" pitchFamily="34" charset="0"/>
            </a:endParaRPr>
          </a:p>
        </p:txBody>
      </p:sp>
      <p:sp>
        <p:nvSpPr>
          <p:cNvPr id="6" name="TextBox 5">
            <a:extLst>
              <a:ext uri="{FF2B5EF4-FFF2-40B4-BE49-F238E27FC236}">
                <a16:creationId xmlns:a16="http://schemas.microsoft.com/office/drawing/2014/main" id="{3D80F838-4213-4BAB-A67B-2EBE0E38F955}"/>
              </a:ext>
            </a:extLst>
          </p:cNvPr>
          <p:cNvSpPr txBox="1"/>
          <p:nvPr/>
        </p:nvSpPr>
        <p:spPr>
          <a:xfrm rot="16200000">
            <a:off x="-1004025" y="3255455"/>
            <a:ext cx="3690257" cy="830995"/>
          </a:xfrm>
          <a:prstGeom prst="rect">
            <a:avLst/>
          </a:prstGeom>
          <a:solidFill>
            <a:schemeClr val="bg1"/>
          </a:solidFill>
        </p:spPr>
        <p:txBody>
          <a:bodyPr wrap="square" lIns="91439" tIns="45719" rIns="91439" bIns="45719" rtlCol="0">
            <a:spAutoFit/>
          </a:bodyPr>
          <a:lstStyle/>
          <a:p>
            <a:pPr algn="ctr" defTabSz="914354"/>
            <a:r>
              <a:rPr lang="en-US" sz="2400" b="1" dirty="0">
                <a:solidFill>
                  <a:prstClr val="black"/>
                </a:solidFill>
                <a:latin typeface="Calibri" panose="020F0502020204030204" pitchFamily="34" charset="0"/>
                <a:cs typeface="Calibri" panose="020F0502020204030204" pitchFamily="34" charset="0"/>
              </a:rPr>
              <a:t>Cumulative detection rate per 1,000 screened</a:t>
            </a:r>
            <a:endParaRPr lang="en-CA" sz="2400" b="1" dirty="0">
              <a:solidFill>
                <a:prstClr val="black"/>
              </a:solidFill>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EAD0197D-F446-4C15-AE2A-FD2D94D0428E}"/>
              </a:ext>
            </a:extLst>
          </p:cNvPr>
          <p:cNvCxnSpPr/>
          <p:nvPr/>
        </p:nvCxnSpPr>
        <p:spPr bwMode="auto">
          <a:xfrm>
            <a:off x="2790940" y="3576836"/>
            <a:ext cx="0" cy="1109009"/>
          </a:xfrm>
          <a:prstGeom prst="straightConnector1">
            <a:avLst/>
          </a:prstGeom>
          <a:solidFill>
            <a:srgbClr val="FFFF00"/>
          </a:solidFill>
          <a:ln w="57150" cap="flat" cmpd="sng" algn="ctr">
            <a:solidFill>
              <a:schemeClr val="accent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1570DC70-7490-45FE-A54A-34F2989EA7BB}"/>
              </a:ext>
            </a:extLst>
          </p:cNvPr>
          <p:cNvCxnSpPr>
            <a:cxnSpLocks/>
          </p:cNvCxnSpPr>
          <p:nvPr/>
        </p:nvCxnSpPr>
        <p:spPr bwMode="auto">
          <a:xfrm>
            <a:off x="4418989" y="3273324"/>
            <a:ext cx="0" cy="873939"/>
          </a:xfrm>
          <a:prstGeom prst="straightConnector1">
            <a:avLst/>
          </a:prstGeom>
          <a:solidFill>
            <a:srgbClr val="FFFF00"/>
          </a:solidFill>
          <a:ln w="57150" cap="flat" cmpd="sng" algn="ctr">
            <a:solidFill>
              <a:schemeClr val="accent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2890F3D0-1A96-4F7A-B1F4-E12D9DB5AC04}"/>
              </a:ext>
            </a:extLst>
          </p:cNvPr>
          <p:cNvCxnSpPr>
            <a:cxnSpLocks/>
          </p:cNvCxnSpPr>
          <p:nvPr/>
        </p:nvCxnSpPr>
        <p:spPr bwMode="auto">
          <a:xfrm>
            <a:off x="5951365" y="2592191"/>
            <a:ext cx="0" cy="910860"/>
          </a:xfrm>
          <a:prstGeom prst="straightConnector1">
            <a:avLst/>
          </a:prstGeom>
          <a:solidFill>
            <a:srgbClr val="FFFF00"/>
          </a:solidFill>
          <a:ln w="57150" cap="flat" cmpd="sng" algn="ctr">
            <a:solidFill>
              <a:schemeClr val="accent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42A224AB-931D-4951-8EC1-DEFBD4856C0E}"/>
              </a:ext>
            </a:extLst>
          </p:cNvPr>
          <p:cNvCxnSpPr>
            <a:cxnSpLocks/>
          </p:cNvCxnSpPr>
          <p:nvPr/>
        </p:nvCxnSpPr>
        <p:spPr bwMode="auto">
          <a:xfrm>
            <a:off x="7371508" y="2147819"/>
            <a:ext cx="0" cy="862788"/>
          </a:xfrm>
          <a:prstGeom prst="straightConnector1">
            <a:avLst/>
          </a:prstGeom>
          <a:solidFill>
            <a:srgbClr val="FFFF00"/>
          </a:solidFill>
          <a:ln w="57150" cap="flat" cmpd="sng" algn="ctr">
            <a:solidFill>
              <a:schemeClr val="accent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9530CED-FB8B-4C3A-A584-8930006353D7}"/>
              </a:ext>
            </a:extLst>
          </p:cNvPr>
          <p:cNvCxnSpPr>
            <a:cxnSpLocks/>
          </p:cNvCxnSpPr>
          <p:nvPr/>
        </p:nvCxnSpPr>
        <p:spPr bwMode="auto">
          <a:xfrm>
            <a:off x="8793516" y="1472223"/>
            <a:ext cx="0" cy="873744"/>
          </a:xfrm>
          <a:prstGeom prst="straightConnector1">
            <a:avLst/>
          </a:prstGeom>
          <a:solidFill>
            <a:srgbClr val="FFFF00"/>
          </a:solidFill>
          <a:ln w="57150" cap="flat" cmpd="sng" algn="ctr">
            <a:solidFill>
              <a:schemeClr val="accent1"/>
            </a:solidFill>
            <a:prstDash val="solid"/>
            <a:round/>
            <a:headEnd type="none" w="med" len="med"/>
            <a:tailEnd type="triangle"/>
          </a:ln>
          <a:effectLst/>
        </p:spPr>
      </p:cxnSp>
      <p:sp>
        <p:nvSpPr>
          <p:cNvPr id="26" name="TextBox 25">
            <a:extLst>
              <a:ext uri="{FF2B5EF4-FFF2-40B4-BE49-F238E27FC236}">
                <a16:creationId xmlns:a16="http://schemas.microsoft.com/office/drawing/2014/main" id="{35081661-007C-471C-A30D-52326E292ED4}"/>
              </a:ext>
            </a:extLst>
          </p:cNvPr>
          <p:cNvSpPr txBox="1"/>
          <p:nvPr/>
        </p:nvSpPr>
        <p:spPr>
          <a:xfrm>
            <a:off x="5688623" y="4019878"/>
            <a:ext cx="2255744" cy="502764"/>
          </a:xfrm>
          <a:prstGeom prst="rect">
            <a:avLst/>
          </a:prstGeom>
          <a:noFill/>
        </p:spPr>
        <p:txBody>
          <a:bodyPr wrap="none" lIns="91439" tIns="45719" rIns="91439" bIns="45719" rtlCol="0">
            <a:spAutoFit/>
          </a:bodyPr>
          <a:lstStyle/>
          <a:p>
            <a:pPr defTabSz="914354"/>
            <a:r>
              <a:rPr lang="en-US" sz="2667" kern="0" dirty="0">
                <a:solidFill>
                  <a:srgbClr val="4472C4"/>
                </a:solidFill>
                <a:latin typeface="Calibri" panose="020F0502020204030204" pitchFamily="34" charset="0"/>
                <a:cs typeface="Calibri" panose="020F0502020204030204" pitchFamily="34" charset="0"/>
              </a:rPr>
              <a:t>5 rounds of FIT</a:t>
            </a:r>
            <a:endParaRPr lang="en-CA" sz="2667" kern="0" dirty="0">
              <a:solidFill>
                <a:srgbClr val="4472C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92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ea typeface="MS PGothic"/>
                <a:cs typeface="Calibri"/>
              </a:rPr>
              <a:t>Low Risk Adenomas (LRAs)</a:t>
            </a:r>
            <a:endParaRPr lang="en-CA" dirty="0"/>
          </a:p>
        </p:txBody>
      </p:sp>
      <p:sp>
        <p:nvSpPr>
          <p:cNvPr id="3" name="Content Placeholder 2"/>
          <p:cNvSpPr>
            <a:spLocks noGrp="1"/>
          </p:cNvSpPr>
          <p:nvPr>
            <p:ph idx="1"/>
          </p:nvPr>
        </p:nvSpPr>
        <p:spPr/>
        <p:txBody>
          <a:bodyPr/>
          <a:lstStyle/>
          <a:p>
            <a:r>
              <a:rPr lang="en-US" sz="2667" dirty="0"/>
              <a:t>1</a:t>
            </a:r>
            <a:r>
              <a:rPr lang="en-US" sz="2667" dirty="0">
                <a:solidFill>
                  <a:prstClr val="black"/>
                </a:solidFill>
              </a:rPr>
              <a:t>–</a:t>
            </a:r>
            <a:r>
              <a:rPr lang="en-US" sz="2667" dirty="0"/>
              <a:t>2 tubular adenomas &lt;10 mm in diameter with no high-grade dysplasia</a:t>
            </a:r>
          </a:p>
          <a:p>
            <a:pPr marL="0" indent="0">
              <a:buNone/>
            </a:pPr>
            <a:endParaRPr lang="en-CA"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601" y="2871023"/>
            <a:ext cx="3944899" cy="29841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505" y="2871023"/>
            <a:ext cx="4061425" cy="29841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98887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156" y="6122916"/>
            <a:ext cx="2722880" cy="461663"/>
          </a:xfrm>
          <a:prstGeom prst="rect">
            <a:avLst/>
          </a:prstGeom>
          <a:solidFill>
            <a:schemeClr val="bg1"/>
          </a:solidFill>
        </p:spPr>
        <p:txBody>
          <a:bodyPr wrap="square" lIns="91439" tIns="45719" rIns="91439" bIns="45719" rtlCol="0">
            <a:spAutoFit/>
          </a:bodyPr>
          <a:lstStyle/>
          <a:p>
            <a:pPr defTabSz="609555">
              <a:defRPr/>
            </a:pPr>
            <a:endParaRPr lang="en-US" sz="2400" dirty="0">
              <a:solidFill>
                <a:srgbClr val="000000"/>
              </a:solidFill>
            </a:endParaRPr>
          </a:p>
        </p:txBody>
      </p:sp>
      <p:sp>
        <p:nvSpPr>
          <p:cNvPr id="2" name="Title 1"/>
          <p:cNvSpPr>
            <a:spLocks noGrp="1"/>
          </p:cNvSpPr>
          <p:nvPr>
            <p:ph type="title"/>
          </p:nvPr>
        </p:nvSpPr>
        <p:spPr/>
        <p:txBody>
          <a:bodyPr/>
          <a:lstStyle/>
          <a:p>
            <a:r>
              <a:rPr lang="en-US" dirty="0"/>
              <a:t>HRAs</a:t>
            </a:r>
            <a:endParaRPr lang="en-CA" dirty="0"/>
          </a:p>
        </p:txBody>
      </p:sp>
      <p:sp>
        <p:nvSpPr>
          <p:cNvPr id="3" name="Content Placeholder 2"/>
          <p:cNvSpPr>
            <a:spLocks noGrp="1"/>
          </p:cNvSpPr>
          <p:nvPr>
            <p:ph idx="1"/>
          </p:nvPr>
        </p:nvSpPr>
        <p:spPr/>
        <p:txBody>
          <a:bodyPr/>
          <a:lstStyle/>
          <a:p>
            <a:r>
              <a:rPr lang="en-US" sz="2667" dirty="0">
                <a:latin typeface="Calibri"/>
                <a:ea typeface="MS PGothic"/>
                <a:cs typeface="Calibri"/>
              </a:rPr>
              <a:t>Tubular adenoma ≥10 mm, adenoma with villous histology, adenoma with high-grade dysplasia, or </a:t>
            </a:r>
            <a:r>
              <a:rPr lang="en-US" sz="2667" u="sng" dirty="0">
                <a:latin typeface="Calibri"/>
                <a:ea typeface="MS PGothic"/>
                <a:cs typeface="Calibri"/>
              </a:rPr>
              <a:t>&gt;</a:t>
            </a:r>
            <a:r>
              <a:rPr lang="en-US" sz="2667" dirty="0">
                <a:latin typeface="Calibri"/>
                <a:ea typeface="MS PGothic"/>
                <a:cs typeface="Calibri"/>
              </a:rPr>
              <a:t>3 LRAs</a:t>
            </a:r>
          </a:p>
          <a:p>
            <a:endParaRPr lang="en-CA" dirty="0"/>
          </a:p>
        </p:txBody>
      </p:sp>
      <p:pic>
        <p:nvPicPr>
          <p:cNvPr id="4" name="Picture 3" descr="IMAGE0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7076" y="3258517"/>
            <a:ext cx="4016137" cy="2986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IMAGE001.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68166" y="3258517"/>
            <a:ext cx="3914111" cy="2986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568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0447"/>
          <a:stretch/>
        </p:blipFill>
        <p:spPr>
          <a:xfrm>
            <a:off x="2795839" y="1780392"/>
            <a:ext cx="9396164" cy="4858753"/>
          </a:xfrm>
          <a:prstGeom prst="rect">
            <a:avLst/>
          </a:prstGeom>
        </p:spPr>
      </p:pic>
      <p:sp>
        <p:nvSpPr>
          <p:cNvPr id="2" name="Title 1"/>
          <p:cNvSpPr>
            <a:spLocks noGrp="1"/>
          </p:cNvSpPr>
          <p:nvPr>
            <p:ph type="title"/>
          </p:nvPr>
        </p:nvSpPr>
        <p:spPr>
          <a:xfrm>
            <a:off x="609599" y="218860"/>
            <a:ext cx="11502588" cy="1165909"/>
          </a:xfrm>
        </p:spPr>
        <p:txBody>
          <a:bodyPr>
            <a:normAutofit fontScale="90000"/>
          </a:bodyPr>
          <a:lstStyle/>
          <a:p>
            <a:r>
              <a:rPr lang="en-US" dirty="0"/>
              <a:t>Risk of CRC and CRC Mortality After Colonoscopy </a:t>
            </a:r>
            <a:endParaRPr lang="en-CA" dirty="0"/>
          </a:p>
        </p:txBody>
      </p:sp>
      <p:sp>
        <p:nvSpPr>
          <p:cNvPr id="3" name="Content Placeholder 2"/>
          <p:cNvSpPr>
            <a:spLocks noGrp="1"/>
          </p:cNvSpPr>
          <p:nvPr>
            <p:ph idx="1"/>
          </p:nvPr>
        </p:nvSpPr>
        <p:spPr>
          <a:xfrm>
            <a:off x="609601" y="2045056"/>
            <a:ext cx="3797147" cy="3231032"/>
          </a:xfrm>
          <a:solidFill>
            <a:schemeClr val="bg1"/>
          </a:solidFill>
        </p:spPr>
        <p:txBody>
          <a:bodyPr>
            <a:normAutofit/>
          </a:bodyPr>
          <a:lstStyle/>
          <a:p>
            <a:pPr marL="0" indent="0">
              <a:spcBef>
                <a:spcPts val="800"/>
              </a:spcBef>
              <a:buNone/>
            </a:pPr>
            <a:r>
              <a:rPr lang="en-US" sz="2400" b="1" dirty="0">
                <a:solidFill>
                  <a:srgbClr val="00B2E3"/>
                </a:solidFill>
              </a:rPr>
              <a:t>Among people with </a:t>
            </a:r>
            <a:r>
              <a:rPr lang="en-US" sz="2400" b="1" dirty="0">
                <a:solidFill>
                  <a:srgbClr val="00B0F0"/>
                </a:solidFill>
              </a:rPr>
              <a:t>prior LRAs </a:t>
            </a:r>
            <a:r>
              <a:rPr lang="en-US" sz="2400" b="1" dirty="0">
                <a:solidFill>
                  <a:srgbClr val="00B2E3"/>
                </a:solidFill>
              </a:rPr>
              <a:t>(non-advanced):</a:t>
            </a:r>
            <a:r>
              <a:rPr lang="en-US" sz="2400" b="1" baseline="30000" dirty="0">
                <a:solidFill>
                  <a:srgbClr val="00B2E3"/>
                </a:solidFill>
              </a:rPr>
              <a:t>12</a:t>
            </a:r>
            <a:endParaRPr lang="en-US" sz="2400" b="1" dirty="0">
              <a:solidFill>
                <a:srgbClr val="00B2E3"/>
              </a:solidFill>
            </a:endParaRPr>
          </a:p>
          <a:p>
            <a:pPr>
              <a:spcBef>
                <a:spcPts val="800"/>
              </a:spcBef>
            </a:pPr>
            <a:r>
              <a:rPr lang="en-US" sz="2400" dirty="0"/>
              <a:t>No difference in mortality risk compared to those with </a:t>
            </a:r>
            <a:r>
              <a:rPr lang="en-US" sz="2400" u="sng" dirty="0"/>
              <a:t>normal colonoscopy</a:t>
            </a:r>
            <a:endParaRPr lang="en-CA" sz="2667" b="1" dirty="0">
              <a:solidFill>
                <a:srgbClr val="00B2E3"/>
              </a:solidFill>
            </a:endParaRPr>
          </a:p>
          <a:p>
            <a:pPr>
              <a:spcBef>
                <a:spcPts val="800"/>
              </a:spcBef>
            </a:pPr>
            <a:endParaRPr lang="en-US" sz="2400" dirty="0">
              <a:latin typeface="Calibri"/>
              <a:ea typeface="MS PGothic"/>
              <a:cs typeface="Calibri"/>
            </a:endParaRPr>
          </a:p>
        </p:txBody>
      </p:sp>
      <p:sp>
        <p:nvSpPr>
          <p:cNvPr id="5" name="Rectangular Callout 4"/>
          <p:cNvSpPr/>
          <p:nvPr/>
        </p:nvSpPr>
        <p:spPr>
          <a:xfrm>
            <a:off x="6096001" y="1374067"/>
            <a:ext cx="5489827" cy="774108"/>
          </a:xfrm>
          <a:prstGeom prst="wedgeRectCallout">
            <a:avLst>
              <a:gd name="adj1" fmla="val 50001"/>
              <a:gd name="adj2" fmla="val 147382"/>
            </a:avLst>
          </a:prstGeom>
          <a:solidFill>
            <a:srgbClr val="F3F9FA"/>
          </a:solidFill>
          <a:ln w="28575">
            <a:solidFill>
              <a:srgbClr val="00B2E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01023" tIns="100511" rIns="201023" bIns="100511" numCol="1" spcCol="0" rtlCol="0" fromWordArt="0" anchor="ctr" anchorCtr="0" forceAA="0" compatLnSpc="1">
            <a:prstTxWarp prst="textNoShape">
              <a:avLst/>
            </a:prstTxWarp>
            <a:noAutofit/>
          </a:bodyPr>
          <a:lstStyle/>
          <a:p>
            <a:pPr algn="ctr" defTabSz="609527">
              <a:defRPr/>
            </a:pPr>
            <a:r>
              <a:rPr lang="en-US" sz="2000" b="1" dirty="0">
                <a:solidFill>
                  <a:srgbClr val="000000"/>
                </a:solidFill>
                <a:cs typeface="Calibri" panose="020F0502020204030204" pitchFamily="34" charset="0"/>
              </a:rPr>
              <a:t>Surveillance should only target those with HRA</a:t>
            </a:r>
            <a:endParaRPr lang="en-US" sz="2000" b="1" baseline="30000" dirty="0">
              <a:solidFill>
                <a:srgbClr val="000000"/>
              </a:solidFill>
              <a:cs typeface="Calibri" panose="020F0502020204030204" pitchFamily="34" charset="0"/>
            </a:endParaRPr>
          </a:p>
        </p:txBody>
      </p:sp>
      <p:sp>
        <p:nvSpPr>
          <p:cNvPr id="6" name="TextBox 5">
            <a:extLst>
              <a:ext uri="{FF2B5EF4-FFF2-40B4-BE49-F238E27FC236}">
                <a16:creationId xmlns:a16="http://schemas.microsoft.com/office/drawing/2014/main" id="{9F79F0B7-5E75-4EBB-B682-C8D9491F1836}"/>
              </a:ext>
            </a:extLst>
          </p:cNvPr>
          <p:cNvSpPr txBox="1"/>
          <p:nvPr/>
        </p:nvSpPr>
        <p:spPr>
          <a:xfrm>
            <a:off x="6463953" y="2337591"/>
            <a:ext cx="1954944" cy="769632"/>
          </a:xfrm>
          <a:prstGeom prst="rect">
            <a:avLst/>
          </a:prstGeom>
          <a:solidFill>
            <a:schemeClr val="bg1"/>
          </a:solidFill>
        </p:spPr>
        <p:txBody>
          <a:bodyPr wrap="square" lIns="91439" tIns="45719" rIns="91439" bIns="45719" rtlCol="0">
            <a:spAutoFit/>
          </a:bodyPr>
          <a:lstStyle/>
          <a:p>
            <a:pPr defTabSz="914354"/>
            <a:r>
              <a:rPr lang="en-US" sz="1467" kern="0" dirty="0">
                <a:solidFill>
                  <a:srgbClr val="000000"/>
                </a:solidFill>
                <a:latin typeface="Calibri" panose="020F0502020204030204" pitchFamily="34" charset="0"/>
                <a:cs typeface="Calibri" panose="020F0502020204030204" pitchFamily="34" charset="0"/>
              </a:rPr>
              <a:t>HRA</a:t>
            </a:r>
          </a:p>
          <a:p>
            <a:pPr defTabSz="914354"/>
            <a:r>
              <a:rPr lang="en-US" sz="1467" kern="0" dirty="0">
                <a:solidFill>
                  <a:srgbClr val="000000"/>
                </a:solidFill>
                <a:latin typeface="Calibri" panose="020F0502020204030204" pitchFamily="34" charset="0"/>
                <a:cs typeface="Calibri" panose="020F0502020204030204" pitchFamily="34" charset="0"/>
              </a:rPr>
              <a:t>LRA</a:t>
            </a:r>
          </a:p>
          <a:p>
            <a:pPr defTabSz="914354"/>
            <a:r>
              <a:rPr lang="en-US" sz="1467" kern="0" dirty="0">
                <a:solidFill>
                  <a:srgbClr val="000000"/>
                </a:solidFill>
                <a:latin typeface="Calibri" panose="020F0502020204030204" pitchFamily="34" charset="0"/>
                <a:cs typeface="Calibri" panose="020F0502020204030204" pitchFamily="34" charset="0"/>
              </a:rPr>
              <a:t>No adenoma</a:t>
            </a:r>
            <a:endParaRPr lang="en-CA" sz="1467" kern="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178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9BD86-C7F3-46B3-BAE8-0F5382B59FB1}"/>
              </a:ext>
            </a:extLst>
          </p:cNvPr>
          <p:cNvSpPr/>
          <p:nvPr/>
        </p:nvSpPr>
        <p:spPr bwMode="auto">
          <a:xfrm>
            <a:off x="0" y="5920170"/>
            <a:ext cx="2636520" cy="492440"/>
          </a:xfrm>
          <a:prstGeom prst="rect">
            <a:avLst/>
          </a:prstGeom>
          <a:solidFill>
            <a:schemeClr val="bg1"/>
          </a:solidFill>
          <a:ln w="9525" cap="flat" cmpd="sng" algn="ctr">
            <a:noFill/>
            <a:prstDash val="solid"/>
            <a:round/>
            <a:headEnd type="none" w="med" len="med"/>
            <a:tailEnd type="none" w="med" len="med"/>
          </a:ln>
          <a:effectLst/>
        </p:spPr>
        <p:txBody>
          <a:bodyPr vert="horz" wrap="square" lIns="121917" tIns="60959" rIns="121917" bIns="60959" numCol="1" rtlCol="0" anchor="t" anchorCtr="0" compatLnSpc="1">
            <a:prstTxWarp prst="textNoShape">
              <a:avLst/>
            </a:prstTxWarp>
            <a:spAutoFit/>
          </a:bodyPr>
          <a:lstStyle/>
          <a:p>
            <a:pPr defTabSz="609555">
              <a:spcBef>
                <a:spcPct val="50000"/>
              </a:spcBef>
            </a:pPr>
            <a:endParaRPr lang="en-CA" sz="2400" dirty="0">
              <a:solidFill>
                <a:prstClr val="black"/>
              </a:solidFill>
              <a:latin typeface="Arial" charset="0"/>
              <a:ea typeface="ＭＳ Ｐゴシック" pitchFamily="68" charset="-128"/>
            </a:endParaRPr>
          </a:p>
        </p:txBody>
      </p:sp>
      <p:sp>
        <p:nvSpPr>
          <p:cNvPr id="2" name="Title 1"/>
          <p:cNvSpPr>
            <a:spLocks noGrp="1"/>
          </p:cNvSpPr>
          <p:nvPr>
            <p:ph type="title"/>
          </p:nvPr>
        </p:nvSpPr>
        <p:spPr>
          <a:xfrm>
            <a:off x="609600" y="218860"/>
            <a:ext cx="11417168" cy="1165909"/>
          </a:xfrm>
        </p:spPr>
        <p:txBody>
          <a:bodyPr>
            <a:normAutofit fontScale="90000"/>
          </a:bodyPr>
          <a:lstStyle/>
          <a:p>
            <a:r>
              <a:rPr lang="en-US" dirty="0"/>
              <a:t>Yield: FIT+ vs. Average Risk Colonoscopies</a:t>
            </a:r>
            <a:endParaRPr lang="en-CA" dirty="0"/>
          </a:p>
        </p:txBody>
      </p:sp>
      <p:sp>
        <p:nvSpPr>
          <p:cNvPr id="24" name="Rectangle 23"/>
          <p:cNvSpPr/>
          <p:nvPr/>
        </p:nvSpPr>
        <p:spPr>
          <a:xfrm>
            <a:off x="10391127" y="4116741"/>
            <a:ext cx="1618812" cy="729051"/>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31" tIns="45715" rIns="91431" bIns="45715" numCol="1" spcCol="0" rtlCol="0" fromWordArt="0" anchor="ctr" anchorCtr="0" forceAA="0" compatLnSpc="1">
            <a:prstTxWarp prst="textNoShape">
              <a:avLst/>
            </a:prstTxWarp>
            <a:noAutofit/>
          </a:bodyPr>
          <a:lstStyle/>
          <a:p>
            <a:pPr algn="ctr" defTabSz="609555">
              <a:defRPr/>
            </a:pPr>
            <a:r>
              <a:rPr lang="en-US" sz="2400" dirty="0">
                <a:solidFill>
                  <a:prstClr val="black"/>
                </a:solidFill>
                <a:cs typeface="Calibri" panose="020F0502020204030204" pitchFamily="34" charset="0"/>
              </a:rPr>
              <a:t>20x with FIT</a:t>
            </a:r>
          </a:p>
        </p:txBody>
      </p:sp>
      <p:sp>
        <p:nvSpPr>
          <p:cNvPr id="25" name="Rectangle 24"/>
          <p:cNvSpPr/>
          <p:nvPr/>
        </p:nvSpPr>
        <p:spPr>
          <a:xfrm>
            <a:off x="516921" y="1259755"/>
            <a:ext cx="3057715" cy="645904"/>
          </a:xfrm>
          <a:prstGeom prst="rect">
            <a:avLst/>
          </a:prstGeom>
          <a:noFill/>
          <a:ln w="76200">
            <a:solidFill>
              <a:srgbClr val="007BC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0070C0"/>
                </a:solidFill>
                <a:cs typeface="Calibri" panose="020F0502020204030204" pitchFamily="34" charset="0"/>
              </a:rPr>
              <a:t># Screened</a:t>
            </a:r>
          </a:p>
        </p:txBody>
      </p:sp>
      <p:sp>
        <p:nvSpPr>
          <p:cNvPr id="26" name="Rectangle 25"/>
          <p:cNvSpPr/>
          <p:nvPr/>
        </p:nvSpPr>
        <p:spPr>
          <a:xfrm>
            <a:off x="4555999" y="1276889"/>
            <a:ext cx="1912760" cy="61525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0070C0"/>
                </a:solidFill>
                <a:cs typeface="Calibri" panose="020F0502020204030204" pitchFamily="34" charset="0"/>
              </a:rPr>
              <a:t>100,000</a:t>
            </a:r>
          </a:p>
        </p:txBody>
      </p:sp>
      <p:sp>
        <p:nvSpPr>
          <p:cNvPr id="27" name="Rectangle 26"/>
          <p:cNvSpPr/>
          <p:nvPr/>
        </p:nvSpPr>
        <p:spPr>
          <a:xfrm>
            <a:off x="7226865" y="1276889"/>
            <a:ext cx="2106777" cy="61525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0070C0"/>
                </a:solidFill>
                <a:cs typeface="Calibri" panose="020F0502020204030204" pitchFamily="34" charset="0"/>
              </a:rPr>
              <a:t>1.8 Million</a:t>
            </a:r>
          </a:p>
        </p:txBody>
      </p:sp>
      <p:sp>
        <p:nvSpPr>
          <p:cNvPr id="28" name="Rectangle 27"/>
          <p:cNvSpPr/>
          <p:nvPr/>
        </p:nvSpPr>
        <p:spPr>
          <a:xfrm>
            <a:off x="4526587" y="4997011"/>
            <a:ext cx="1889716" cy="613447"/>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7030A0"/>
                </a:solidFill>
                <a:cs typeface="Calibri" panose="020F0502020204030204" pitchFamily="34" charset="0"/>
              </a:rPr>
              <a:t>10,000</a:t>
            </a:r>
          </a:p>
        </p:txBody>
      </p:sp>
      <p:sp>
        <p:nvSpPr>
          <p:cNvPr id="29" name="Rectangle 28"/>
          <p:cNvSpPr/>
          <p:nvPr/>
        </p:nvSpPr>
        <p:spPr>
          <a:xfrm>
            <a:off x="4529739" y="4159353"/>
            <a:ext cx="1889716" cy="62560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ED8B00"/>
                </a:solidFill>
                <a:cs typeface="Calibri" panose="020F0502020204030204" pitchFamily="34" charset="0"/>
              </a:rPr>
              <a:t>400</a:t>
            </a:r>
          </a:p>
        </p:txBody>
      </p:sp>
      <p:sp>
        <p:nvSpPr>
          <p:cNvPr id="30" name="Rectangle 29"/>
          <p:cNvSpPr/>
          <p:nvPr/>
        </p:nvSpPr>
        <p:spPr>
          <a:xfrm>
            <a:off x="4526587" y="3313648"/>
            <a:ext cx="1889716" cy="63390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92D050"/>
                </a:solidFill>
                <a:cs typeface="Calibri" panose="020F0502020204030204" pitchFamily="34" charset="0"/>
              </a:rPr>
              <a:t>100,000</a:t>
            </a:r>
          </a:p>
        </p:txBody>
      </p:sp>
      <p:sp>
        <p:nvSpPr>
          <p:cNvPr id="31" name="Rectangle 30"/>
          <p:cNvSpPr/>
          <p:nvPr/>
        </p:nvSpPr>
        <p:spPr>
          <a:xfrm>
            <a:off x="7254291" y="4159353"/>
            <a:ext cx="2054788" cy="62560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ED8B00"/>
                </a:solidFill>
                <a:cs typeface="Calibri" panose="020F0502020204030204" pitchFamily="34" charset="0"/>
              </a:rPr>
              <a:t>8,000</a:t>
            </a:r>
          </a:p>
        </p:txBody>
      </p:sp>
      <p:sp>
        <p:nvSpPr>
          <p:cNvPr id="32" name="Rectangle 31"/>
          <p:cNvSpPr/>
          <p:nvPr/>
        </p:nvSpPr>
        <p:spPr>
          <a:xfrm>
            <a:off x="7254291" y="3313645"/>
            <a:ext cx="2054788" cy="633904"/>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92D050"/>
                </a:solidFill>
                <a:cs typeface="Calibri" panose="020F0502020204030204" pitchFamily="34" charset="0"/>
              </a:rPr>
              <a:t>100,000</a:t>
            </a:r>
          </a:p>
        </p:txBody>
      </p:sp>
      <p:sp>
        <p:nvSpPr>
          <p:cNvPr id="33" name="Rectangle 32"/>
          <p:cNvSpPr/>
          <p:nvPr/>
        </p:nvSpPr>
        <p:spPr>
          <a:xfrm>
            <a:off x="504863" y="4997011"/>
            <a:ext cx="3069772" cy="613447"/>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7030A0"/>
                </a:solidFill>
                <a:cs typeface="Calibri" panose="020F0502020204030204" pitchFamily="34" charset="0"/>
              </a:rPr>
              <a:t># HRAs</a:t>
            </a:r>
          </a:p>
        </p:txBody>
      </p:sp>
      <p:sp>
        <p:nvSpPr>
          <p:cNvPr id="34" name="Rectangle 33"/>
          <p:cNvSpPr/>
          <p:nvPr/>
        </p:nvSpPr>
        <p:spPr>
          <a:xfrm>
            <a:off x="516921" y="4159353"/>
            <a:ext cx="3057715" cy="62560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ED8B00"/>
                </a:solidFill>
                <a:cs typeface="Calibri" panose="020F0502020204030204" pitchFamily="34" charset="0"/>
              </a:rPr>
              <a:t># CRCs</a:t>
            </a:r>
          </a:p>
        </p:txBody>
      </p:sp>
      <p:sp>
        <p:nvSpPr>
          <p:cNvPr id="35" name="Rectangle 34"/>
          <p:cNvSpPr/>
          <p:nvPr/>
        </p:nvSpPr>
        <p:spPr>
          <a:xfrm>
            <a:off x="7254291" y="4996764"/>
            <a:ext cx="2054788" cy="61369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7030A0"/>
                </a:solidFill>
                <a:cs typeface="Calibri" panose="020F0502020204030204" pitchFamily="34" charset="0"/>
              </a:rPr>
              <a:t>45,000</a:t>
            </a:r>
          </a:p>
        </p:txBody>
      </p:sp>
      <p:sp>
        <p:nvSpPr>
          <p:cNvPr id="36" name="Rectangle 35"/>
          <p:cNvSpPr/>
          <p:nvPr/>
        </p:nvSpPr>
        <p:spPr>
          <a:xfrm>
            <a:off x="516921" y="3313645"/>
            <a:ext cx="3057715" cy="633904"/>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609555">
              <a:defRPr/>
            </a:pPr>
            <a:r>
              <a:rPr lang="en-US" sz="2400" dirty="0">
                <a:solidFill>
                  <a:srgbClr val="92D050"/>
                </a:solidFill>
                <a:cs typeface="Calibri" panose="020F0502020204030204" pitchFamily="34" charset="0"/>
              </a:rPr>
              <a:t># Scoped</a:t>
            </a:r>
          </a:p>
        </p:txBody>
      </p:sp>
      <p:sp>
        <p:nvSpPr>
          <p:cNvPr id="37" name="Rectangle 36"/>
          <p:cNvSpPr/>
          <p:nvPr/>
        </p:nvSpPr>
        <p:spPr>
          <a:xfrm>
            <a:off x="4250788" y="2408977"/>
            <a:ext cx="2449011" cy="339056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t"/>
          <a:lstStyle/>
          <a:p>
            <a:pPr algn="ctr" defTabSz="609555">
              <a:defRPr/>
            </a:pPr>
            <a:r>
              <a:rPr lang="en-US" sz="2400" b="1" dirty="0">
                <a:solidFill>
                  <a:prstClr val="black"/>
                </a:solidFill>
                <a:cs typeface="Calibri" panose="020F0502020204030204" pitchFamily="34" charset="0"/>
              </a:rPr>
              <a:t>Average Risk Colonoscopy</a:t>
            </a:r>
          </a:p>
        </p:txBody>
      </p:sp>
      <p:sp>
        <p:nvSpPr>
          <p:cNvPr id="38" name="Rectangle 37"/>
          <p:cNvSpPr/>
          <p:nvPr/>
        </p:nvSpPr>
        <p:spPr>
          <a:xfrm>
            <a:off x="7057181" y="2409625"/>
            <a:ext cx="2449011" cy="339056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t"/>
          <a:lstStyle/>
          <a:p>
            <a:pPr algn="ctr" defTabSz="609555">
              <a:defRPr/>
            </a:pPr>
            <a:r>
              <a:rPr lang="en-US" sz="2400" b="1" dirty="0">
                <a:solidFill>
                  <a:prstClr val="black"/>
                </a:solidFill>
                <a:cs typeface="Calibri" panose="020F0502020204030204" pitchFamily="34" charset="0"/>
              </a:rPr>
              <a:t>FIT+ </a:t>
            </a:r>
          </a:p>
          <a:p>
            <a:pPr algn="ctr" defTabSz="609555">
              <a:defRPr/>
            </a:pPr>
            <a:r>
              <a:rPr lang="en-US" sz="2400" b="1" dirty="0">
                <a:solidFill>
                  <a:prstClr val="black"/>
                </a:solidFill>
                <a:cs typeface="Calibri" panose="020F0502020204030204" pitchFamily="34" charset="0"/>
              </a:rPr>
              <a:t>Colonoscopy</a:t>
            </a:r>
            <a:endParaRPr lang="en-US" sz="2400" dirty="0">
              <a:solidFill>
                <a:prstClr val="white"/>
              </a:solidFill>
              <a:cs typeface="Calibri" panose="020F0502020204030204" pitchFamily="34" charset="0"/>
            </a:endParaRPr>
          </a:p>
        </p:txBody>
      </p:sp>
      <p:cxnSp>
        <p:nvCxnSpPr>
          <p:cNvPr id="39" name="Straight Arrow Connector 38"/>
          <p:cNvCxnSpPr/>
          <p:nvPr/>
        </p:nvCxnSpPr>
        <p:spPr>
          <a:xfrm>
            <a:off x="5512379" y="1904144"/>
            <a:ext cx="0" cy="4619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0298211" y="1282442"/>
            <a:ext cx="1688324" cy="672255"/>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31" tIns="45715" rIns="91431" bIns="45715" numCol="1" spcCol="0" rtlCol="0" fromWordArt="0" anchor="ctr" anchorCtr="0" forceAA="0" compatLnSpc="1">
            <a:prstTxWarp prst="textNoShape">
              <a:avLst/>
            </a:prstTxWarp>
            <a:noAutofit/>
          </a:bodyPr>
          <a:lstStyle/>
          <a:p>
            <a:pPr algn="ctr" defTabSz="609555">
              <a:defRPr/>
            </a:pPr>
            <a:r>
              <a:rPr lang="en-US" sz="2400" dirty="0">
                <a:solidFill>
                  <a:prstClr val="black"/>
                </a:solidFill>
                <a:cs typeface="Calibri" panose="020F0502020204030204" pitchFamily="34" charset="0"/>
              </a:rPr>
              <a:t>18x with FIT</a:t>
            </a:r>
          </a:p>
        </p:txBody>
      </p:sp>
      <p:sp>
        <p:nvSpPr>
          <p:cNvPr id="41" name="Rectangle 40"/>
          <p:cNvSpPr/>
          <p:nvPr/>
        </p:nvSpPr>
        <p:spPr>
          <a:xfrm>
            <a:off x="10367723" y="5024305"/>
            <a:ext cx="1618812" cy="768291"/>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31" tIns="45715" rIns="91431" bIns="45715" numCol="1" spcCol="0" rtlCol="0" fromWordArt="0" anchor="ctr" anchorCtr="0" forceAA="0" compatLnSpc="1">
            <a:prstTxWarp prst="textNoShape">
              <a:avLst/>
            </a:prstTxWarp>
            <a:noAutofit/>
          </a:bodyPr>
          <a:lstStyle/>
          <a:p>
            <a:pPr algn="ctr" defTabSz="609555">
              <a:defRPr/>
            </a:pPr>
            <a:r>
              <a:rPr lang="en-US" sz="2400" dirty="0">
                <a:solidFill>
                  <a:prstClr val="black"/>
                </a:solidFill>
                <a:cs typeface="Calibri" panose="020F0502020204030204" pitchFamily="34" charset="0"/>
              </a:rPr>
              <a:t>4.5x with FIT</a:t>
            </a:r>
          </a:p>
        </p:txBody>
      </p:sp>
      <p:cxnSp>
        <p:nvCxnSpPr>
          <p:cNvPr id="42" name="Straight Arrow Connector 41"/>
          <p:cNvCxnSpPr/>
          <p:nvPr/>
        </p:nvCxnSpPr>
        <p:spPr>
          <a:xfrm flipV="1">
            <a:off x="10067572" y="1404452"/>
            <a:ext cx="4464" cy="4402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0072036" y="5133410"/>
            <a:ext cx="4464" cy="4402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10072036" y="4252046"/>
            <a:ext cx="4464" cy="4402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313972" y="1904144"/>
            <a:ext cx="0" cy="4619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655DC322-ACF7-44A5-91CF-41D1EBD327F2}"/>
              </a:ext>
            </a:extLst>
          </p:cNvPr>
          <p:cNvSpPr/>
          <p:nvPr/>
        </p:nvSpPr>
        <p:spPr>
          <a:xfrm>
            <a:off x="2871501" y="6406596"/>
            <a:ext cx="7939459" cy="584966"/>
          </a:xfrm>
          <a:prstGeom prst="rect">
            <a:avLst/>
          </a:prstGeom>
        </p:spPr>
        <p:txBody>
          <a:bodyPr wrap="square" lIns="91439" tIns="45719" rIns="91439" bIns="45719">
            <a:spAutoFit/>
          </a:bodyPr>
          <a:lstStyle/>
          <a:p>
            <a:pPr defTabSz="609539">
              <a:defRPr/>
            </a:pPr>
            <a:r>
              <a:rPr lang="en-CA" sz="1067" dirty="0">
                <a:solidFill>
                  <a:srgbClr val="000000"/>
                </a:solidFill>
                <a:latin typeface="Calibri" panose="020F0502020204030204" pitchFamily="34" charset="0"/>
                <a:cs typeface="Calibri" panose="020F0502020204030204" pitchFamily="34" charset="0"/>
              </a:rPr>
              <a:t>Source: </a:t>
            </a:r>
            <a:r>
              <a:rPr lang="en-US" sz="1067" dirty="0">
                <a:solidFill>
                  <a:srgbClr val="000000"/>
                </a:solidFill>
                <a:latin typeface="Calibri" panose="020F0502020204030204" pitchFamily="34" charset="0"/>
                <a:cs typeface="Calibri" panose="020F0502020204030204" pitchFamily="34" charset="0"/>
              </a:rPr>
              <a:t>Ernst </a:t>
            </a:r>
            <a:r>
              <a:rPr lang="en-US" sz="1067" dirty="0" err="1">
                <a:solidFill>
                  <a:srgbClr val="000000"/>
                </a:solidFill>
                <a:latin typeface="Calibri" panose="020F0502020204030204" pitchFamily="34" charset="0"/>
                <a:cs typeface="Calibri" panose="020F0502020204030204" pitchFamily="34" charset="0"/>
              </a:rPr>
              <a:t>Kuipers</a:t>
            </a:r>
            <a:r>
              <a:rPr lang="en-US" sz="1067" dirty="0">
                <a:solidFill>
                  <a:srgbClr val="000000"/>
                </a:solidFill>
                <a:latin typeface="Calibri" panose="020F0502020204030204" pitchFamily="34" charset="0"/>
                <a:cs typeface="Calibri" panose="020F0502020204030204" pitchFamily="34" charset="0"/>
              </a:rPr>
              <a:t>. The Dutch bowel cancer screening program: relevant lessons for Ontario. Presentation delivered on December 6, 2017.</a:t>
            </a:r>
          </a:p>
          <a:p>
            <a:pPr defTabSz="609539">
              <a:defRPr/>
            </a:pPr>
            <a:endParaRPr lang="en-CA" sz="1067" dirty="0">
              <a:solidFill>
                <a:srgbClr val="000000"/>
              </a:solidFill>
              <a:latin typeface="Calibri" panose="020F0502020204030204" pitchFamily="34" charset="0"/>
              <a:cs typeface="Calibri" panose="020F0502020204030204" pitchFamily="34" charset="0"/>
            </a:endParaRPr>
          </a:p>
        </p:txBody>
      </p:sp>
      <p:cxnSp>
        <p:nvCxnSpPr>
          <p:cNvPr id="47" name="Straight Connector 46">
            <a:extLst>
              <a:ext uri="{FF2B5EF4-FFF2-40B4-BE49-F238E27FC236}">
                <a16:creationId xmlns:a16="http://schemas.microsoft.com/office/drawing/2014/main" id="{CEB893DD-E791-4447-AE55-9142B671A6FD}"/>
              </a:ext>
            </a:extLst>
          </p:cNvPr>
          <p:cNvCxnSpPr/>
          <p:nvPr/>
        </p:nvCxnSpPr>
        <p:spPr>
          <a:xfrm>
            <a:off x="2845104" y="6313709"/>
            <a:ext cx="796585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F87D7FE-A4BC-40EF-BF28-BAD4CC4C9FB9}"/>
              </a:ext>
            </a:extLst>
          </p:cNvPr>
          <p:cNvSpPr txBox="1"/>
          <p:nvPr/>
        </p:nvSpPr>
        <p:spPr>
          <a:xfrm>
            <a:off x="379173" y="5920171"/>
            <a:ext cx="11652063" cy="830995"/>
          </a:xfrm>
          <a:prstGeom prst="rect">
            <a:avLst/>
          </a:prstGeom>
          <a:solidFill>
            <a:srgbClr val="E7F7FD"/>
          </a:solidFill>
          <a:ln w="28575">
            <a:solidFill>
              <a:srgbClr val="00B2E3"/>
            </a:solidFill>
          </a:ln>
        </p:spPr>
        <p:txBody>
          <a:bodyPr wrap="square" lIns="91439" tIns="45719" rIns="91439" bIns="45719" rtlCol="0">
            <a:spAutoFit/>
          </a:bodyPr>
          <a:lstStyle>
            <a:defPPr>
              <a:defRPr lang="en-US"/>
            </a:defPPr>
            <a:lvl1pPr algn="ctr">
              <a:defRPr sz="2800">
                <a:solidFill>
                  <a:srgbClr val="326295"/>
                </a:solidFill>
              </a:defRPr>
            </a:lvl1pPr>
          </a:lstStyle>
          <a:p>
            <a:pPr defTabSz="609555">
              <a:defRPr/>
            </a:pPr>
            <a:r>
              <a:rPr lang="en-CA" sz="2400" b="1" dirty="0">
                <a:solidFill>
                  <a:srgbClr val="000000"/>
                </a:solidFill>
                <a:latin typeface="Calibri" panose="020F0502020204030204" pitchFamily="34" charset="0"/>
                <a:cs typeface="Calibri" panose="020F0502020204030204" pitchFamily="34" charset="0"/>
              </a:rPr>
              <a:t>FIT+ is HIGH YIELD:</a:t>
            </a:r>
            <a:r>
              <a:rPr lang="en-CA" sz="2400" b="1" baseline="30000" dirty="0">
                <a:solidFill>
                  <a:srgbClr val="000000"/>
                </a:solidFill>
                <a:latin typeface="Calibri" panose="020F0502020204030204" pitchFamily="34" charset="0"/>
                <a:cs typeface="Calibri" panose="020F0502020204030204" pitchFamily="34" charset="0"/>
              </a:rPr>
              <a:t>15</a:t>
            </a:r>
            <a:r>
              <a:rPr lang="en-CA" sz="2400" b="1" dirty="0">
                <a:solidFill>
                  <a:srgbClr val="000000"/>
                </a:solidFill>
                <a:latin typeface="Calibri" panose="020F0502020204030204" pitchFamily="34" charset="0"/>
                <a:cs typeface="Calibri" panose="020F0502020204030204" pitchFamily="34" charset="0"/>
              </a:rPr>
              <a:t> same number of colonoscopies • more people screened • more cancers and HRAs detected</a:t>
            </a:r>
            <a:endParaRPr lang="en-CA" sz="2400" b="1" strike="sngStrike" baseline="300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308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animBg="1"/>
      <p:bldP spid="41" grpId="0" animBg="1"/>
      <p:bldP spid="2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77AC-CE0D-4203-A4E4-5F1EB91177AA}"/>
              </a:ext>
            </a:extLst>
          </p:cNvPr>
          <p:cNvSpPr>
            <a:spLocks noGrp="1"/>
          </p:cNvSpPr>
          <p:nvPr>
            <p:ph type="title"/>
          </p:nvPr>
        </p:nvSpPr>
        <p:spPr>
          <a:xfrm>
            <a:off x="609600" y="218017"/>
            <a:ext cx="11384411" cy="1166283"/>
          </a:xfrm>
        </p:spPr>
        <p:txBody>
          <a:bodyPr vert="horz" wrap="square" lIns="121920" tIns="60960" rIns="121920" bIns="60960" numCol="1" anchor="ctr" anchorCtr="0" compatLnSpc="1">
            <a:prstTxWarp prst="textNoShape">
              <a:avLst/>
            </a:prstTxWarp>
          </a:bodyPr>
          <a:lstStyle/>
          <a:p>
            <a:r>
              <a:rPr lang="en-US" sz="4267">
                <a:latin typeface="Calibri"/>
                <a:ea typeface="MS PGothic"/>
                <a:cs typeface="Calibri"/>
              </a:rPr>
              <a:t>Colon cancer detection rate for hospital-based colonoscopies by indication (Ontario)</a:t>
            </a:r>
            <a:endParaRPr lang="en-CA" sz="4267">
              <a:latin typeface="Calibri"/>
              <a:ea typeface="MS PGothic"/>
              <a:cs typeface="Calibri"/>
            </a:endParaRPr>
          </a:p>
        </p:txBody>
      </p:sp>
      <p:graphicFrame>
        <p:nvGraphicFramePr>
          <p:cNvPr id="6" name="Table 5">
            <a:extLst>
              <a:ext uri="{FF2B5EF4-FFF2-40B4-BE49-F238E27FC236}">
                <a16:creationId xmlns:a16="http://schemas.microsoft.com/office/drawing/2014/main" id="{8B74F80A-DE8C-4B5D-AA8B-9741E49D1ED0}"/>
              </a:ext>
            </a:extLst>
          </p:cNvPr>
          <p:cNvGraphicFramePr>
            <a:graphicFrameLocks noGrp="1"/>
          </p:cNvGraphicFramePr>
          <p:nvPr/>
        </p:nvGraphicFramePr>
        <p:xfrm>
          <a:off x="964805" y="1710906"/>
          <a:ext cx="10306528" cy="3854733"/>
        </p:xfrm>
        <a:graphic>
          <a:graphicData uri="http://schemas.openxmlformats.org/drawingml/2006/table">
            <a:tbl>
              <a:tblPr firstRow="1" firstCol="1" bandRow="1">
                <a:tableStyleId>{5C22544A-7EE6-4342-B048-85BDC9FD1C3A}</a:tableStyleId>
              </a:tblPr>
              <a:tblGrid>
                <a:gridCol w="3124792">
                  <a:extLst>
                    <a:ext uri="{9D8B030D-6E8A-4147-A177-3AD203B41FA5}">
                      <a16:colId xmlns:a16="http://schemas.microsoft.com/office/drawing/2014/main" val="2220684615"/>
                    </a:ext>
                  </a:extLst>
                </a:gridCol>
                <a:gridCol w="1730415">
                  <a:extLst>
                    <a:ext uri="{9D8B030D-6E8A-4147-A177-3AD203B41FA5}">
                      <a16:colId xmlns:a16="http://schemas.microsoft.com/office/drawing/2014/main" val="988677597"/>
                    </a:ext>
                  </a:extLst>
                </a:gridCol>
                <a:gridCol w="1743291">
                  <a:extLst>
                    <a:ext uri="{9D8B030D-6E8A-4147-A177-3AD203B41FA5}">
                      <a16:colId xmlns:a16="http://schemas.microsoft.com/office/drawing/2014/main" val="1165682631"/>
                    </a:ext>
                  </a:extLst>
                </a:gridCol>
                <a:gridCol w="1854015">
                  <a:extLst>
                    <a:ext uri="{9D8B030D-6E8A-4147-A177-3AD203B41FA5}">
                      <a16:colId xmlns:a16="http://schemas.microsoft.com/office/drawing/2014/main" val="2823496766"/>
                    </a:ext>
                  </a:extLst>
                </a:gridCol>
                <a:gridCol w="1854015">
                  <a:extLst>
                    <a:ext uri="{9D8B030D-6E8A-4147-A177-3AD203B41FA5}">
                      <a16:colId xmlns:a16="http://schemas.microsoft.com/office/drawing/2014/main" val="1317666502"/>
                    </a:ext>
                  </a:extLst>
                </a:gridCol>
              </a:tblGrid>
              <a:tr h="771241">
                <a:tc>
                  <a:txBody>
                    <a:bodyPr/>
                    <a:lstStyle/>
                    <a:p>
                      <a:pPr marL="0" marR="0">
                        <a:spcBef>
                          <a:spcPts val="0"/>
                        </a:spcBef>
                        <a:spcAft>
                          <a:spcPts val="0"/>
                        </a:spcAft>
                      </a:pPr>
                      <a:r>
                        <a:rPr lang="en-CA" sz="2400">
                          <a:solidFill>
                            <a:schemeClr val="tx1"/>
                          </a:solidFill>
                          <a:effectLst/>
                          <a:latin typeface="Calibri"/>
                          <a:cs typeface="Calibri"/>
                        </a:rPr>
                        <a:t>Colonoscopy indication</a:t>
                      </a:r>
                      <a:endParaRPr lang="en-CA" sz="24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400">
                          <a:solidFill>
                            <a:schemeClr val="tx1"/>
                          </a:solidFill>
                          <a:effectLst/>
                          <a:latin typeface="Calibri"/>
                          <a:cs typeface="Calibri"/>
                        </a:rPr>
                        <a:t>2018</a:t>
                      </a:r>
                      <a:endParaRPr lang="en-CA" sz="24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400">
                          <a:solidFill>
                            <a:schemeClr val="tx1"/>
                          </a:solidFill>
                          <a:effectLst/>
                          <a:latin typeface="Calibri"/>
                          <a:cs typeface="Calibri"/>
                        </a:rPr>
                        <a:t>2019</a:t>
                      </a:r>
                      <a:endParaRPr lang="en-CA" sz="24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400">
                          <a:solidFill>
                            <a:schemeClr val="tx1"/>
                          </a:solidFill>
                          <a:effectLst/>
                          <a:latin typeface="Calibri"/>
                          <a:cs typeface="Calibri"/>
                        </a:rPr>
                        <a:t>2020</a:t>
                      </a:r>
                      <a:endParaRPr lang="en-CA" sz="24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US" sz="2400">
                          <a:solidFill>
                            <a:schemeClr val="tx1"/>
                          </a:solidFill>
                          <a:effectLst/>
                          <a:latin typeface="Calibri"/>
                          <a:ea typeface="Calibri" panose="020F0502020204030204" pitchFamily="34" charset="0"/>
                          <a:cs typeface="Calibri"/>
                        </a:rPr>
                        <a:t>2021</a:t>
                      </a:r>
                      <a:endParaRPr lang="en-CA" sz="2400">
                        <a:solidFill>
                          <a:schemeClr val="tx1"/>
                        </a:solidFill>
                        <a:effectLst/>
                        <a:latin typeface="Calibri"/>
                        <a:ea typeface="Calibri" panose="020F0502020204030204" pitchFamily="34" charset="0"/>
                        <a:cs typeface="Calibri"/>
                      </a:endParaRPr>
                    </a:p>
                  </a:txBody>
                  <a:tcPr marL="68580" marR="68580" marT="0" marB="0" anchor="ctr"/>
                </a:tc>
                <a:extLst>
                  <a:ext uri="{0D108BD9-81ED-4DB2-BD59-A6C34878D82A}">
                    <a16:rowId xmlns:a16="http://schemas.microsoft.com/office/drawing/2014/main" val="3908066227"/>
                  </a:ext>
                </a:extLst>
              </a:tr>
              <a:tr h="49093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2000" b="0">
                          <a:solidFill>
                            <a:schemeClr val="tx1"/>
                          </a:solidFill>
                          <a:effectLst/>
                          <a:latin typeface="Calibri"/>
                          <a:cs typeface="Calibri"/>
                        </a:rPr>
                        <a:t>Abnormal FIT</a:t>
                      </a:r>
                      <a:endParaRPr lang="en-CA" sz="2000" b="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US" sz="2000">
                          <a:solidFill>
                            <a:schemeClr val="tx1"/>
                          </a:solidFill>
                          <a:effectLst/>
                          <a:latin typeface="Calibri"/>
                          <a:ea typeface="Calibri" panose="020F0502020204030204" pitchFamily="34" charset="0"/>
                          <a:cs typeface="Calibri"/>
                        </a:rPr>
                        <a:t>--</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5.02%</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4.73%</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US" sz="2000">
                          <a:solidFill>
                            <a:schemeClr val="tx1"/>
                          </a:solidFill>
                          <a:effectLst/>
                          <a:latin typeface="Calibri"/>
                          <a:ea typeface="Calibri" panose="020F0502020204030204" pitchFamily="34" charset="0"/>
                          <a:cs typeface="Calibri"/>
                        </a:rPr>
                        <a:t>5.14%</a:t>
                      </a:r>
                      <a:endParaRPr lang="en-CA" sz="2000">
                        <a:solidFill>
                          <a:schemeClr val="tx1"/>
                        </a:solidFill>
                        <a:effectLst/>
                        <a:latin typeface="Calibri"/>
                        <a:ea typeface="Calibri" panose="020F0502020204030204" pitchFamily="34" charset="0"/>
                        <a:cs typeface="Calibri"/>
                      </a:endParaRPr>
                    </a:p>
                  </a:txBody>
                  <a:tcPr marL="68580" marR="68580" marT="0" marB="0" anchor="ctr"/>
                </a:tc>
                <a:extLst>
                  <a:ext uri="{0D108BD9-81ED-4DB2-BD59-A6C34878D82A}">
                    <a16:rowId xmlns:a16="http://schemas.microsoft.com/office/drawing/2014/main" val="1242716316"/>
                  </a:ext>
                </a:extLst>
              </a:tr>
              <a:tr h="609600">
                <a:tc>
                  <a:txBody>
                    <a:bodyPr/>
                    <a:lstStyle/>
                    <a:p>
                      <a:pPr marL="0" marR="0" lvl="0" indent="0" algn="ctr" rtl="0" eaLnBrk="1" fontAlgn="auto" latinLnBrk="0" hangingPunct="1">
                        <a:lnSpc>
                          <a:spcPct val="100000"/>
                        </a:lnSpc>
                        <a:spcBef>
                          <a:spcPts val="0"/>
                        </a:spcBef>
                        <a:spcAft>
                          <a:spcPts val="0"/>
                        </a:spcAft>
                        <a:buClrTx/>
                        <a:buSzTx/>
                        <a:buFontTx/>
                        <a:buNone/>
                      </a:pPr>
                      <a:r>
                        <a:rPr lang="en-CA" sz="2000" b="0">
                          <a:solidFill>
                            <a:schemeClr val="tx1"/>
                          </a:solidFill>
                          <a:effectLst/>
                          <a:latin typeface="Calibri"/>
                          <a:cs typeface="Calibri"/>
                        </a:rPr>
                        <a:t>Abnormal guaiac fecal occult blood test (</a:t>
                      </a:r>
                      <a:r>
                        <a:rPr lang="en-CA" sz="2000" b="0" err="1">
                          <a:solidFill>
                            <a:schemeClr val="tx1"/>
                          </a:solidFill>
                          <a:effectLst/>
                          <a:latin typeface="Calibri"/>
                          <a:cs typeface="Calibri"/>
                        </a:rPr>
                        <a:t>gFOBT</a:t>
                      </a:r>
                      <a:r>
                        <a:rPr lang="en-CA" sz="2000" b="0">
                          <a:solidFill>
                            <a:schemeClr val="tx1"/>
                          </a:solidFill>
                          <a:effectLst/>
                          <a:latin typeface="Calibri"/>
                          <a:cs typeface="Calibri"/>
                        </a:rPr>
                        <a:t>)</a:t>
                      </a:r>
                      <a:endParaRPr lang="en-CA" sz="2000" b="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3.92%</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3.88%</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US" sz="2000">
                          <a:solidFill>
                            <a:schemeClr val="tx1"/>
                          </a:solidFill>
                          <a:effectLst/>
                          <a:latin typeface="Calibri"/>
                          <a:ea typeface="Calibri" panose="020F0502020204030204" pitchFamily="34" charset="0"/>
                          <a:cs typeface="Calibri"/>
                        </a:rPr>
                        <a:t>--</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US" sz="2000">
                          <a:solidFill>
                            <a:schemeClr val="tx1"/>
                          </a:solidFill>
                          <a:effectLst/>
                          <a:latin typeface="Calibri"/>
                          <a:ea typeface="Calibri" panose="020F0502020204030204" pitchFamily="34" charset="0"/>
                          <a:cs typeface="Calibri"/>
                        </a:rPr>
                        <a:t>--</a:t>
                      </a:r>
                      <a:endParaRPr lang="en-CA" sz="2000">
                        <a:solidFill>
                          <a:schemeClr val="tx1"/>
                        </a:solidFill>
                        <a:effectLst/>
                        <a:latin typeface="Calibri"/>
                        <a:ea typeface="Calibri" panose="020F0502020204030204" pitchFamily="34" charset="0"/>
                        <a:cs typeface="Calibri"/>
                      </a:endParaRPr>
                    </a:p>
                  </a:txBody>
                  <a:tcPr marL="68580" marR="68580" marT="0" marB="0" anchor="ctr"/>
                </a:tc>
                <a:extLst>
                  <a:ext uri="{0D108BD9-81ED-4DB2-BD59-A6C34878D82A}">
                    <a16:rowId xmlns:a16="http://schemas.microsoft.com/office/drawing/2014/main" val="1954207084"/>
                  </a:ext>
                </a:extLst>
              </a:tr>
              <a:tr h="422271">
                <a:tc>
                  <a:txBody>
                    <a:bodyPr/>
                    <a:lstStyle/>
                    <a:p>
                      <a:pPr marL="0" marR="0" algn="ctr">
                        <a:spcBef>
                          <a:spcPts val="0"/>
                        </a:spcBef>
                        <a:spcAft>
                          <a:spcPts val="0"/>
                        </a:spcAft>
                      </a:pPr>
                      <a:r>
                        <a:rPr lang="en-CA" sz="2000" b="0">
                          <a:solidFill>
                            <a:schemeClr val="tx1"/>
                          </a:solidFill>
                          <a:effectLst/>
                          <a:latin typeface="Calibri"/>
                          <a:cs typeface="Calibri"/>
                        </a:rPr>
                        <a:t>Symptomatic</a:t>
                      </a:r>
                      <a:endParaRPr lang="en-CA" sz="2000" b="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1.66%</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1.58%</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1.80%</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US" sz="2000">
                          <a:solidFill>
                            <a:schemeClr val="tx1"/>
                          </a:solidFill>
                          <a:effectLst/>
                          <a:latin typeface="Calibri"/>
                          <a:ea typeface="Calibri" panose="020F0502020204030204" pitchFamily="34" charset="0"/>
                          <a:cs typeface="Calibri"/>
                        </a:rPr>
                        <a:t>1.64%</a:t>
                      </a:r>
                      <a:endParaRPr lang="en-CA" sz="2000">
                        <a:solidFill>
                          <a:schemeClr val="tx1"/>
                        </a:solidFill>
                        <a:effectLst/>
                        <a:latin typeface="Calibri"/>
                        <a:ea typeface="Calibri" panose="020F0502020204030204" pitchFamily="34" charset="0"/>
                        <a:cs typeface="Calibri"/>
                      </a:endParaRPr>
                    </a:p>
                  </a:txBody>
                  <a:tcPr marL="68580" marR="68580" marT="0" marB="0" anchor="ctr"/>
                </a:tc>
                <a:extLst>
                  <a:ext uri="{0D108BD9-81ED-4DB2-BD59-A6C34878D82A}">
                    <a16:rowId xmlns:a16="http://schemas.microsoft.com/office/drawing/2014/main" val="1562145783"/>
                  </a:ext>
                </a:extLst>
              </a:tr>
              <a:tr h="609600">
                <a:tc>
                  <a:txBody>
                    <a:bodyPr/>
                    <a:lstStyle/>
                    <a:p>
                      <a:pPr marL="0" marR="0" algn="ctr">
                        <a:spcBef>
                          <a:spcPts val="0"/>
                        </a:spcBef>
                        <a:spcAft>
                          <a:spcPts val="0"/>
                        </a:spcAft>
                      </a:pPr>
                      <a:r>
                        <a:rPr lang="en-CA" sz="2000" b="0">
                          <a:solidFill>
                            <a:schemeClr val="tx1"/>
                          </a:solidFill>
                          <a:effectLst/>
                          <a:latin typeface="Calibri"/>
                          <a:cs typeface="Calibri"/>
                        </a:rPr>
                        <a:t>Other screening (average risk)</a:t>
                      </a:r>
                      <a:endParaRPr lang="en-CA" sz="2000" b="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0.44%</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0.49%</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0.65%</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US" sz="2000">
                          <a:solidFill>
                            <a:schemeClr val="tx1"/>
                          </a:solidFill>
                          <a:effectLst/>
                          <a:latin typeface="Calibri"/>
                          <a:ea typeface="Calibri" panose="020F0502020204030204" pitchFamily="34" charset="0"/>
                          <a:cs typeface="Calibri"/>
                        </a:rPr>
                        <a:t>0.54%</a:t>
                      </a:r>
                      <a:endParaRPr lang="en-CA" sz="2000">
                        <a:solidFill>
                          <a:schemeClr val="tx1"/>
                        </a:solidFill>
                        <a:effectLst/>
                        <a:latin typeface="Calibri"/>
                        <a:ea typeface="Calibri" panose="020F0502020204030204" pitchFamily="34" charset="0"/>
                        <a:cs typeface="Calibri"/>
                      </a:endParaRPr>
                    </a:p>
                  </a:txBody>
                  <a:tcPr marL="68580" marR="68580" marT="0" marB="0" anchor="ctr"/>
                </a:tc>
                <a:extLst>
                  <a:ext uri="{0D108BD9-81ED-4DB2-BD59-A6C34878D82A}">
                    <a16:rowId xmlns:a16="http://schemas.microsoft.com/office/drawing/2014/main" val="3944189807"/>
                  </a:ext>
                </a:extLst>
              </a:tr>
              <a:tr h="528811">
                <a:tc>
                  <a:txBody>
                    <a:bodyPr/>
                    <a:lstStyle/>
                    <a:p>
                      <a:pPr marL="0" marR="0" algn="ctr">
                        <a:spcBef>
                          <a:spcPts val="0"/>
                        </a:spcBef>
                        <a:spcAft>
                          <a:spcPts val="0"/>
                        </a:spcAft>
                      </a:pPr>
                      <a:r>
                        <a:rPr lang="en-CA" sz="2000" b="0">
                          <a:solidFill>
                            <a:schemeClr val="tx1"/>
                          </a:solidFill>
                          <a:effectLst/>
                          <a:latin typeface="Calibri"/>
                          <a:cs typeface="Calibri"/>
                        </a:rPr>
                        <a:t>Family history</a:t>
                      </a:r>
                      <a:endParaRPr lang="en-CA" sz="2000" b="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0.38%</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0.31%</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0.34%</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US" sz="2000">
                          <a:solidFill>
                            <a:schemeClr val="tx1"/>
                          </a:solidFill>
                          <a:effectLst/>
                          <a:latin typeface="Calibri"/>
                          <a:ea typeface="Calibri" panose="020F0502020204030204" pitchFamily="34" charset="0"/>
                          <a:cs typeface="Calibri"/>
                        </a:rPr>
                        <a:t>0.34%</a:t>
                      </a:r>
                      <a:endParaRPr lang="en-CA" sz="2000">
                        <a:solidFill>
                          <a:schemeClr val="tx1"/>
                        </a:solidFill>
                        <a:effectLst/>
                        <a:latin typeface="Calibri"/>
                        <a:ea typeface="Calibri" panose="020F0502020204030204" pitchFamily="34" charset="0"/>
                        <a:cs typeface="Calibri"/>
                      </a:endParaRPr>
                    </a:p>
                  </a:txBody>
                  <a:tcPr marL="68580" marR="68580" marT="0" marB="0" anchor="ctr"/>
                </a:tc>
                <a:extLst>
                  <a:ext uri="{0D108BD9-81ED-4DB2-BD59-A6C34878D82A}">
                    <a16:rowId xmlns:a16="http://schemas.microsoft.com/office/drawing/2014/main" val="2743358044"/>
                  </a:ext>
                </a:extLst>
              </a:tr>
              <a:tr h="422271">
                <a:tc>
                  <a:txBody>
                    <a:bodyPr/>
                    <a:lstStyle/>
                    <a:p>
                      <a:pPr marL="0" marR="0" algn="ctr">
                        <a:spcBef>
                          <a:spcPts val="0"/>
                        </a:spcBef>
                        <a:spcAft>
                          <a:spcPts val="0"/>
                        </a:spcAft>
                      </a:pPr>
                      <a:r>
                        <a:rPr lang="en-CA" sz="2000" b="0">
                          <a:solidFill>
                            <a:schemeClr val="tx1"/>
                          </a:solidFill>
                          <a:effectLst/>
                          <a:latin typeface="Calibri"/>
                          <a:cs typeface="Calibri"/>
                        </a:rPr>
                        <a:t>Surveillance</a:t>
                      </a:r>
                      <a:endParaRPr lang="en-CA" sz="2000" b="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0.40%</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0.40%</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CA" sz="2000">
                          <a:solidFill>
                            <a:schemeClr val="tx1"/>
                          </a:solidFill>
                          <a:effectLst/>
                          <a:latin typeface="Calibri"/>
                          <a:cs typeface="Calibri"/>
                        </a:rPr>
                        <a:t>0.49%</a:t>
                      </a:r>
                      <a:endParaRPr lang="en-CA" sz="2000">
                        <a:solidFill>
                          <a:schemeClr val="tx1"/>
                        </a:solidFill>
                        <a:effectLst/>
                        <a:latin typeface="Calibri"/>
                        <a:ea typeface="Calibri" panose="020F0502020204030204" pitchFamily="34" charset="0"/>
                        <a:cs typeface="Calibri"/>
                      </a:endParaRPr>
                    </a:p>
                  </a:txBody>
                  <a:tcPr marL="68580" marR="68580" marT="0" marB="0" anchor="ctr"/>
                </a:tc>
                <a:tc>
                  <a:txBody>
                    <a:bodyPr/>
                    <a:lstStyle/>
                    <a:p>
                      <a:pPr marL="0" marR="0" algn="ctr">
                        <a:spcBef>
                          <a:spcPts val="0"/>
                        </a:spcBef>
                        <a:spcAft>
                          <a:spcPts val="0"/>
                        </a:spcAft>
                      </a:pPr>
                      <a:r>
                        <a:rPr lang="en-US" sz="2000">
                          <a:solidFill>
                            <a:schemeClr val="tx1"/>
                          </a:solidFill>
                          <a:effectLst/>
                          <a:latin typeface="Calibri"/>
                          <a:ea typeface="Calibri" panose="020F0502020204030204" pitchFamily="34" charset="0"/>
                          <a:cs typeface="Calibri"/>
                        </a:rPr>
                        <a:t>0.40%</a:t>
                      </a:r>
                      <a:endParaRPr lang="en-CA" sz="2000">
                        <a:solidFill>
                          <a:schemeClr val="tx1"/>
                        </a:solidFill>
                        <a:effectLst/>
                        <a:latin typeface="Calibri"/>
                        <a:ea typeface="Calibri" panose="020F0502020204030204" pitchFamily="34" charset="0"/>
                        <a:cs typeface="Calibri"/>
                      </a:endParaRPr>
                    </a:p>
                  </a:txBody>
                  <a:tcPr marL="68580" marR="68580" marT="0" marB="0" anchor="ctr"/>
                </a:tc>
                <a:extLst>
                  <a:ext uri="{0D108BD9-81ED-4DB2-BD59-A6C34878D82A}">
                    <a16:rowId xmlns:a16="http://schemas.microsoft.com/office/drawing/2014/main" val="3769992657"/>
                  </a:ext>
                </a:extLst>
              </a:tr>
            </a:tbl>
          </a:graphicData>
        </a:graphic>
      </p:graphicFrame>
      <p:sp>
        <p:nvSpPr>
          <p:cNvPr id="3" name="Rectangle 2">
            <a:extLst>
              <a:ext uri="{FF2B5EF4-FFF2-40B4-BE49-F238E27FC236}">
                <a16:creationId xmlns:a16="http://schemas.microsoft.com/office/drawing/2014/main" id="{F4AB9CF3-9424-45D3-8870-92A8A8382E0E}"/>
              </a:ext>
            </a:extLst>
          </p:cNvPr>
          <p:cNvSpPr/>
          <p:nvPr/>
        </p:nvSpPr>
        <p:spPr bwMode="auto">
          <a:xfrm>
            <a:off x="4058931" y="2578771"/>
            <a:ext cx="7168264" cy="307777"/>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457189" fontAlgn="base">
              <a:spcBef>
                <a:spcPct val="50000"/>
              </a:spcBef>
              <a:spcAft>
                <a:spcPct val="0"/>
              </a:spcAft>
              <a:defRPr/>
            </a:pPr>
            <a:endParaRPr lang="en-CA" sz="1400" u="sng">
              <a:solidFill>
                <a:srgbClr val="000000"/>
              </a:solidFill>
              <a:latin typeface="Arial" charset="0"/>
              <a:ea typeface="ＭＳ Ｐゴシック" pitchFamily="68" charset="-128"/>
            </a:endParaRPr>
          </a:p>
        </p:txBody>
      </p:sp>
      <p:sp>
        <p:nvSpPr>
          <p:cNvPr id="4" name="TextBox 3">
            <a:extLst>
              <a:ext uri="{FF2B5EF4-FFF2-40B4-BE49-F238E27FC236}">
                <a16:creationId xmlns:a16="http://schemas.microsoft.com/office/drawing/2014/main" id="{4CF5D1A4-5D5D-8A84-50ED-EA056D364C84}"/>
              </a:ext>
            </a:extLst>
          </p:cNvPr>
          <p:cNvSpPr txBox="1"/>
          <p:nvPr/>
        </p:nvSpPr>
        <p:spPr>
          <a:xfrm>
            <a:off x="2750524" y="5805208"/>
            <a:ext cx="8593017" cy="738664"/>
          </a:xfrm>
          <a:prstGeom prst="rect">
            <a:avLst/>
          </a:prstGeom>
          <a:solidFill>
            <a:srgbClr val="FFD1D1"/>
          </a:solidFill>
          <a:ln w="9525" cmpd="sng">
            <a:solidFill>
              <a:srgbClr val="C00000"/>
            </a:solidFill>
          </a:ln>
        </p:spPr>
        <p:txBody>
          <a:bodyPr wrap="square" lIns="121920" tIns="60960" rIns="121920" bIns="60960" rtlCol="0" anchor="ctr">
            <a:spAutoFit/>
          </a:bodyPr>
          <a:lstStyle/>
          <a:p>
            <a:pPr algn="ctr" defTabSz="685783">
              <a:spcBef>
                <a:spcPts val="1200"/>
              </a:spcBef>
              <a:defRPr/>
            </a:pPr>
            <a:r>
              <a:rPr lang="en-US" sz="2000" b="1">
                <a:solidFill>
                  <a:srgbClr val="C00000"/>
                </a:solidFill>
                <a:latin typeface="Calibri"/>
                <a:ea typeface="MS PGothic"/>
                <a:cs typeface="Calibri"/>
              </a:rPr>
              <a:t>Abnormal FIT colonoscopies detect more colorectal cancers (CRC) than other indications (i.e., symptomatic, family history, surveillance) </a:t>
            </a:r>
            <a:endParaRPr lang="en-US" sz="2000" b="1">
              <a:solidFill>
                <a:srgbClr val="C00000"/>
              </a:solidFill>
              <a:latin typeface="Calibri" panose="020F0502020204030204" pitchFamily="34" charset="0"/>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19512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18860"/>
            <a:ext cx="11398371" cy="1165909"/>
          </a:xfrm>
        </p:spPr>
        <p:txBody>
          <a:bodyPr>
            <a:normAutofit fontScale="90000"/>
          </a:bodyPr>
          <a:lstStyle/>
          <a:p>
            <a:r>
              <a:rPr lang="en-US" dirty="0"/>
              <a:t>Common Problems with Returned FIT Kits Since FIT launch: Specimen Collection Date</a:t>
            </a:r>
            <a:endParaRPr lang="en-CA" strike="sngStrike" dirty="0"/>
          </a:p>
        </p:txBody>
      </p:sp>
      <p:sp>
        <p:nvSpPr>
          <p:cNvPr id="3" name="Content Placeholder 2"/>
          <p:cNvSpPr>
            <a:spLocks noGrp="1"/>
          </p:cNvSpPr>
          <p:nvPr>
            <p:ph idx="1"/>
          </p:nvPr>
        </p:nvSpPr>
        <p:spPr/>
        <p:txBody>
          <a:bodyPr/>
          <a:lstStyle/>
          <a:p>
            <a:r>
              <a:rPr lang="en-US" sz="2667" dirty="0"/>
              <a:t>Returned specimens are often missing the collection date</a:t>
            </a:r>
            <a:endParaRPr lang="en-CA" sz="2667" dirty="0"/>
          </a:p>
        </p:txBody>
      </p:sp>
      <p:sp>
        <p:nvSpPr>
          <p:cNvPr id="5" name="Rectangular Callout 4"/>
          <p:cNvSpPr/>
          <p:nvPr/>
        </p:nvSpPr>
        <p:spPr>
          <a:xfrm>
            <a:off x="150859" y="5772061"/>
            <a:ext cx="11890284" cy="965475"/>
          </a:xfrm>
          <a:prstGeom prst="wedgeRectCallout">
            <a:avLst>
              <a:gd name="adj1" fmla="val 30090"/>
              <a:gd name="adj2" fmla="val 46844"/>
            </a:avLst>
          </a:prstGeom>
          <a:solidFill>
            <a:srgbClr val="EDFDFF"/>
          </a:solidFill>
          <a:ln w="28575">
            <a:solidFill>
              <a:srgbClr val="00B2E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01036" tIns="100517" rIns="201036" bIns="100517" numCol="1" spcCol="0" rtlCol="0" fromWordArt="0" anchor="ctr" anchorCtr="0" forceAA="0" compatLnSpc="1">
            <a:prstTxWarp prst="textNoShape">
              <a:avLst/>
            </a:prstTxWarp>
            <a:noAutofit/>
          </a:bodyPr>
          <a:lstStyle/>
          <a:p>
            <a:pPr algn="ctr" defTabSz="609555">
              <a:defRPr/>
            </a:pPr>
            <a:r>
              <a:rPr lang="en-US" sz="2667" b="1" dirty="0">
                <a:solidFill>
                  <a:srgbClr val="000000"/>
                </a:solidFill>
                <a:cs typeface="Calibri" panose="020F0502020204030204" pitchFamily="34" charset="0"/>
              </a:rPr>
              <a:t>Results are invalid if LifeLabs is unable to confirm the collection date and the result is below the positivity threshold</a:t>
            </a:r>
          </a:p>
        </p:txBody>
      </p:sp>
      <p:sp>
        <p:nvSpPr>
          <p:cNvPr id="8" name="Rectangle 7">
            <a:extLst>
              <a:ext uri="{FF2B5EF4-FFF2-40B4-BE49-F238E27FC236}">
                <a16:creationId xmlns:a16="http://schemas.microsoft.com/office/drawing/2014/main" id="{3F579118-B5FE-4F25-9596-8F3DAF76D9E7}"/>
              </a:ext>
            </a:extLst>
          </p:cNvPr>
          <p:cNvSpPr/>
          <p:nvPr/>
        </p:nvSpPr>
        <p:spPr>
          <a:xfrm>
            <a:off x="954241" y="5101258"/>
            <a:ext cx="11398371" cy="420562"/>
          </a:xfrm>
          <a:prstGeom prst="rect">
            <a:avLst/>
          </a:prstGeom>
        </p:spPr>
        <p:txBody>
          <a:bodyPr wrap="square" lIns="91439" tIns="45719" rIns="91439" bIns="45719">
            <a:spAutoFit/>
          </a:bodyPr>
          <a:lstStyle/>
          <a:p>
            <a:pPr defTabSz="609555">
              <a:defRPr/>
            </a:pPr>
            <a:r>
              <a:rPr lang="en-US" sz="2133" b="1" dirty="0">
                <a:solidFill>
                  <a:srgbClr val="000000"/>
                </a:solidFill>
                <a:latin typeface="Calibri" panose="020F0502020204030204" pitchFamily="34" charset="0"/>
                <a:cs typeface="Calibri" panose="020F0502020204030204" pitchFamily="34" charset="0"/>
              </a:rPr>
              <a:t>NEW</a:t>
            </a:r>
            <a:r>
              <a:rPr lang="en-US" sz="2133" dirty="0">
                <a:solidFill>
                  <a:srgbClr val="000000"/>
                </a:solidFill>
                <a:latin typeface="Calibri" panose="020F0502020204030204" pitchFamily="34" charset="0"/>
                <a:cs typeface="Calibri" panose="020F0502020204030204" pitchFamily="34" charset="0"/>
              </a:rPr>
              <a:t>: Yellow highlighting on FIT label to emphasize completion of ‘specimen collection date’</a:t>
            </a:r>
          </a:p>
        </p:txBody>
      </p:sp>
      <p:pic>
        <p:nvPicPr>
          <p:cNvPr id="9" name="Picture 8">
            <a:extLst>
              <a:ext uri="{FF2B5EF4-FFF2-40B4-BE49-F238E27FC236}">
                <a16:creationId xmlns:a16="http://schemas.microsoft.com/office/drawing/2014/main" id="{8DA8F482-173D-465C-9563-0499702F8AD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64" b="89796" l="2743" r="47335">
                        <a14:foregroundMark x1="5721" y1="43878" x2="5721" y2="43878"/>
                        <a14:foregroundMark x1="2743" y1="37075" x2="2743" y2="37075"/>
                        <a14:foregroundMark x1="3056" y1="42857" x2="3056" y2="42857"/>
                        <a14:foregroundMark x1="45219" y1="28231" x2="45219" y2="28231"/>
                        <a14:foregroundMark x1="43966" y1="29252" x2="43966" y2="29252"/>
                        <a14:foregroundMark x1="43809" y1="29252" x2="43809" y2="29252"/>
                        <a14:foregroundMark x1="42633" y1="29252" x2="46003" y2="29252"/>
                        <a14:foregroundMark x1="45846" y1="28912" x2="47335" y2="31973"/>
                      </a14:backgroundRemoval>
                    </a14:imgEffect>
                  </a14:imgLayer>
                </a14:imgProps>
              </a:ext>
            </a:extLst>
          </a:blip>
          <a:srcRect r="50145"/>
          <a:stretch/>
        </p:blipFill>
        <p:spPr>
          <a:xfrm>
            <a:off x="708285" y="2746684"/>
            <a:ext cx="5387715" cy="2489936"/>
          </a:xfrm>
          <a:prstGeom prst="rect">
            <a:avLst/>
          </a:prstGeom>
        </p:spPr>
      </p:pic>
      <p:sp>
        <p:nvSpPr>
          <p:cNvPr id="6" name="TextBox 5">
            <a:extLst>
              <a:ext uri="{FF2B5EF4-FFF2-40B4-BE49-F238E27FC236}">
                <a16:creationId xmlns:a16="http://schemas.microsoft.com/office/drawing/2014/main" id="{4F3708EA-F410-4481-9722-DA58832C9D67}"/>
              </a:ext>
            </a:extLst>
          </p:cNvPr>
          <p:cNvSpPr txBox="1"/>
          <p:nvPr/>
        </p:nvSpPr>
        <p:spPr>
          <a:xfrm>
            <a:off x="793630" y="2271735"/>
            <a:ext cx="2281776" cy="420562"/>
          </a:xfrm>
          <a:prstGeom prst="rect">
            <a:avLst/>
          </a:prstGeom>
          <a:noFill/>
        </p:spPr>
        <p:txBody>
          <a:bodyPr wrap="none" lIns="91439" tIns="45719" rIns="91439" bIns="45719" rtlCol="0">
            <a:spAutoFit/>
          </a:bodyPr>
          <a:lstStyle/>
          <a:p>
            <a:pPr defTabSz="609555">
              <a:defRPr/>
            </a:pPr>
            <a:r>
              <a:rPr lang="en-US" sz="2133" b="1" dirty="0">
                <a:solidFill>
                  <a:srgbClr val="4472C4"/>
                </a:solidFill>
                <a:latin typeface="Calibri" panose="020F0502020204030204" pitchFamily="34" charset="0"/>
                <a:cs typeface="Calibri" panose="020F0502020204030204" pitchFamily="34" charset="0"/>
              </a:rPr>
              <a:t>Pre-labeled device</a:t>
            </a:r>
            <a:endParaRPr lang="en-CA" sz="2133" b="1" dirty="0">
              <a:solidFill>
                <a:srgbClr val="4472C4"/>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1CD39AA-F9C2-4CC1-B0C2-0CFBE5EAFEFD}"/>
              </a:ext>
            </a:extLst>
          </p:cNvPr>
          <p:cNvSpPr txBox="1"/>
          <p:nvPr/>
        </p:nvSpPr>
        <p:spPr>
          <a:xfrm>
            <a:off x="6473511" y="2338755"/>
            <a:ext cx="2423610" cy="420562"/>
          </a:xfrm>
          <a:prstGeom prst="rect">
            <a:avLst/>
          </a:prstGeom>
          <a:noFill/>
        </p:spPr>
        <p:txBody>
          <a:bodyPr wrap="none" lIns="91439" tIns="45719" rIns="91439" bIns="45719" rtlCol="0">
            <a:spAutoFit/>
          </a:bodyPr>
          <a:lstStyle/>
          <a:p>
            <a:pPr defTabSz="609555">
              <a:defRPr/>
            </a:pPr>
            <a:r>
              <a:rPr lang="en-US" sz="2133" b="1" dirty="0">
                <a:solidFill>
                  <a:srgbClr val="4472C4"/>
                </a:solidFill>
                <a:latin typeface="Calibri" panose="020F0502020204030204" pitchFamily="34" charset="0"/>
                <a:cs typeface="Calibri" panose="020F0502020204030204" pitchFamily="34" charset="0"/>
              </a:rPr>
              <a:t>Patient to complete</a:t>
            </a:r>
            <a:endParaRPr lang="en-CA" sz="2133" b="1" dirty="0">
              <a:solidFill>
                <a:srgbClr val="4472C4"/>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8CE995C-0F95-42CF-A20A-9DB9DC25678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42" b="96419" l="3822" r="94013">
                        <a14:foregroundMark x1="7389" y1="40220" x2="7389" y2="40220"/>
                        <a14:foregroundMark x1="3822" y1="32782" x2="3822" y2="32782"/>
                        <a14:foregroundMark x1="54013" y1="88154" x2="54013" y2="88154"/>
                        <a14:foregroundMark x1="81911" y1="88154" x2="81911" y2="88154"/>
                        <a14:foregroundMark x1="71465" y1="80165" x2="71465" y2="80165"/>
                        <a14:foregroundMark x1="74777" y1="83196" x2="74777" y2="83196"/>
                        <a14:foregroundMark x1="86752" y1="94766" x2="86752" y2="94766"/>
                        <a14:foregroundMark x1="93631" y1="96694" x2="93631" y2="96694"/>
                        <a14:foregroundMark x1="94013" y1="42424" x2="94013" y2="42424"/>
                        <a14:foregroundMark x1="77962" y1="88154" x2="77962" y2="88154"/>
                        <a14:foregroundMark x1="80000" y1="91736" x2="74904" y2="81543"/>
                        <a14:foregroundMark x1="74904" y1="81543" x2="80510" y2="89256"/>
                        <a14:foregroundMark x1="80510" y1="89256" x2="87516" y2="92011"/>
                        <a14:foregroundMark x1="87516" y1="92011" x2="88280" y2="93113"/>
                      </a14:backgroundRemoval>
                    </a14:imgEffect>
                  </a14:imgLayer>
                </a14:imgProps>
              </a:ext>
            </a:extLst>
          </a:blip>
          <a:stretch>
            <a:fillRect/>
          </a:stretch>
        </p:blipFill>
        <p:spPr>
          <a:xfrm>
            <a:off x="6506726" y="2637293"/>
            <a:ext cx="4986687" cy="2305945"/>
          </a:xfrm>
          <a:prstGeom prst="rect">
            <a:avLst/>
          </a:prstGeom>
        </p:spPr>
      </p:pic>
    </p:spTree>
    <p:extLst>
      <p:ext uri="{BB962C8B-B14F-4D97-AF65-F5344CB8AC3E}">
        <p14:creationId xmlns:p14="http://schemas.microsoft.com/office/powerpoint/2010/main" val="334566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70C37-DD4F-BDF7-AA4D-96C34424C4E0}"/>
              </a:ext>
            </a:extLst>
          </p:cNvPr>
          <p:cNvSpPr>
            <a:spLocks noGrp="1"/>
          </p:cNvSpPr>
          <p:nvPr>
            <p:ph type="title"/>
          </p:nvPr>
        </p:nvSpPr>
        <p:spPr/>
        <p:txBody>
          <a:bodyPr/>
          <a:lstStyle/>
          <a:p>
            <a:r>
              <a:rPr lang="en-CA" dirty="0"/>
              <a:t>Controversies?</a:t>
            </a:r>
          </a:p>
        </p:txBody>
      </p:sp>
      <p:pic>
        <p:nvPicPr>
          <p:cNvPr id="5" name="Content Placeholder 4">
            <a:extLst>
              <a:ext uri="{FF2B5EF4-FFF2-40B4-BE49-F238E27FC236}">
                <a16:creationId xmlns:a16="http://schemas.microsoft.com/office/drawing/2014/main" id="{E90D67C0-17F3-1931-E22D-E0E45AF3211F}"/>
              </a:ext>
            </a:extLst>
          </p:cNvPr>
          <p:cNvPicPr>
            <a:picLocks noGrp="1" noChangeAspect="1"/>
          </p:cNvPicPr>
          <p:nvPr>
            <p:ph idx="1"/>
          </p:nvPr>
        </p:nvPicPr>
        <p:blipFill>
          <a:blip r:embed="rId2"/>
          <a:stretch>
            <a:fillRect/>
          </a:stretch>
        </p:blipFill>
        <p:spPr>
          <a:xfrm>
            <a:off x="609600" y="1213426"/>
            <a:ext cx="6950147" cy="4891809"/>
          </a:xfrm>
        </p:spPr>
      </p:pic>
      <p:pic>
        <p:nvPicPr>
          <p:cNvPr id="7" name="Picture 6">
            <a:extLst>
              <a:ext uri="{FF2B5EF4-FFF2-40B4-BE49-F238E27FC236}">
                <a16:creationId xmlns:a16="http://schemas.microsoft.com/office/drawing/2014/main" id="{3B40F7D3-9F43-2F94-F0CE-C12305EDD983}"/>
              </a:ext>
            </a:extLst>
          </p:cNvPr>
          <p:cNvPicPr>
            <a:picLocks noChangeAspect="1"/>
          </p:cNvPicPr>
          <p:nvPr/>
        </p:nvPicPr>
        <p:blipFill>
          <a:blip r:embed="rId3"/>
          <a:stretch>
            <a:fillRect/>
          </a:stretch>
        </p:blipFill>
        <p:spPr>
          <a:xfrm>
            <a:off x="2523626" y="1919076"/>
            <a:ext cx="8814269" cy="3725497"/>
          </a:xfrm>
          <a:prstGeom prst="rect">
            <a:avLst/>
          </a:prstGeom>
        </p:spPr>
      </p:pic>
      <p:pic>
        <p:nvPicPr>
          <p:cNvPr id="9" name="Picture 8">
            <a:extLst>
              <a:ext uri="{FF2B5EF4-FFF2-40B4-BE49-F238E27FC236}">
                <a16:creationId xmlns:a16="http://schemas.microsoft.com/office/drawing/2014/main" id="{D45868E9-5C54-34DA-5E81-D3E6D3153D15}"/>
              </a:ext>
            </a:extLst>
          </p:cNvPr>
          <p:cNvPicPr>
            <a:picLocks noChangeAspect="1"/>
          </p:cNvPicPr>
          <p:nvPr/>
        </p:nvPicPr>
        <p:blipFill>
          <a:blip r:embed="rId4"/>
          <a:stretch>
            <a:fillRect/>
          </a:stretch>
        </p:blipFill>
        <p:spPr>
          <a:xfrm>
            <a:off x="9234083" y="1037772"/>
            <a:ext cx="1667108" cy="885949"/>
          </a:xfrm>
          <a:prstGeom prst="rect">
            <a:avLst/>
          </a:prstGeom>
        </p:spPr>
      </p:pic>
      <p:cxnSp>
        <p:nvCxnSpPr>
          <p:cNvPr id="11" name="Straight Connector 10">
            <a:extLst>
              <a:ext uri="{FF2B5EF4-FFF2-40B4-BE49-F238E27FC236}">
                <a16:creationId xmlns:a16="http://schemas.microsoft.com/office/drawing/2014/main" id="{CE816D12-DF97-5D0C-A437-2EAEF1680902}"/>
              </a:ext>
            </a:extLst>
          </p:cNvPr>
          <p:cNvCxnSpPr>
            <a:cxnSpLocks/>
          </p:cNvCxnSpPr>
          <p:nvPr/>
        </p:nvCxnSpPr>
        <p:spPr>
          <a:xfrm>
            <a:off x="5283200" y="5015345"/>
            <a:ext cx="58359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6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E7D3E-6ED3-E045-57C4-3E30DA0531A4}"/>
              </a:ext>
            </a:extLst>
          </p:cNvPr>
          <p:cNvSpPr>
            <a:spLocks noGrp="1"/>
          </p:cNvSpPr>
          <p:nvPr>
            <p:ph type="title"/>
          </p:nvPr>
        </p:nvSpPr>
        <p:spPr>
          <a:xfrm>
            <a:off x="457200" y="164592"/>
            <a:ext cx="10625328" cy="877824"/>
          </a:xfrm>
        </p:spPr>
        <p:txBody>
          <a:bodyPr>
            <a:normAutofit fontScale="90000"/>
          </a:bodyPr>
          <a:lstStyle/>
          <a:p>
            <a:r>
              <a:rPr lang="en-CA" dirty="0"/>
              <a:t>Do not procrastinate; it has to be done, so do it! </a:t>
            </a:r>
            <a:r>
              <a:rPr lang="en-CA" dirty="0">
                <a:sym typeface="Wingdings" panose="05000000000000000000" pitchFamily="2" charset="2"/>
              </a:rPr>
              <a:t></a:t>
            </a:r>
            <a:endParaRPr lang="en-CA" dirty="0"/>
          </a:p>
        </p:txBody>
      </p:sp>
      <p:pic>
        <p:nvPicPr>
          <p:cNvPr id="5" name="Content Placeholder 4">
            <a:extLst>
              <a:ext uri="{FF2B5EF4-FFF2-40B4-BE49-F238E27FC236}">
                <a16:creationId xmlns:a16="http://schemas.microsoft.com/office/drawing/2014/main" id="{23E0AFCD-21AD-273E-C2D2-C35448479742}"/>
              </a:ext>
            </a:extLst>
          </p:cNvPr>
          <p:cNvPicPr>
            <a:picLocks noGrp="1" noChangeAspect="1"/>
          </p:cNvPicPr>
          <p:nvPr>
            <p:ph idx="1"/>
          </p:nvPr>
        </p:nvPicPr>
        <p:blipFill>
          <a:blip r:embed="rId2"/>
          <a:stretch>
            <a:fillRect/>
          </a:stretch>
        </p:blipFill>
        <p:spPr>
          <a:xfrm>
            <a:off x="1860087" y="1351873"/>
            <a:ext cx="8476689" cy="4792895"/>
          </a:xfrm>
        </p:spPr>
      </p:pic>
      <p:sp>
        <p:nvSpPr>
          <p:cNvPr id="6" name="Arrow: Right 5">
            <a:extLst>
              <a:ext uri="{FF2B5EF4-FFF2-40B4-BE49-F238E27FC236}">
                <a16:creationId xmlns:a16="http://schemas.microsoft.com/office/drawing/2014/main" id="{EA7143FC-ECCC-AF74-7CAE-E4BF488FE712}"/>
              </a:ext>
            </a:extLst>
          </p:cNvPr>
          <p:cNvSpPr/>
          <p:nvPr/>
        </p:nvSpPr>
        <p:spPr>
          <a:xfrm>
            <a:off x="1581912" y="4535424"/>
            <a:ext cx="2834640" cy="822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7C561089-16D6-CA3D-E9CC-FFEC53DF9605}"/>
              </a:ext>
            </a:extLst>
          </p:cNvPr>
          <p:cNvSpPr txBox="1"/>
          <p:nvPr/>
        </p:nvSpPr>
        <p:spPr>
          <a:xfrm>
            <a:off x="168352" y="4096512"/>
            <a:ext cx="1686872" cy="1477328"/>
          </a:xfrm>
          <a:prstGeom prst="rect">
            <a:avLst/>
          </a:prstGeom>
          <a:noFill/>
        </p:spPr>
        <p:txBody>
          <a:bodyPr wrap="none" rtlCol="0">
            <a:spAutoFit/>
          </a:bodyPr>
          <a:lstStyle/>
          <a:p>
            <a:r>
              <a:rPr lang="en-CA" dirty="0"/>
              <a:t>Grey bar</a:t>
            </a:r>
          </a:p>
          <a:p>
            <a:r>
              <a:rPr lang="en-CA" dirty="0"/>
              <a:t>How long</a:t>
            </a:r>
          </a:p>
          <a:p>
            <a:r>
              <a:rPr lang="en-CA" dirty="0"/>
              <a:t>it takes to</a:t>
            </a:r>
          </a:p>
          <a:p>
            <a:r>
              <a:rPr lang="en-CA" dirty="0"/>
              <a:t>refer from PC</a:t>
            </a:r>
          </a:p>
          <a:p>
            <a:r>
              <a:rPr lang="en-CA" dirty="0"/>
              <a:t>&gt;20 days!!!</a:t>
            </a:r>
          </a:p>
        </p:txBody>
      </p:sp>
      <p:sp>
        <p:nvSpPr>
          <p:cNvPr id="9" name="Oval 8">
            <a:extLst>
              <a:ext uri="{FF2B5EF4-FFF2-40B4-BE49-F238E27FC236}">
                <a16:creationId xmlns:a16="http://schemas.microsoft.com/office/drawing/2014/main" id="{521A9D11-ED49-B12F-1925-78D996EECA5C}"/>
              </a:ext>
            </a:extLst>
          </p:cNvPr>
          <p:cNvSpPr/>
          <p:nvPr/>
        </p:nvSpPr>
        <p:spPr>
          <a:xfrm>
            <a:off x="8247888" y="2432304"/>
            <a:ext cx="914400" cy="557784"/>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89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420B6-9402-472F-92E0-25430BF31BB6}"/>
              </a:ext>
            </a:extLst>
          </p:cNvPr>
          <p:cNvSpPr>
            <a:spLocks noGrp="1"/>
          </p:cNvSpPr>
          <p:nvPr>
            <p:ph type="title"/>
          </p:nvPr>
        </p:nvSpPr>
        <p:spPr/>
        <p:txBody>
          <a:bodyPr/>
          <a:lstStyle/>
          <a:p>
            <a:r>
              <a:rPr lang="en-US"/>
              <a:t>About HPV</a:t>
            </a:r>
            <a:endParaRPr lang="en-CA"/>
          </a:p>
        </p:txBody>
      </p:sp>
      <p:sp>
        <p:nvSpPr>
          <p:cNvPr id="3" name="Content Placeholder 2">
            <a:extLst>
              <a:ext uri="{FF2B5EF4-FFF2-40B4-BE49-F238E27FC236}">
                <a16:creationId xmlns:a16="http://schemas.microsoft.com/office/drawing/2014/main" id="{3B2E9027-E9A9-49E3-AC4D-910C5E638C32}"/>
              </a:ext>
            </a:extLst>
          </p:cNvPr>
          <p:cNvSpPr>
            <a:spLocks noGrp="1"/>
          </p:cNvSpPr>
          <p:nvPr>
            <p:ph idx="1"/>
          </p:nvPr>
        </p:nvSpPr>
        <p:spPr>
          <a:xfrm>
            <a:off x="609600" y="1384768"/>
            <a:ext cx="10972800" cy="4248472"/>
          </a:xfrm>
        </p:spPr>
        <p:txBody>
          <a:bodyPr/>
          <a:lstStyle/>
          <a:p>
            <a:r>
              <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rPr>
              <a:t>HPV infections are common</a:t>
            </a:r>
          </a:p>
          <a:p>
            <a:pPr lvl="1"/>
            <a:r>
              <a:rPr lang="en-US" sz="2667"/>
              <a:t>80% of sexually active people will have at least one HPV infection in their lifetime</a:t>
            </a:r>
            <a:endPar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effectLst/>
                <a:latin typeface="Calibri" panose="020F0502020204030204" pitchFamily="34" charset="0"/>
                <a:ea typeface="Calibri" panose="020F0502020204030204" pitchFamily="34" charset="0"/>
                <a:cs typeface="Calibri" panose="020F0502020204030204" pitchFamily="34" charset="0"/>
              </a:rPr>
              <a:t>There are 100 subtypes of HPV and about </a:t>
            </a:r>
            <a:r>
              <a:rPr lang="en-CA">
                <a:solidFill>
                  <a:srgbClr val="000000"/>
                </a:solidFill>
                <a:effectLst/>
                <a:latin typeface="Calibri" panose="020F0502020204030204" pitchFamily="34" charset="0"/>
                <a:ea typeface="Calibri" panose="020F0502020204030204" pitchFamily="34" charset="0"/>
                <a:cs typeface="Calibri" panose="020F0502020204030204" pitchFamily="34" charset="0"/>
              </a:rPr>
              <a:t>13 subtypes are known to be oncogenic (cancer-causing or high-risk) </a:t>
            </a:r>
          </a:p>
          <a:p>
            <a:pPr lvl="1"/>
            <a:r>
              <a:rPr lang="en-CA">
                <a:solidFill>
                  <a:srgbClr val="000000"/>
                </a:solidFill>
                <a:ea typeface="Calibri" panose="020F0502020204030204" pitchFamily="34" charset="0"/>
              </a:rPr>
              <a:t>Subtypes 16 and 18 are of particular concern</a:t>
            </a:r>
            <a:endParaRPr lang="en-CA" baseline="30000">
              <a:solidFill>
                <a:srgbClr val="000000"/>
              </a:solidFill>
              <a:ea typeface="Calibri" panose="020F0502020204030204" pitchFamily="34" charset="0"/>
            </a:endParaRPr>
          </a:p>
          <a:p>
            <a:r>
              <a:rPr lang="en-CA"/>
              <a:t>Persistent infection with oncogenic subtypes of HPV is the main cause of cervical cancer </a:t>
            </a:r>
            <a:endParaRPr lang="en-CA">
              <a:solidFill>
                <a:srgbClr val="000000"/>
              </a:solidFill>
              <a:ea typeface="Yu Mincho" panose="02020400000000000000" pitchFamily="18" charset="-128"/>
            </a:endParaRPr>
          </a:p>
          <a:p>
            <a:pPr lvl="1"/>
            <a:endParaRPr lang="en-CA">
              <a:solidFill>
                <a:srgbClr val="000000"/>
              </a:solidFill>
              <a:ea typeface="Calibri" panose="020F0502020204030204" pitchFamily="34" charset="0"/>
            </a:endParaRPr>
          </a:p>
        </p:txBody>
      </p:sp>
    </p:spTree>
    <p:extLst>
      <p:ext uri="{BB962C8B-B14F-4D97-AF65-F5344CB8AC3E}">
        <p14:creationId xmlns:p14="http://schemas.microsoft.com/office/powerpoint/2010/main" val="311664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D1E8238-E2B1-6D09-47AF-56C69BEF4C24}"/>
              </a:ext>
            </a:extLst>
          </p:cNvPr>
          <p:cNvSpPr>
            <a:spLocks noGrp="1"/>
          </p:cNvSpPr>
          <p:nvPr>
            <p:ph idx="1"/>
          </p:nvPr>
        </p:nvSpPr>
        <p:spPr>
          <a:xfrm>
            <a:off x="978428" y="1911462"/>
            <a:ext cx="4473884" cy="2625180"/>
          </a:xfrm>
        </p:spPr>
        <p:txBody>
          <a:bodyPr>
            <a:normAutofit/>
          </a:bodyPr>
          <a:lstStyle/>
          <a:p>
            <a:pPr marL="0" indent="0">
              <a:buNone/>
            </a:pPr>
            <a:r>
              <a:rPr lang="en-CA"/>
              <a:t>Medications </a:t>
            </a:r>
          </a:p>
          <a:p>
            <a:pPr lvl="1"/>
            <a:r>
              <a:rPr lang="en-US" sz="2000"/>
              <a:t>Indacaterol/</a:t>
            </a:r>
            <a:r>
              <a:rPr lang="en-US" sz="2000" err="1"/>
              <a:t>glycopyrronium</a:t>
            </a:r>
            <a:r>
              <a:rPr lang="en-US" sz="2000"/>
              <a:t> 110/50 mcg once daily</a:t>
            </a:r>
          </a:p>
          <a:p>
            <a:pPr lvl="1"/>
            <a:r>
              <a:rPr lang="en-US" sz="2000"/>
              <a:t>Rosuvastatin 10 mg </a:t>
            </a:r>
            <a:r>
              <a:rPr lang="en-US" sz="2000" err="1"/>
              <a:t>qhs</a:t>
            </a:r>
            <a:endParaRPr lang="en-US" sz="2000"/>
          </a:p>
          <a:p>
            <a:pPr lvl="1"/>
            <a:r>
              <a:rPr lang="en-US" sz="2000"/>
              <a:t>Ramipril 10 mg daily</a:t>
            </a:r>
          </a:p>
        </p:txBody>
      </p:sp>
      <p:sp>
        <p:nvSpPr>
          <p:cNvPr id="7" name="Text Placeholder 6">
            <a:extLst>
              <a:ext uri="{FF2B5EF4-FFF2-40B4-BE49-F238E27FC236}">
                <a16:creationId xmlns:a16="http://schemas.microsoft.com/office/drawing/2014/main" id="{8E613B5C-A1A6-195D-F992-9A2D0598B7F8}"/>
              </a:ext>
            </a:extLst>
          </p:cNvPr>
          <p:cNvSpPr>
            <a:spLocks noGrp="1"/>
          </p:cNvSpPr>
          <p:nvPr>
            <p:ph type="body" sz="quarter" idx="10"/>
          </p:nvPr>
        </p:nvSpPr>
        <p:spPr/>
        <p:txBody>
          <a:bodyPr/>
          <a:lstStyle/>
          <a:p>
            <a:r>
              <a:rPr lang="en-CA"/>
              <a:t>Ronald’s Medications, Exam and Labs </a:t>
            </a:r>
          </a:p>
        </p:txBody>
      </p:sp>
      <p:sp>
        <p:nvSpPr>
          <p:cNvPr id="5" name="TextBox 4">
            <a:extLst>
              <a:ext uri="{FF2B5EF4-FFF2-40B4-BE49-F238E27FC236}">
                <a16:creationId xmlns:a16="http://schemas.microsoft.com/office/drawing/2014/main" id="{D0400125-4745-C2F3-8C4A-3DCDF9A17BE2}"/>
              </a:ext>
            </a:extLst>
          </p:cNvPr>
          <p:cNvSpPr txBox="1"/>
          <p:nvPr/>
        </p:nvSpPr>
        <p:spPr>
          <a:xfrm>
            <a:off x="7219478" y="1858986"/>
            <a:ext cx="4750848" cy="2677656"/>
          </a:xfrm>
          <a:prstGeom prst="rect">
            <a:avLst/>
          </a:prstGeom>
          <a:noFill/>
        </p:spPr>
        <p:txBody>
          <a:bodyPr wrap="square">
            <a:spAutoFit/>
          </a:bodyPr>
          <a:lstStyle/>
          <a:p>
            <a:r>
              <a:rPr lang="en-CA" sz="2800"/>
              <a:t>Exam and labs </a:t>
            </a:r>
          </a:p>
          <a:p>
            <a:pPr lvl="1"/>
            <a:r>
              <a:rPr lang="en-CA" sz="2000"/>
              <a:t>BMI = 24 kg/m</a:t>
            </a:r>
            <a:r>
              <a:rPr lang="en-CA" sz="2000" baseline="30000"/>
              <a:t>2</a:t>
            </a:r>
          </a:p>
          <a:p>
            <a:pPr lvl="1"/>
            <a:r>
              <a:rPr lang="en-CA" sz="2000"/>
              <a:t>BP = 128/78 mmHg </a:t>
            </a:r>
          </a:p>
          <a:p>
            <a:pPr lvl="1"/>
            <a:r>
              <a:rPr lang="en-CA" sz="2000"/>
              <a:t>HR = 78 </a:t>
            </a:r>
          </a:p>
          <a:p>
            <a:pPr lvl="1"/>
            <a:r>
              <a:rPr lang="en-CA" sz="2000"/>
              <a:t>Breathing and vitals stable </a:t>
            </a:r>
          </a:p>
          <a:p>
            <a:pPr lvl="1"/>
            <a:r>
              <a:rPr lang="en-CA" sz="2000"/>
              <a:t>SpO2 = 96%</a:t>
            </a:r>
          </a:p>
          <a:p>
            <a:pPr lvl="1"/>
            <a:r>
              <a:rPr lang="en-CA" sz="2000"/>
              <a:t>eGFR = 73 mL/min</a:t>
            </a:r>
          </a:p>
          <a:p>
            <a:pPr lvl="1"/>
            <a:r>
              <a:rPr lang="en-CA" sz="2000"/>
              <a:t>LFT and CBC are normal </a:t>
            </a:r>
            <a:endParaRPr lang="en-CA"/>
          </a:p>
        </p:txBody>
      </p:sp>
      <p:pic>
        <p:nvPicPr>
          <p:cNvPr id="3" name="Graphic 2" descr="Clipboard Checked with solid fill">
            <a:extLst>
              <a:ext uri="{FF2B5EF4-FFF2-40B4-BE49-F238E27FC236}">
                <a16:creationId xmlns:a16="http://schemas.microsoft.com/office/drawing/2014/main" id="{6F736BFA-879C-5E0D-0FA7-B03040536D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5012" y="1905124"/>
            <a:ext cx="638243" cy="638243"/>
          </a:xfrm>
          <a:prstGeom prst="rect">
            <a:avLst/>
          </a:prstGeom>
        </p:spPr>
      </p:pic>
      <p:pic>
        <p:nvPicPr>
          <p:cNvPr id="8" name="Graphic 7" descr="Medicine with solid fill">
            <a:extLst>
              <a:ext uri="{FF2B5EF4-FFF2-40B4-BE49-F238E27FC236}">
                <a16:creationId xmlns:a16="http://schemas.microsoft.com/office/drawing/2014/main" id="{EE8C7377-BF4E-AEC8-7E4C-461FC6DA21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185" y="1910997"/>
            <a:ext cx="638243" cy="638243"/>
          </a:xfrm>
          <a:prstGeom prst="rect">
            <a:avLst/>
          </a:prstGeom>
        </p:spPr>
      </p:pic>
    </p:spTree>
    <p:custDataLst>
      <p:tags r:id="rId1"/>
    </p:custDataLst>
    <p:extLst>
      <p:ext uri="{BB962C8B-B14F-4D97-AF65-F5344CB8AC3E}">
        <p14:creationId xmlns:p14="http://schemas.microsoft.com/office/powerpoint/2010/main" val="945689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030748-E7E4-7343-BF62-9FA7EBFAD6DE}"/>
              </a:ext>
            </a:extLst>
          </p:cNvPr>
          <p:cNvSpPr>
            <a:spLocks noGrp="1"/>
          </p:cNvSpPr>
          <p:nvPr>
            <p:ph type="title"/>
          </p:nvPr>
        </p:nvSpPr>
        <p:spPr>
          <a:xfrm>
            <a:off x="609599" y="219932"/>
            <a:ext cx="11172404" cy="1165909"/>
          </a:xfrm>
        </p:spPr>
        <p:txBody>
          <a:bodyPr anchor="t"/>
          <a:lstStyle/>
          <a:p>
            <a:r>
              <a:rPr lang="en-US">
                <a:solidFill>
                  <a:schemeClr val="tx1"/>
                </a:solidFill>
                <a:latin typeface="Calibri" panose="020F0502020204030204" pitchFamily="34" charset="0"/>
                <a:cs typeface="Calibri" panose="020F0502020204030204" pitchFamily="34" charset="0"/>
              </a:rPr>
              <a:t>Cervical cancer </a:t>
            </a:r>
            <a:r>
              <a:rPr lang="en-US"/>
              <a:t>n</a:t>
            </a:r>
            <a:r>
              <a:rPr lang="en-US">
                <a:solidFill>
                  <a:schemeClr val="tx1"/>
                </a:solidFill>
                <a:latin typeface="Calibri" panose="020F0502020204030204" pitchFamily="34" charset="0"/>
                <a:cs typeface="Calibri" panose="020F0502020204030204" pitchFamily="34" charset="0"/>
              </a:rPr>
              <a:t>atural </a:t>
            </a:r>
            <a:r>
              <a:rPr lang="en-US"/>
              <a:t>h</a:t>
            </a:r>
            <a:r>
              <a:rPr lang="en-US">
                <a:solidFill>
                  <a:schemeClr val="tx1"/>
                </a:solidFill>
                <a:latin typeface="Calibri" panose="020F0502020204030204" pitchFamily="34" charset="0"/>
                <a:cs typeface="Calibri" panose="020F0502020204030204" pitchFamily="34" charset="0"/>
              </a:rPr>
              <a:t>istory</a:t>
            </a:r>
          </a:p>
        </p:txBody>
      </p:sp>
      <p:grpSp>
        <p:nvGrpSpPr>
          <p:cNvPr id="8" name="Group 7">
            <a:extLst>
              <a:ext uri="{FF2B5EF4-FFF2-40B4-BE49-F238E27FC236}">
                <a16:creationId xmlns:a16="http://schemas.microsoft.com/office/drawing/2014/main" id="{6F5A7F1B-5372-4FFF-ACFA-2CAF32C02ECF}"/>
              </a:ext>
            </a:extLst>
          </p:cNvPr>
          <p:cNvGrpSpPr/>
          <p:nvPr/>
        </p:nvGrpSpPr>
        <p:grpSpPr>
          <a:xfrm>
            <a:off x="1048872" y="2819265"/>
            <a:ext cx="10529683" cy="3193663"/>
            <a:chOff x="650017" y="2685332"/>
            <a:chExt cx="7897262" cy="2395247"/>
          </a:xfrm>
        </p:grpSpPr>
        <p:cxnSp>
          <p:nvCxnSpPr>
            <p:cNvPr id="9" name="Straight Arrow Connector 8">
              <a:extLst>
                <a:ext uri="{FF2B5EF4-FFF2-40B4-BE49-F238E27FC236}">
                  <a16:creationId xmlns:a16="http://schemas.microsoft.com/office/drawing/2014/main" id="{EF994B16-569B-428D-9B41-EAA9B15BF7AC}"/>
                </a:ext>
              </a:extLst>
            </p:cNvPr>
            <p:cNvCxnSpPr/>
            <p:nvPr/>
          </p:nvCxnSpPr>
          <p:spPr>
            <a:xfrm>
              <a:off x="1840287" y="3844117"/>
              <a:ext cx="419423" cy="2932"/>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7A3894E-FB33-4FAE-89BC-AD8644E4B263}"/>
                </a:ext>
              </a:extLst>
            </p:cNvPr>
            <p:cNvCxnSpPr/>
            <p:nvPr/>
          </p:nvCxnSpPr>
          <p:spPr>
            <a:xfrm flipH="1">
              <a:off x="1673888" y="4088728"/>
              <a:ext cx="376110" cy="0"/>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8758EE5-13B0-4B51-8A2D-BBB1A0AD84F3}"/>
                </a:ext>
              </a:extLst>
            </p:cNvPr>
            <p:cNvCxnSpPr/>
            <p:nvPr/>
          </p:nvCxnSpPr>
          <p:spPr>
            <a:xfrm flipV="1">
              <a:off x="3685088" y="3867654"/>
              <a:ext cx="394057" cy="6185"/>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2F45827-D4DC-4D87-A63F-FAA2CEAA0E8D}"/>
                </a:ext>
              </a:extLst>
            </p:cNvPr>
            <p:cNvCxnSpPr/>
            <p:nvPr/>
          </p:nvCxnSpPr>
          <p:spPr>
            <a:xfrm flipH="1">
              <a:off x="3552255" y="4098795"/>
              <a:ext cx="369066" cy="0"/>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52A6F87E-78AB-4830-9B88-50FDA418B7A6}"/>
                </a:ext>
              </a:extLst>
            </p:cNvPr>
            <p:cNvPicPr>
              <a:picLocks noChangeAspect="1"/>
            </p:cNvPicPr>
            <p:nvPr/>
          </p:nvPicPr>
          <p:blipFill>
            <a:blip r:embed="rId3"/>
            <a:stretch>
              <a:fillRect/>
            </a:stretch>
          </p:blipFill>
          <p:spPr>
            <a:xfrm>
              <a:off x="650017" y="3200310"/>
              <a:ext cx="1020050" cy="1493353"/>
            </a:xfrm>
            <a:prstGeom prst="rect">
              <a:avLst/>
            </a:prstGeom>
          </p:spPr>
        </p:pic>
        <p:sp>
          <p:nvSpPr>
            <p:cNvPr id="14" name="TextBox 13">
              <a:extLst>
                <a:ext uri="{FF2B5EF4-FFF2-40B4-BE49-F238E27FC236}">
                  <a16:creationId xmlns:a16="http://schemas.microsoft.com/office/drawing/2014/main" id="{4907F8F7-FB30-446C-BFF5-3024239DBD0F}"/>
                </a:ext>
              </a:extLst>
            </p:cNvPr>
            <p:cNvSpPr txBox="1"/>
            <p:nvPr/>
          </p:nvSpPr>
          <p:spPr>
            <a:xfrm>
              <a:off x="650017" y="2705349"/>
              <a:ext cx="981712" cy="315423"/>
            </a:xfrm>
            <a:prstGeom prst="rect">
              <a:avLst/>
            </a:prstGeom>
            <a:noFill/>
          </p:spPr>
          <p:txBody>
            <a:bodyPr wrap="square" rtlCol="0">
              <a:spAutoFit/>
            </a:bodyPr>
            <a:lstStyle/>
            <a:p>
              <a:pPr defTabSz="1219170">
                <a:defRPr/>
              </a:pPr>
              <a:r>
                <a:rPr lang="en-CA" sz="2133">
                  <a:solidFill>
                    <a:prstClr val="black"/>
                  </a:solidFill>
                  <a:latin typeface="Calibri" panose="020F0502020204030204" pitchFamily="34" charset="0"/>
                  <a:ea typeface="MS PGothic" panose="020B0600070205080204" pitchFamily="34" charset="-128"/>
                  <a:cs typeface="Calibri" panose="020F0502020204030204" pitchFamily="34" charset="0"/>
                </a:rPr>
                <a:t>Normal</a:t>
              </a:r>
              <a:r>
                <a:rPr lang="en-CA" sz="1600">
                  <a:solidFill>
                    <a:prstClr val="black"/>
                  </a:solidFill>
                  <a:latin typeface="Calibri" panose="020F0502020204030204" pitchFamily="34" charset="0"/>
                  <a:ea typeface="MS PGothic" panose="020B0600070205080204" pitchFamily="34" charset="-128"/>
                  <a:cs typeface="Calibri" panose="020F0502020204030204" pitchFamily="34" charset="0"/>
                </a:rPr>
                <a:t> </a:t>
              </a:r>
            </a:p>
          </p:txBody>
        </p:sp>
        <p:pic>
          <p:nvPicPr>
            <p:cNvPr id="15" name="Picture 14">
              <a:extLst>
                <a:ext uri="{FF2B5EF4-FFF2-40B4-BE49-F238E27FC236}">
                  <a16:creationId xmlns:a16="http://schemas.microsoft.com/office/drawing/2014/main" id="{FA3565FE-F045-4302-9718-11B9800BC344}"/>
                </a:ext>
              </a:extLst>
            </p:cNvPr>
            <p:cNvPicPr>
              <a:picLocks noChangeAspect="1"/>
            </p:cNvPicPr>
            <p:nvPr/>
          </p:nvPicPr>
          <p:blipFill>
            <a:blip r:embed="rId4"/>
            <a:stretch>
              <a:fillRect/>
            </a:stretch>
          </p:blipFill>
          <p:spPr>
            <a:xfrm>
              <a:off x="5502886" y="3183101"/>
              <a:ext cx="1002073" cy="1475493"/>
            </a:xfrm>
            <a:prstGeom prst="rect">
              <a:avLst/>
            </a:prstGeom>
          </p:spPr>
        </p:pic>
        <p:pic>
          <p:nvPicPr>
            <p:cNvPr id="16" name="Picture 15">
              <a:extLst>
                <a:ext uri="{FF2B5EF4-FFF2-40B4-BE49-F238E27FC236}">
                  <a16:creationId xmlns:a16="http://schemas.microsoft.com/office/drawing/2014/main" id="{F0DFBACC-83FC-44BB-92B7-9E4EB88262E1}"/>
                </a:ext>
              </a:extLst>
            </p:cNvPr>
            <p:cNvPicPr>
              <a:picLocks noChangeAspect="1"/>
            </p:cNvPicPr>
            <p:nvPr/>
          </p:nvPicPr>
          <p:blipFill>
            <a:blip r:embed="rId5"/>
            <a:stretch>
              <a:fillRect/>
            </a:stretch>
          </p:blipFill>
          <p:spPr>
            <a:xfrm>
              <a:off x="7407311" y="3218969"/>
              <a:ext cx="978395" cy="1456037"/>
            </a:xfrm>
            <a:prstGeom prst="rect">
              <a:avLst/>
            </a:prstGeom>
          </p:spPr>
        </p:pic>
        <p:sp>
          <p:nvSpPr>
            <p:cNvPr id="17" name="TextBox 16">
              <a:extLst>
                <a:ext uri="{FF2B5EF4-FFF2-40B4-BE49-F238E27FC236}">
                  <a16:creationId xmlns:a16="http://schemas.microsoft.com/office/drawing/2014/main" id="{3319D2D5-2901-4353-8ABA-C45188675812}"/>
                </a:ext>
              </a:extLst>
            </p:cNvPr>
            <p:cNvSpPr txBox="1"/>
            <p:nvPr/>
          </p:nvSpPr>
          <p:spPr>
            <a:xfrm>
              <a:off x="5312515" y="2737732"/>
              <a:ext cx="1280160" cy="315423"/>
            </a:xfrm>
            <a:prstGeom prst="rect">
              <a:avLst/>
            </a:prstGeom>
            <a:noFill/>
            <a:ln>
              <a:noFill/>
            </a:ln>
          </p:spPr>
          <p:txBody>
            <a:bodyPr wrap="square" rtlCol="0" anchor="ctr">
              <a:spAutoFit/>
            </a:bodyPr>
            <a:lstStyle/>
            <a:p>
              <a:pPr algn="ctr" defTabSz="1219170">
                <a:defRPr/>
              </a:pPr>
              <a:r>
                <a:rPr lang="en-CA" sz="2133">
                  <a:solidFill>
                    <a:srgbClr val="000000"/>
                  </a:solidFill>
                  <a:latin typeface="Calibri" panose="020F0502020204030204" pitchFamily="34" charset="0"/>
                  <a:ea typeface="MS PGothic" panose="020B0600070205080204" pitchFamily="34" charset="-128"/>
                  <a:cs typeface="Calibri" panose="020F0502020204030204" pitchFamily="34" charset="0"/>
                </a:rPr>
                <a:t>Pre-cancer </a:t>
              </a:r>
            </a:p>
          </p:txBody>
        </p:sp>
        <p:sp>
          <p:nvSpPr>
            <p:cNvPr id="18" name="TextBox 17">
              <a:extLst>
                <a:ext uri="{FF2B5EF4-FFF2-40B4-BE49-F238E27FC236}">
                  <a16:creationId xmlns:a16="http://schemas.microsoft.com/office/drawing/2014/main" id="{7C02320B-2B57-43B4-8CD0-ED01546ABBCC}"/>
                </a:ext>
              </a:extLst>
            </p:cNvPr>
            <p:cNvSpPr txBox="1"/>
            <p:nvPr/>
          </p:nvSpPr>
          <p:spPr>
            <a:xfrm>
              <a:off x="7267119" y="2705349"/>
              <a:ext cx="1280160" cy="315423"/>
            </a:xfrm>
            <a:prstGeom prst="rect">
              <a:avLst/>
            </a:prstGeom>
            <a:noFill/>
            <a:ln>
              <a:noFill/>
            </a:ln>
          </p:spPr>
          <p:txBody>
            <a:bodyPr wrap="square" rtlCol="0">
              <a:spAutoFit/>
            </a:bodyPr>
            <a:lstStyle/>
            <a:p>
              <a:pPr algn="ctr" defTabSz="1219170">
                <a:defRPr/>
              </a:pPr>
              <a:r>
                <a:rPr lang="en-CA" sz="2133">
                  <a:solidFill>
                    <a:srgbClr val="000000"/>
                  </a:solidFill>
                  <a:latin typeface="Calibri" panose="020F0502020204030204" pitchFamily="34" charset="0"/>
                  <a:ea typeface="MS PGothic" panose="020B0600070205080204" pitchFamily="34" charset="-128"/>
                  <a:cs typeface="Calibri" panose="020F0502020204030204" pitchFamily="34" charset="0"/>
                </a:rPr>
                <a:t>Cancer</a:t>
              </a:r>
              <a:endParaRPr lang="en-CA" sz="1867">
                <a:solidFill>
                  <a:srgbClr val="000000"/>
                </a:solidFill>
                <a:latin typeface="Calibri" panose="020F0502020204030204" pitchFamily="34" charset="0"/>
                <a:ea typeface="MS PGothic" panose="020B0600070205080204" pitchFamily="34" charset="-128"/>
                <a:cs typeface="Calibri" panose="020F0502020204030204" pitchFamily="34" charset="0"/>
              </a:endParaRPr>
            </a:p>
          </p:txBody>
        </p:sp>
        <p:cxnSp>
          <p:nvCxnSpPr>
            <p:cNvPr id="19" name="Straight Arrow Connector 18">
              <a:extLst>
                <a:ext uri="{FF2B5EF4-FFF2-40B4-BE49-F238E27FC236}">
                  <a16:creationId xmlns:a16="http://schemas.microsoft.com/office/drawing/2014/main" id="{6D05E903-EA6E-429A-9F2E-2B6C3EF3D717}"/>
                </a:ext>
              </a:extLst>
            </p:cNvPr>
            <p:cNvCxnSpPr/>
            <p:nvPr/>
          </p:nvCxnSpPr>
          <p:spPr>
            <a:xfrm>
              <a:off x="6608631" y="3946987"/>
              <a:ext cx="798680" cy="0"/>
            </a:xfrm>
            <a:prstGeom prst="straightConnector1">
              <a:avLst/>
            </a:prstGeom>
            <a:ln w="12382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4DE82FA7-8741-4235-BB49-AA3555849464}"/>
                </a:ext>
              </a:extLst>
            </p:cNvPr>
            <p:cNvPicPr>
              <a:picLocks noChangeAspect="1"/>
            </p:cNvPicPr>
            <p:nvPr/>
          </p:nvPicPr>
          <p:blipFill>
            <a:blip r:embed="rId6"/>
            <a:stretch>
              <a:fillRect/>
            </a:stretch>
          </p:blipFill>
          <p:spPr>
            <a:xfrm>
              <a:off x="2370802" y="3218969"/>
              <a:ext cx="1012692" cy="1458276"/>
            </a:xfrm>
            <a:prstGeom prst="rect">
              <a:avLst/>
            </a:prstGeom>
          </p:spPr>
        </p:pic>
        <p:sp>
          <p:nvSpPr>
            <p:cNvPr id="21" name="TextBox 20">
              <a:extLst>
                <a:ext uri="{FF2B5EF4-FFF2-40B4-BE49-F238E27FC236}">
                  <a16:creationId xmlns:a16="http://schemas.microsoft.com/office/drawing/2014/main" id="{23706180-1B79-4FD5-9A98-EA310F226452}"/>
                </a:ext>
              </a:extLst>
            </p:cNvPr>
            <p:cNvSpPr txBox="1"/>
            <p:nvPr/>
          </p:nvSpPr>
          <p:spPr>
            <a:xfrm>
              <a:off x="2160296" y="2685332"/>
              <a:ext cx="1391959" cy="315423"/>
            </a:xfrm>
            <a:prstGeom prst="rect">
              <a:avLst/>
            </a:prstGeom>
            <a:noFill/>
            <a:ln>
              <a:noFill/>
            </a:ln>
          </p:spPr>
          <p:txBody>
            <a:bodyPr wrap="square" rtlCol="0">
              <a:spAutoFit/>
            </a:bodyPr>
            <a:lstStyle/>
            <a:p>
              <a:pPr algn="ctr" defTabSz="1219170">
                <a:defRPr/>
              </a:pPr>
              <a:r>
                <a:rPr lang="en-CA" sz="2133">
                  <a:solidFill>
                    <a:srgbClr val="000000"/>
                  </a:solidFill>
                  <a:latin typeface="Calibri" panose="020F0502020204030204" pitchFamily="34" charset="0"/>
                  <a:ea typeface="MS PGothic" panose="020B0600070205080204" pitchFamily="34" charset="-128"/>
                  <a:cs typeface="Calibri" panose="020F0502020204030204" pitchFamily="34" charset="0"/>
                </a:rPr>
                <a:t>HPV infection</a:t>
              </a:r>
            </a:p>
          </p:txBody>
        </p:sp>
        <p:pic>
          <p:nvPicPr>
            <p:cNvPr id="22" name="Picture 4">
              <a:extLst>
                <a:ext uri="{FF2B5EF4-FFF2-40B4-BE49-F238E27FC236}">
                  <a16:creationId xmlns:a16="http://schemas.microsoft.com/office/drawing/2014/main" id="{471F6EAA-8FEE-4620-BEA4-A2743A2DA6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19871" y="3339297"/>
              <a:ext cx="1232384" cy="1215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a:extLst>
                <a:ext uri="{FF2B5EF4-FFF2-40B4-BE49-F238E27FC236}">
                  <a16:creationId xmlns:a16="http://schemas.microsoft.com/office/drawing/2014/main" id="{12FA536F-9906-4C1D-8439-5DE9AE07281A}"/>
                </a:ext>
              </a:extLst>
            </p:cNvPr>
            <p:cNvPicPr>
              <a:picLocks noChangeAspect="1"/>
            </p:cNvPicPr>
            <p:nvPr/>
          </p:nvPicPr>
          <p:blipFill>
            <a:blip r:embed="rId6"/>
            <a:stretch>
              <a:fillRect/>
            </a:stretch>
          </p:blipFill>
          <p:spPr>
            <a:xfrm>
              <a:off x="4110572" y="3183101"/>
              <a:ext cx="1012692" cy="1458276"/>
            </a:xfrm>
            <a:prstGeom prst="rect">
              <a:avLst/>
            </a:prstGeom>
          </p:spPr>
        </p:pic>
        <p:sp>
          <p:nvSpPr>
            <p:cNvPr id="24" name="TextBox 23">
              <a:extLst>
                <a:ext uri="{FF2B5EF4-FFF2-40B4-BE49-F238E27FC236}">
                  <a16:creationId xmlns:a16="http://schemas.microsoft.com/office/drawing/2014/main" id="{46B110E8-2EB1-4EED-99F4-71546E3A8BC2}"/>
                </a:ext>
              </a:extLst>
            </p:cNvPr>
            <p:cNvSpPr txBox="1"/>
            <p:nvPr/>
          </p:nvSpPr>
          <p:spPr>
            <a:xfrm>
              <a:off x="4002363" y="4765156"/>
              <a:ext cx="1221966" cy="315423"/>
            </a:xfrm>
            <a:prstGeom prst="rect">
              <a:avLst/>
            </a:prstGeom>
            <a:noFill/>
          </p:spPr>
          <p:txBody>
            <a:bodyPr wrap="square" rtlCol="0">
              <a:spAutoFit/>
            </a:bodyPr>
            <a:lstStyle/>
            <a:p>
              <a:pPr algn="ctr" defTabSz="1219170">
                <a:defRPr/>
              </a:pPr>
              <a:r>
                <a:rPr lang="en-CA" sz="2133">
                  <a:solidFill>
                    <a:prstClr val="black"/>
                  </a:solidFill>
                  <a:latin typeface="Calibri" panose="020F0502020204030204" pitchFamily="34" charset="0"/>
                  <a:ea typeface="MS PGothic" panose="020B0600070205080204" pitchFamily="34" charset="-128"/>
                  <a:cs typeface="Calibri" panose="020F0502020204030204" pitchFamily="34" charset="0"/>
                </a:rPr>
                <a:t>Low-g</a:t>
              </a:r>
              <a:r>
                <a:rPr lang="en-CA" sz="2133" err="1">
                  <a:solidFill>
                    <a:prstClr val="black"/>
                  </a:solidFill>
                  <a:latin typeface="Calibri" panose="020F0502020204030204" pitchFamily="34" charset="0"/>
                  <a:ea typeface="MS PGothic" panose="020B0600070205080204" pitchFamily="34" charset="-128"/>
                  <a:cs typeface="Calibri" panose="020F0502020204030204" pitchFamily="34" charset="0"/>
                </a:rPr>
                <a:t>rade</a:t>
              </a:r>
              <a:r>
                <a:rPr lang="en-CA" sz="1867">
                  <a:solidFill>
                    <a:prstClr val="black"/>
                  </a:solidFill>
                  <a:latin typeface="Calibri" panose="020F0502020204030204" pitchFamily="34" charset="0"/>
                  <a:ea typeface="MS PGothic" panose="020B0600070205080204" pitchFamily="34" charset="-128"/>
                  <a:cs typeface="Calibri" panose="020F0502020204030204" pitchFamily="34" charset="0"/>
                </a:rPr>
                <a:t> </a:t>
              </a:r>
            </a:p>
          </p:txBody>
        </p:sp>
        <p:sp>
          <p:nvSpPr>
            <p:cNvPr id="25" name="TextBox 24">
              <a:extLst>
                <a:ext uri="{FF2B5EF4-FFF2-40B4-BE49-F238E27FC236}">
                  <a16:creationId xmlns:a16="http://schemas.microsoft.com/office/drawing/2014/main" id="{90B62487-3C93-41AF-95ED-5CEFC5368EC1}"/>
                </a:ext>
              </a:extLst>
            </p:cNvPr>
            <p:cNvSpPr txBox="1"/>
            <p:nvPr/>
          </p:nvSpPr>
          <p:spPr>
            <a:xfrm>
              <a:off x="5439597" y="4765155"/>
              <a:ext cx="1221966" cy="315423"/>
            </a:xfrm>
            <a:prstGeom prst="rect">
              <a:avLst/>
            </a:prstGeom>
            <a:noFill/>
          </p:spPr>
          <p:txBody>
            <a:bodyPr wrap="square" rtlCol="0">
              <a:spAutoFit/>
            </a:bodyPr>
            <a:lstStyle/>
            <a:p>
              <a:pPr algn="ctr" defTabSz="1219170">
                <a:defRPr/>
              </a:pPr>
              <a:r>
                <a:rPr lang="en-CA" sz="2133">
                  <a:solidFill>
                    <a:prstClr val="black"/>
                  </a:solidFill>
                  <a:latin typeface="Calibri" panose="020F0502020204030204" pitchFamily="34" charset="0"/>
                  <a:ea typeface="MS PGothic" panose="020B0600070205080204" pitchFamily="34" charset="-128"/>
                  <a:cs typeface="Calibri" panose="020F0502020204030204" pitchFamily="34" charset="0"/>
                </a:rPr>
                <a:t>High-grade </a:t>
              </a:r>
            </a:p>
          </p:txBody>
        </p:sp>
        <p:cxnSp>
          <p:nvCxnSpPr>
            <p:cNvPr id="26" name="Straight Arrow Connector 25">
              <a:extLst>
                <a:ext uri="{FF2B5EF4-FFF2-40B4-BE49-F238E27FC236}">
                  <a16:creationId xmlns:a16="http://schemas.microsoft.com/office/drawing/2014/main" id="{7F64B4A7-76D7-46D9-9CAC-1A851BDBA659}"/>
                </a:ext>
              </a:extLst>
            </p:cNvPr>
            <p:cNvCxnSpPr/>
            <p:nvPr/>
          </p:nvCxnSpPr>
          <p:spPr>
            <a:xfrm flipH="1">
              <a:off x="5067711" y="4098795"/>
              <a:ext cx="342202" cy="0"/>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9715583A-6FF7-4B74-A171-4969C5DC4273}"/>
                </a:ext>
              </a:extLst>
            </p:cNvPr>
            <p:cNvCxnSpPr/>
            <p:nvPr/>
          </p:nvCxnSpPr>
          <p:spPr>
            <a:xfrm>
              <a:off x="5216237" y="3867654"/>
              <a:ext cx="340970" cy="8173"/>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609599" y="1440163"/>
            <a:ext cx="11408229" cy="1077218"/>
          </a:xfrm>
          <a:prstGeom prst="rect">
            <a:avLst/>
          </a:prstGeom>
          <a:noFill/>
          <a:ln>
            <a:noFill/>
          </a:ln>
        </p:spPr>
        <p:txBody>
          <a:bodyPr wrap="square" rtlCol="0">
            <a:spAutoFit/>
          </a:bodyPr>
          <a:lstStyle/>
          <a:p>
            <a:pPr marL="457189" indent="-457189" defTabSz="1219170">
              <a:buClr>
                <a:srgbClr val="00B2E3"/>
              </a:buClr>
              <a:buSzPct val="110000"/>
              <a:buFont typeface="Arial" panose="020B0604020202020204" pitchFamily="34" charset="0"/>
              <a:buChar char="•"/>
              <a:defRPr/>
            </a:pPr>
            <a:r>
              <a:rPr lang="en-CA" sz="3200" dirty="0">
                <a:solidFill>
                  <a:prstClr val="black"/>
                </a:solidFill>
                <a:latin typeface="Calibri" panose="020F0502020204030204" pitchFamily="34" charset="0"/>
                <a:ea typeface="MS PGothic" panose="020B0600070205080204" pitchFamily="34" charset="-128"/>
                <a:cs typeface="Calibri" panose="020F0502020204030204" pitchFamily="34" charset="0"/>
              </a:rPr>
              <a:t>It takes 15 to 20 years for persistent infection with oncogenic HPV subtypes to develop into cervical cancer</a:t>
            </a:r>
          </a:p>
        </p:txBody>
      </p:sp>
    </p:spTree>
    <p:extLst>
      <p:ext uri="{BB962C8B-B14F-4D97-AF65-F5344CB8AC3E}">
        <p14:creationId xmlns:p14="http://schemas.microsoft.com/office/powerpoint/2010/main" val="34622597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6D25-1833-427F-9C2A-95657B619A21}"/>
              </a:ext>
            </a:extLst>
          </p:cNvPr>
          <p:cNvSpPr>
            <a:spLocks noGrp="1"/>
          </p:cNvSpPr>
          <p:nvPr>
            <p:ph type="title"/>
          </p:nvPr>
        </p:nvSpPr>
        <p:spPr>
          <a:xfrm>
            <a:off x="609599" y="218859"/>
            <a:ext cx="10463135" cy="1165909"/>
          </a:xfrm>
        </p:spPr>
        <p:txBody>
          <a:bodyPr>
            <a:normAutofit fontScale="90000"/>
          </a:bodyPr>
          <a:lstStyle/>
          <a:p>
            <a:r>
              <a:rPr lang="en-US" dirty="0"/>
              <a:t>Test performance: </a:t>
            </a:r>
            <a:r>
              <a:rPr lang="en-US" b="1" dirty="0"/>
              <a:t>HPV test </a:t>
            </a:r>
            <a:r>
              <a:rPr lang="en-US" dirty="0"/>
              <a:t>vs. cytology  </a:t>
            </a:r>
            <a:endParaRPr lang="en-CA" dirty="0"/>
          </a:p>
        </p:txBody>
      </p:sp>
      <p:graphicFrame>
        <p:nvGraphicFramePr>
          <p:cNvPr id="4" name="Table 4">
            <a:extLst>
              <a:ext uri="{FF2B5EF4-FFF2-40B4-BE49-F238E27FC236}">
                <a16:creationId xmlns:a16="http://schemas.microsoft.com/office/drawing/2014/main" id="{102CB76C-282C-0BD6-F993-97E32D7573A9}"/>
              </a:ext>
            </a:extLst>
          </p:cNvPr>
          <p:cNvGraphicFramePr>
            <a:graphicFrameLocks/>
          </p:cNvGraphicFramePr>
          <p:nvPr/>
        </p:nvGraphicFramePr>
        <p:xfrm>
          <a:off x="909213" y="1537606"/>
          <a:ext cx="10373571" cy="3486872"/>
        </p:xfrm>
        <a:graphic>
          <a:graphicData uri="http://schemas.openxmlformats.org/drawingml/2006/table">
            <a:tbl>
              <a:tblPr firstRow="1" bandRow="1"/>
              <a:tblGrid>
                <a:gridCol w="2411655">
                  <a:extLst>
                    <a:ext uri="{9D8B030D-6E8A-4147-A177-3AD203B41FA5}">
                      <a16:colId xmlns:a16="http://schemas.microsoft.com/office/drawing/2014/main" val="2364207055"/>
                    </a:ext>
                  </a:extLst>
                </a:gridCol>
                <a:gridCol w="3683708">
                  <a:extLst>
                    <a:ext uri="{9D8B030D-6E8A-4147-A177-3AD203B41FA5}">
                      <a16:colId xmlns:a16="http://schemas.microsoft.com/office/drawing/2014/main" val="1338018622"/>
                    </a:ext>
                  </a:extLst>
                </a:gridCol>
                <a:gridCol w="4278208">
                  <a:extLst>
                    <a:ext uri="{9D8B030D-6E8A-4147-A177-3AD203B41FA5}">
                      <a16:colId xmlns:a16="http://schemas.microsoft.com/office/drawing/2014/main" val="1698905760"/>
                    </a:ext>
                  </a:extLst>
                </a:gridCol>
              </a:tblGrid>
              <a:tr h="418571">
                <a:tc>
                  <a:txBody>
                    <a:bodyPr/>
                    <a:lstStyle>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endParaRPr lang="en-CA" sz="2100">
                        <a:latin typeface="Calibri" panose="020F0502020204030204" pitchFamily="34" charset="0"/>
                        <a:cs typeface="Calibri" panose="020F0502020204030204" pitchFamily="34" charset="0"/>
                      </a:endParaRPr>
                    </a:p>
                  </a:txBody>
                  <a:tcP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solidFill>
                      <a:srgbClr val="00B2E3"/>
                    </a:solidFill>
                  </a:tcPr>
                </a:tc>
                <a:tc>
                  <a:txBody>
                    <a:bodyPr/>
                    <a:lstStyle>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CA" sz="2100">
                          <a:latin typeface="Calibri"/>
                          <a:cs typeface="Calibri"/>
                        </a:rPr>
                        <a:t>HPV Test</a:t>
                      </a:r>
                    </a:p>
                  </a:txBody>
                  <a:tcP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solidFill>
                      <a:srgbClr val="00B2E3"/>
                    </a:solidFill>
                  </a:tcPr>
                </a:tc>
                <a:tc>
                  <a:txBody>
                    <a:bodyPr/>
                    <a:lstStyle>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CA" sz="2100">
                          <a:latin typeface="Calibri"/>
                          <a:cs typeface="Calibri"/>
                        </a:rPr>
                        <a:t>Cytology</a:t>
                      </a:r>
                      <a:endParaRPr lang="en-CA" sz="2100" strike="sngStrike">
                        <a:latin typeface="Calibri"/>
                        <a:cs typeface="Calibri"/>
                      </a:endParaRPr>
                    </a:p>
                  </a:txBody>
                  <a:tcP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solidFill>
                      <a:srgbClr val="00B2E3"/>
                    </a:solidFill>
                  </a:tcPr>
                </a:tc>
                <a:extLst>
                  <a:ext uri="{0D108BD9-81ED-4DB2-BD59-A6C34878D82A}">
                    <a16:rowId xmlns:a16="http://schemas.microsoft.com/office/drawing/2014/main" val="4022210071"/>
                  </a:ext>
                </a:extLst>
              </a:tr>
              <a:tr h="875151">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a:solidFill>
                            <a:schemeClr val="tx1"/>
                          </a:solidFill>
                          <a:latin typeface="Calibri"/>
                          <a:cs typeface="Calibri"/>
                        </a:rPr>
                        <a:t>One-time sensitivity* (range)</a:t>
                      </a:r>
                      <a:endParaRPr lang="en-CA" sz="2100" baseline="30000">
                        <a:solidFill>
                          <a:schemeClr val="tx1"/>
                        </a:solidFill>
                        <a:latin typeface="Calibri"/>
                        <a:cs typeface="Calibri"/>
                      </a:endParaRP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a:solidFill>
                            <a:schemeClr val="tx1"/>
                          </a:solidFill>
                          <a:latin typeface="Calibri"/>
                          <a:cs typeface="Calibri"/>
                        </a:rPr>
                        <a:t>96.1</a:t>
                      </a:r>
                      <a:r>
                        <a:rPr lang="en-CA" sz="2100" kern="1200">
                          <a:solidFill>
                            <a:schemeClr val="tx1"/>
                          </a:solidFill>
                          <a:latin typeface="Calibri"/>
                          <a:ea typeface="+mn-ea"/>
                          <a:cs typeface="Calibri"/>
                        </a:rPr>
                        <a:t>% </a:t>
                      </a:r>
                      <a:r>
                        <a:rPr lang="en-US" sz="2100" kern="1200">
                          <a:solidFill>
                            <a:schemeClr val="tx1"/>
                          </a:solidFill>
                          <a:latin typeface="Calibri"/>
                          <a:ea typeface="+mn-ea"/>
                          <a:cs typeface="Calibri"/>
                        </a:rPr>
                        <a:t>(94.2–97.4%)</a:t>
                      </a:r>
                      <a:endParaRPr lang="en-CA" sz="2100" kern="1200">
                        <a:solidFill>
                          <a:schemeClr val="tx1"/>
                        </a:solidFill>
                        <a:latin typeface="Calibri"/>
                        <a:ea typeface="+mn-ea"/>
                        <a:cs typeface="Calibri"/>
                      </a:endParaRP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a:solidFill>
                            <a:schemeClr val="tx1"/>
                          </a:solidFill>
                          <a:latin typeface="Calibri"/>
                          <a:cs typeface="Calibri"/>
                        </a:rPr>
                        <a:t>53.0</a:t>
                      </a:r>
                      <a:r>
                        <a:rPr lang="en-CA" sz="2100" kern="1200">
                          <a:solidFill>
                            <a:schemeClr val="tx1"/>
                          </a:solidFill>
                          <a:latin typeface="Calibri"/>
                          <a:ea typeface="+mn-ea"/>
                          <a:cs typeface="Calibri"/>
                        </a:rPr>
                        <a:t>% </a:t>
                      </a:r>
                      <a:r>
                        <a:rPr lang="en-US" sz="2100" kern="1200">
                          <a:solidFill>
                            <a:schemeClr val="tx1"/>
                          </a:solidFill>
                          <a:latin typeface="Calibri"/>
                          <a:ea typeface="+mn-ea"/>
                          <a:cs typeface="Calibri"/>
                        </a:rPr>
                        <a:t>(48.6–57.4%)</a:t>
                      </a:r>
                      <a:endParaRPr lang="en-CA" sz="2100" kern="1200">
                        <a:solidFill>
                          <a:schemeClr val="tx1"/>
                        </a:solidFill>
                        <a:latin typeface="Calibri"/>
                        <a:ea typeface="+mn-ea"/>
                        <a:cs typeface="Calibri"/>
                      </a:endParaRP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2082502"/>
                  </a:ext>
                </a:extLst>
              </a:tr>
              <a:tr h="904447">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a:solidFill>
                            <a:schemeClr val="tx1"/>
                          </a:solidFill>
                          <a:latin typeface="Calibri"/>
                          <a:cs typeface="Calibri"/>
                        </a:rPr>
                        <a:t>One-time specificity** (range)</a:t>
                      </a: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a:solidFill>
                            <a:schemeClr val="tx1"/>
                          </a:solidFill>
                          <a:latin typeface="Calibri"/>
                          <a:cs typeface="Calibri"/>
                        </a:rPr>
                        <a:t>90.7</a:t>
                      </a:r>
                      <a:r>
                        <a:rPr lang="en-CA" sz="2100" kern="1200">
                          <a:solidFill>
                            <a:schemeClr val="tx1"/>
                          </a:solidFill>
                          <a:latin typeface="Calibri"/>
                          <a:ea typeface="+mn-ea"/>
                          <a:cs typeface="Calibri"/>
                        </a:rPr>
                        <a:t>% </a:t>
                      </a:r>
                      <a:r>
                        <a:rPr lang="en-US" sz="2100" kern="1200">
                          <a:solidFill>
                            <a:schemeClr val="tx1"/>
                          </a:solidFill>
                          <a:latin typeface="Calibri"/>
                          <a:ea typeface="+mn-ea"/>
                          <a:cs typeface="Calibri"/>
                        </a:rPr>
                        <a:t>(90.4–91.1%)</a:t>
                      </a:r>
                      <a:endParaRPr lang="en-CA" sz="2100" kern="1200">
                        <a:solidFill>
                          <a:schemeClr val="tx1"/>
                        </a:solidFill>
                        <a:latin typeface="Calibri"/>
                        <a:ea typeface="+mn-ea"/>
                        <a:cs typeface="Calibri"/>
                      </a:endParaRP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a:solidFill>
                            <a:schemeClr val="tx1"/>
                          </a:solidFill>
                          <a:latin typeface="Calibri"/>
                          <a:cs typeface="Calibri"/>
                        </a:rPr>
                        <a:t>96.3</a:t>
                      </a:r>
                      <a:r>
                        <a:rPr lang="en-CA" sz="2100" kern="1200">
                          <a:solidFill>
                            <a:schemeClr val="tx1"/>
                          </a:solidFill>
                          <a:latin typeface="Calibri"/>
                          <a:ea typeface="+mn-ea"/>
                          <a:cs typeface="Calibri"/>
                        </a:rPr>
                        <a:t>% </a:t>
                      </a:r>
                      <a:r>
                        <a:rPr lang="en-US" sz="2100" kern="1200">
                          <a:solidFill>
                            <a:schemeClr val="tx1"/>
                          </a:solidFill>
                          <a:latin typeface="Calibri"/>
                          <a:ea typeface="+mn-ea"/>
                          <a:cs typeface="Calibri"/>
                        </a:rPr>
                        <a:t>(96.1–96.5%)</a:t>
                      </a:r>
                      <a:endParaRPr lang="en-CA" sz="2100" kern="1200">
                        <a:solidFill>
                          <a:schemeClr val="tx1"/>
                        </a:solidFill>
                        <a:latin typeface="Calibri"/>
                        <a:ea typeface="+mn-ea"/>
                        <a:cs typeface="Calibri"/>
                      </a:endParaRP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4380614"/>
                  </a:ext>
                </a:extLst>
              </a:tr>
              <a:tr h="870132">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a:solidFill>
                            <a:schemeClr val="tx1"/>
                          </a:solidFill>
                          <a:latin typeface="Calibri"/>
                          <a:cs typeface="Calibri"/>
                        </a:rPr>
                        <a:t>Detects</a:t>
                      </a: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kern="1200">
                          <a:solidFill>
                            <a:schemeClr val="tx1"/>
                          </a:solidFill>
                          <a:latin typeface="Calibri"/>
                          <a:ea typeface="+mn-ea"/>
                          <a:cs typeface="Calibri"/>
                        </a:rPr>
                        <a:t>Oncogenic subtypes of HPV in the cervix</a:t>
                      </a: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kern="1200">
                          <a:solidFill>
                            <a:schemeClr val="dk1"/>
                          </a:solidFill>
                          <a:latin typeface="Calibri"/>
                          <a:ea typeface="+mn-ea"/>
                          <a:cs typeface="Calibri"/>
                        </a:rPr>
                        <a:t>Abno</a:t>
                      </a:r>
                      <a:r>
                        <a:rPr lang="en-CA" sz="2100">
                          <a:latin typeface="Calibri"/>
                          <a:cs typeface="Calibri"/>
                        </a:rPr>
                        <a:t>rmal cell </a:t>
                      </a:r>
                      <a:r>
                        <a:rPr lang="en-CA" sz="2100" kern="1200">
                          <a:solidFill>
                            <a:schemeClr val="dk1"/>
                          </a:solidFill>
                          <a:latin typeface="Calibri"/>
                          <a:ea typeface="+mn-ea"/>
                          <a:cs typeface="Calibri"/>
                        </a:rPr>
                        <a:t>changes in the cervix</a:t>
                      </a: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4888169"/>
                  </a:ext>
                </a:extLst>
              </a:tr>
              <a:tr h="418571">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a:solidFill>
                            <a:schemeClr val="tx1"/>
                          </a:solidFill>
                          <a:latin typeface="Calibri"/>
                          <a:cs typeface="Calibri"/>
                        </a:rPr>
                        <a:t>Interpretation</a:t>
                      </a: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a:solidFill>
                            <a:schemeClr val="tx1"/>
                          </a:solidFill>
                          <a:latin typeface="Calibri"/>
                          <a:cs typeface="Calibri"/>
                        </a:rPr>
                        <a:t>Objective </a:t>
                      </a:r>
                      <a:r>
                        <a:rPr lang="en-CA" sz="2100" strike="noStrike">
                          <a:solidFill>
                            <a:schemeClr val="tx1"/>
                          </a:solidFill>
                          <a:latin typeface="Calibri"/>
                          <a:cs typeface="Calibri"/>
                        </a:rPr>
                        <a:t>and reproducible </a:t>
                      </a:r>
                      <a:endParaRPr lang="en-CA" sz="2100" strike="noStrike">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CA" sz="2100" dirty="0">
                          <a:latin typeface="Calibri"/>
                          <a:cs typeface="Calibri"/>
                        </a:rPr>
                        <a:t>Subjective</a:t>
                      </a:r>
                    </a:p>
                  </a:txBody>
                  <a:tcPr anchor="ctr">
                    <a:lnL w="12700" cap="flat" cmpd="sng" algn="ctr">
                      <a:solidFill>
                        <a:srgbClr val="00B2E3"/>
                      </a:solidFill>
                      <a:prstDash val="solid"/>
                      <a:round/>
                      <a:headEnd type="none" w="med" len="med"/>
                      <a:tailEnd type="none" w="med" len="med"/>
                    </a:lnL>
                    <a:lnR w="12700" cap="flat" cmpd="sng" algn="ctr">
                      <a:solidFill>
                        <a:srgbClr val="00B2E3"/>
                      </a:solidFill>
                      <a:prstDash val="solid"/>
                      <a:round/>
                      <a:headEnd type="none" w="med" len="med"/>
                      <a:tailEnd type="none" w="med" len="med"/>
                    </a:lnR>
                    <a:lnT w="12700" cap="flat" cmpd="sng" algn="ctr">
                      <a:solidFill>
                        <a:srgbClr val="00B2E3"/>
                      </a:solidFill>
                      <a:prstDash val="solid"/>
                      <a:round/>
                      <a:headEnd type="none" w="med" len="med"/>
                      <a:tailEnd type="none" w="med" len="med"/>
                    </a:lnT>
                    <a:lnB w="12700" cap="flat" cmpd="sng" algn="ctr">
                      <a:solidFill>
                        <a:srgbClr val="00B2E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1177612"/>
                  </a:ext>
                </a:extLst>
              </a:tr>
            </a:tbl>
          </a:graphicData>
        </a:graphic>
      </p:graphicFrame>
      <p:sp>
        <p:nvSpPr>
          <p:cNvPr id="5" name="Rectangle 4">
            <a:extLst>
              <a:ext uri="{FF2B5EF4-FFF2-40B4-BE49-F238E27FC236}">
                <a16:creationId xmlns:a16="http://schemas.microsoft.com/office/drawing/2014/main" id="{07FB0202-9CE5-5326-5D1E-A44BB830D735}"/>
              </a:ext>
            </a:extLst>
          </p:cNvPr>
          <p:cNvSpPr/>
          <p:nvPr/>
        </p:nvSpPr>
        <p:spPr>
          <a:xfrm>
            <a:off x="909213" y="5024477"/>
            <a:ext cx="11120227" cy="87224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r>
              <a:rPr lang="fr-CA" sz="2400" b="1">
                <a:solidFill>
                  <a:schemeClr val="tx1"/>
                </a:solidFill>
                <a:latin typeface="Calibri" pitchFamily="68" charset="0"/>
                <a:ea typeface="MS PGothic" panose="020B0600070205080204" pitchFamily="34" charset="-128"/>
              </a:rPr>
              <a:t>*</a:t>
            </a:r>
            <a:r>
              <a:rPr lang="en-CA" sz="1600" b="1">
                <a:solidFill>
                  <a:schemeClr val="tx1"/>
                </a:solidFill>
                <a:latin typeface="Calibri" pitchFamily="68" charset="0"/>
                <a:ea typeface="MS PGothic" panose="020B0600070205080204" pitchFamily="34" charset="-128"/>
              </a:rPr>
              <a:t>Sensitivity</a:t>
            </a:r>
            <a:r>
              <a:rPr lang="fr-CA" sz="1600" b="1">
                <a:solidFill>
                  <a:schemeClr val="tx1"/>
                </a:solidFill>
                <a:latin typeface="Calibri" pitchFamily="68" charset="0"/>
                <a:ea typeface="MS PGothic" panose="020B0600070205080204" pitchFamily="34" charset="-128"/>
              </a:rPr>
              <a:t>: </a:t>
            </a:r>
            <a:r>
              <a:rPr lang="en-US" sz="1600">
                <a:solidFill>
                  <a:schemeClr val="tx1"/>
                </a:solidFill>
                <a:latin typeface="Calibri" pitchFamily="68" charset="0"/>
                <a:ea typeface="MS PGothic" panose="020B0600070205080204" pitchFamily="34" charset="-128"/>
              </a:rPr>
              <a:t>the effectiveness of a screening test in detecting pre-cancer and cervical cancer in people who have pre-cancer and cervical cancer</a:t>
            </a:r>
            <a:endParaRPr lang="en-US" sz="1600" strike="sngStrike">
              <a:solidFill>
                <a:schemeClr val="tx1"/>
              </a:solidFill>
              <a:latin typeface="Calibri" pitchFamily="68" charset="0"/>
              <a:ea typeface="MS PGothic" panose="020B0600070205080204" pitchFamily="34" charset="-128"/>
            </a:endParaRPr>
          </a:p>
          <a:p>
            <a:r>
              <a:rPr lang="en-US" sz="1600" b="1">
                <a:solidFill>
                  <a:schemeClr val="tx1"/>
                </a:solidFill>
                <a:latin typeface="Calibri" pitchFamily="68" charset="0"/>
                <a:ea typeface="MS PGothic" panose="020B0600070205080204" pitchFamily="34" charset="-128"/>
              </a:rPr>
              <a:t>**S</a:t>
            </a:r>
            <a:r>
              <a:rPr lang="en-CA" sz="1600" b="1">
                <a:solidFill>
                  <a:schemeClr val="tx1"/>
                </a:solidFill>
                <a:latin typeface="Calibri" pitchFamily="68" charset="0"/>
                <a:ea typeface="MS PGothic" panose="020B0600070205080204" pitchFamily="34" charset="-128"/>
              </a:rPr>
              <a:t>pecificity</a:t>
            </a:r>
            <a:r>
              <a:rPr lang="fr-CA" sz="1600" b="1">
                <a:solidFill>
                  <a:schemeClr val="tx1"/>
                </a:solidFill>
                <a:latin typeface="Calibri" pitchFamily="68" charset="0"/>
                <a:ea typeface="MS PGothic" panose="020B0600070205080204" pitchFamily="34" charset="-128"/>
              </a:rPr>
              <a:t>:</a:t>
            </a:r>
            <a:r>
              <a:rPr lang="en-US" sz="1600">
                <a:solidFill>
                  <a:schemeClr val="tx1"/>
                </a:solidFill>
                <a:latin typeface="Calibri" pitchFamily="68" charset="0"/>
                <a:ea typeface="MS PGothic" panose="020B0600070205080204" pitchFamily="34" charset="-128"/>
              </a:rPr>
              <a:t> the effectiveness of a screening test in indicating a normal result in people who do not have that pre-cancer and cervical cancer</a:t>
            </a:r>
            <a:endParaRPr lang="en-US" sz="1600" strike="sngStrike">
              <a:solidFill>
                <a:schemeClr val="tx1"/>
              </a:solidFill>
              <a:latin typeface="Calibri" pitchFamily="68" charset="0"/>
              <a:ea typeface="MS PGothic" panose="020B0600070205080204" pitchFamily="34" charset="-128"/>
            </a:endParaRPr>
          </a:p>
        </p:txBody>
      </p:sp>
    </p:spTree>
    <p:extLst>
      <p:ext uri="{BB962C8B-B14F-4D97-AF65-F5344CB8AC3E}">
        <p14:creationId xmlns:p14="http://schemas.microsoft.com/office/powerpoint/2010/main" val="3644123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720642A-1EDB-75EB-476D-C68DB381E2B6}"/>
              </a:ext>
            </a:extLst>
          </p:cNvPr>
          <p:cNvSpPr txBox="1"/>
          <p:nvPr/>
        </p:nvSpPr>
        <p:spPr>
          <a:xfrm>
            <a:off x="286871" y="6060142"/>
            <a:ext cx="2725271" cy="461665"/>
          </a:xfrm>
          <a:prstGeom prst="rect">
            <a:avLst/>
          </a:prstGeom>
          <a:solidFill>
            <a:schemeClr val="bg1"/>
          </a:solidFill>
        </p:spPr>
        <p:txBody>
          <a:bodyPr wrap="square" rtlCol="0">
            <a:spAutoFit/>
          </a:bodyPr>
          <a:lstStyle/>
          <a:p>
            <a:endParaRPr lang="en-CA" sz="2400"/>
          </a:p>
        </p:txBody>
      </p:sp>
      <p:sp>
        <p:nvSpPr>
          <p:cNvPr id="2" name="Title 1"/>
          <p:cNvSpPr>
            <a:spLocks noGrp="1"/>
          </p:cNvSpPr>
          <p:nvPr>
            <p:ph type="title"/>
          </p:nvPr>
        </p:nvSpPr>
        <p:spPr>
          <a:xfrm>
            <a:off x="547286" y="0"/>
            <a:ext cx="11533205" cy="1165909"/>
          </a:xfrm>
        </p:spPr>
        <p:txBody>
          <a:bodyPr>
            <a:normAutofit fontScale="90000"/>
          </a:bodyPr>
          <a:lstStyle/>
          <a:p>
            <a:r>
              <a:rPr lang="en-US"/>
              <a:t>Rationale for a 5-year screening interval for average risk patients</a:t>
            </a:r>
          </a:p>
        </p:txBody>
      </p:sp>
      <p:pic>
        <p:nvPicPr>
          <p:cNvPr id="12" name="Picture 11" descr="A picture containing text, screenshot, line, plot&#10;&#10;Description automatically generated">
            <a:extLst>
              <a:ext uri="{FF2B5EF4-FFF2-40B4-BE49-F238E27FC236}">
                <a16:creationId xmlns:a16="http://schemas.microsoft.com/office/drawing/2014/main" id="{BB53DF05-7158-6339-17AB-06927280A11A}"/>
              </a:ext>
            </a:extLst>
          </p:cNvPr>
          <p:cNvPicPr>
            <a:picLocks noChangeAspect="1"/>
          </p:cNvPicPr>
          <p:nvPr/>
        </p:nvPicPr>
        <p:blipFill rotWithShape="1">
          <a:blip r:embed="rId3"/>
          <a:srcRect t="3298"/>
          <a:stretch/>
        </p:blipFill>
        <p:spPr>
          <a:xfrm>
            <a:off x="148436" y="1552573"/>
            <a:ext cx="7836131" cy="5305427"/>
          </a:xfrm>
          <a:prstGeom prst="rect">
            <a:avLst/>
          </a:prstGeom>
        </p:spPr>
      </p:pic>
      <p:sp>
        <p:nvSpPr>
          <p:cNvPr id="14" name="Rectangle: Rounded Corners 13">
            <a:extLst>
              <a:ext uri="{FF2B5EF4-FFF2-40B4-BE49-F238E27FC236}">
                <a16:creationId xmlns:a16="http://schemas.microsoft.com/office/drawing/2014/main" id="{4342E46A-13D1-002F-5E5A-2FED08A179BD}"/>
              </a:ext>
            </a:extLst>
          </p:cNvPr>
          <p:cNvSpPr/>
          <p:nvPr/>
        </p:nvSpPr>
        <p:spPr bwMode="auto">
          <a:xfrm>
            <a:off x="7836131" y="1766880"/>
            <a:ext cx="4068999" cy="4550093"/>
          </a:xfrm>
          <a:prstGeom prst="roundRect">
            <a:avLst/>
          </a:prstGeom>
          <a:ln>
            <a:solidFill>
              <a:srgbClr val="00B2E3"/>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21920" tIns="60960" rIns="121920" bIns="60960" numCol="1" rtlCol="0" anchor="t" anchorCtr="0" compatLnSpc="1">
            <a:prstTxWarp prst="textNoShape">
              <a:avLst/>
            </a:prstTxWarp>
            <a:spAutoFit/>
          </a:bodyPr>
          <a:lstStyle/>
          <a:p>
            <a:pPr defTabSz="609585" fontAlgn="base">
              <a:spcBef>
                <a:spcPct val="50000"/>
              </a:spcBef>
              <a:spcAft>
                <a:spcPct val="0"/>
              </a:spcAft>
            </a:pPr>
            <a:r>
              <a:rPr lang="en-US" sz="2400" b="1">
                <a:solidFill>
                  <a:schemeClr val="tx1"/>
                </a:solidFill>
                <a:latin typeface="Calibri" panose="020F0502020204030204" pitchFamily="34" charset="0"/>
                <a:ea typeface="ＭＳ Ｐゴシック" pitchFamily="68" charset="-128"/>
                <a:cs typeface="Calibri" panose="020F0502020204030204" pitchFamily="34" charset="0"/>
              </a:rPr>
              <a:t>Key take-aways:</a:t>
            </a:r>
          </a:p>
          <a:p>
            <a:pPr marL="380990" indent="-380990" defTabSz="609585" fontAlgn="base">
              <a:spcBef>
                <a:spcPct val="50000"/>
              </a:spcBef>
              <a:spcAft>
                <a:spcPct val="0"/>
              </a:spcAft>
              <a:buFont typeface="Arial" panose="020B0604020202020204" pitchFamily="34" charset="0"/>
              <a:buChar char="•"/>
            </a:pPr>
            <a:r>
              <a:rPr lang="en-US" sz="2400">
                <a:latin typeface="Calibri" panose="020F0502020204030204" pitchFamily="34" charset="0"/>
                <a:ea typeface="ＭＳ Ｐゴシック" pitchFamily="68" charset="-128"/>
                <a:cs typeface="Calibri" panose="020F0502020204030204" pitchFamily="34" charset="0"/>
              </a:rPr>
              <a:t>The risk of high-grade cervical dysplasia 5 years after a negative HPV test is lower than the 3-year risk after a normal cytology result</a:t>
            </a:r>
          </a:p>
          <a:p>
            <a:pPr marL="380990" indent="-380990" defTabSz="609585" fontAlgn="base">
              <a:spcBef>
                <a:spcPct val="50000"/>
              </a:spcBef>
              <a:spcAft>
                <a:spcPct val="0"/>
              </a:spcAft>
              <a:buFont typeface="Arial" panose="020B0604020202020204" pitchFamily="34" charset="0"/>
              <a:buChar char="•"/>
            </a:pPr>
            <a:r>
              <a:rPr lang="en-US" sz="2400">
                <a:solidFill>
                  <a:schemeClr val="tx1"/>
                </a:solidFill>
                <a:latin typeface="Calibri" panose="020F0502020204030204" pitchFamily="34" charset="0"/>
                <a:ea typeface="ＭＳ Ｐゴシック" pitchFamily="68" charset="-128"/>
                <a:cs typeface="Calibri" panose="020F0502020204030204" pitchFamily="34" charset="0"/>
              </a:rPr>
              <a:t>It is safe to be screened with the HPV test in 5 years</a:t>
            </a:r>
            <a:endParaRPr lang="en-CA" sz="2400">
              <a:solidFill>
                <a:schemeClr val="tx1"/>
              </a:solidFill>
              <a:latin typeface="Calibri" panose="020F0502020204030204" pitchFamily="34" charset="0"/>
              <a:ea typeface="ＭＳ Ｐゴシック" pitchFamily="68" charset="-128"/>
              <a:cs typeface="Calibri" panose="020F0502020204030204" pitchFamily="34" charset="0"/>
            </a:endParaRPr>
          </a:p>
        </p:txBody>
      </p:sp>
      <p:sp>
        <p:nvSpPr>
          <p:cNvPr id="3" name="TextBox 2"/>
          <p:cNvSpPr txBox="1"/>
          <p:nvPr/>
        </p:nvSpPr>
        <p:spPr>
          <a:xfrm>
            <a:off x="148437" y="6430385"/>
            <a:ext cx="3192087" cy="338554"/>
          </a:xfrm>
          <a:prstGeom prst="rect">
            <a:avLst/>
          </a:prstGeom>
          <a:solidFill>
            <a:schemeClr val="bg1"/>
          </a:solidFill>
        </p:spPr>
        <p:txBody>
          <a:bodyPr wrap="square" rtlCol="0">
            <a:spAutoFit/>
          </a:bodyPr>
          <a:lstStyle/>
          <a:p>
            <a:r>
              <a:rPr lang="en-US" sz="1600">
                <a:latin typeface="Calibri" panose="020F0502020204030204" pitchFamily="34" charset="0"/>
                <a:cs typeface="Calibri" panose="020F0502020204030204" pitchFamily="34" charset="0"/>
              </a:rPr>
              <a:t>Ref: </a:t>
            </a:r>
            <a:r>
              <a:rPr lang="en-US" sz="1600" i="1">
                <a:latin typeface="Calibri" panose="020F0502020204030204" pitchFamily="34" charset="0"/>
                <a:cs typeface="Calibri" panose="020F0502020204030204" pitchFamily="34" charset="0"/>
              </a:rPr>
              <a:t>BMJ</a:t>
            </a:r>
            <a:r>
              <a:rPr lang="en-US" sz="1600">
                <a:latin typeface="Calibri" panose="020F0502020204030204" pitchFamily="34" charset="0"/>
                <a:cs typeface="Calibri" panose="020F0502020204030204" pitchFamily="34" charset="0"/>
              </a:rPr>
              <a:t> 2008;377:a1754</a:t>
            </a:r>
            <a:r>
              <a:rPr lang="en-US" sz="1600" baseline="30000">
                <a:latin typeface="Calibri" panose="020F0502020204030204" pitchFamily="34" charset="0"/>
                <a:cs typeface="Calibri" panose="020F0502020204030204" pitchFamily="34" charset="0"/>
              </a:rPr>
              <a:t>15</a:t>
            </a:r>
          </a:p>
        </p:txBody>
      </p:sp>
    </p:spTree>
    <p:extLst>
      <p:ext uri="{BB962C8B-B14F-4D97-AF65-F5344CB8AC3E}">
        <p14:creationId xmlns:p14="http://schemas.microsoft.com/office/powerpoint/2010/main" val="6464925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18A9D-2B08-72AD-7E3A-87D8FE867C2A}"/>
              </a:ext>
            </a:extLst>
          </p:cNvPr>
          <p:cNvSpPr>
            <a:spLocks noGrp="1"/>
          </p:cNvSpPr>
          <p:nvPr>
            <p:ph type="title"/>
          </p:nvPr>
        </p:nvSpPr>
        <p:spPr>
          <a:xfrm>
            <a:off x="609599" y="218859"/>
            <a:ext cx="10494188" cy="1165909"/>
          </a:xfrm>
        </p:spPr>
        <p:txBody>
          <a:bodyPr/>
          <a:lstStyle/>
          <a:p>
            <a:r>
              <a:rPr lang="en-US"/>
              <a:t>Referral to colposcopy</a:t>
            </a:r>
            <a:endParaRPr lang="en-CA"/>
          </a:p>
        </p:txBody>
      </p:sp>
      <p:sp>
        <p:nvSpPr>
          <p:cNvPr id="3" name="Content Placeholder 2">
            <a:extLst>
              <a:ext uri="{FF2B5EF4-FFF2-40B4-BE49-F238E27FC236}">
                <a16:creationId xmlns:a16="http://schemas.microsoft.com/office/drawing/2014/main" id="{BBE52AF1-73DA-86E0-0681-6D6417EB5DB8}"/>
              </a:ext>
            </a:extLst>
          </p:cNvPr>
          <p:cNvSpPr>
            <a:spLocks noGrp="1"/>
          </p:cNvSpPr>
          <p:nvPr>
            <p:ph idx="1"/>
          </p:nvPr>
        </p:nvSpPr>
        <p:spPr>
          <a:xfrm>
            <a:off x="609600" y="1732056"/>
            <a:ext cx="10972800" cy="4248472"/>
          </a:xfrm>
        </p:spPr>
        <p:txBody>
          <a:bodyPr/>
          <a:lstStyle/>
          <a:p>
            <a:r>
              <a:rPr lang="en-US"/>
              <a:t>People at elevated risk of pre-cancer and cervical cancer are referred to colposcopy</a:t>
            </a:r>
          </a:p>
          <a:p>
            <a:r>
              <a:rPr lang="en-US"/>
              <a:t>The OCSP’s criteria for referral to colposcopy is an immediate risk of pre-cancer and cervical cancer that is </a:t>
            </a:r>
            <a:r>
              <a:rPr lang="en-US" b="1"/>
              <a:t>≥6%</a:t>
            </a:r>
          </a:p>
        </p:txBody>
      </p:sp>
    </p:spTree>
    <p:extLst>
      <p:ext uri="{BB962C8B-B14F-4D97-AF65-F5344CB8AC3E}">
        <p14:creationId xmlns:p14="http://schemas.microsoft.com/office/powerpoint/2010/main" val="20288126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3E4040-54B0-BE2C-E0C1-513054AEFF9B}"/>
              </a:ext>
            </a:extLst>
          </p:cNvPr>
          <p:cNvSpPr txBox="1"/>
          <p:nvPr/>
        </p:nvSpPr>
        <p:spPr>
          <a:xfrm>
            <a:off x="326967" y="6059821"/>
            <a:ext cx="3308056" cy="461665"/>
          </a:xfrm>
          <a:prstGeom prst="rect">
            <a:avLst/>
          </a:prstGeom>
          <a:solidFill>
            <a:schemeClr val="bg1"/>
          </a:solidFill>
        </p:spPr>
        <p:txBody>
          <a:bodyPr wrap="square" rtlCol="0">
            <a:spAutoFit/>
          </a:bodyPr>
          <a:lstStyle/>
          <a:p>
            <a:endParaRPr lang="en-CA" sz="2400"/>
          </a:p>
        </p:txBody>
      </p:sp>
      <p:sp>
        <p:nvSpPr>
          <p:cNvPr id="2" name="Title 1">
            <a:extLst>
              <a:ext uri="{FF2B5EF4-FFF2-40B4-BE49-F238E27FC236}">
                <a16:creationId xmlns:a16="http://schemas.microsoft.com/office/drawing/2014/main" id="{5FA3C707-ED37-F926-E54E-6ADAF6738CE3}"/>
              </a:ext>
            </a:extLst>
          </p:cNvPr>
          <p:cNvSpPr>
            <a:spLocks noGrp="1"/>
          </p:cNvSpPr>
          <p:nvPr>
            <p:ph type="title"/>
          </p:nvPr>
        </p:nvSpPr>
        <p:spPr>
          <a:xfrm>
            <a:off x="609600" y="218859"/>
            <a:ext cx="10180320" cy="1165909"/>
          </a:xfrm>
        </p:spPr>
        <p:txBody>
          <a:bodyPr>
            <a:normAutofit fontScale="90000"/>
          </a:bodyPr>
          <a:lstStyle/>
          <a:p>
            <a:r>
              <a:rPr lang="en-US"/>
              <a:t>Immediate risks of pre-cancer &amp; cervical cancer</a:t>
            </a:r>
            <a:endParaRPr lang="en-CA"/>
          </a:p>
        </p:txBody>
      </p:sp>
      <p:graphicFrame>
        <p:nvGraphicFramePr>
          <p:cNvPr id="7" name="Content Placeholder 6">
            <a:extLst>
              <a:ext uri="{FF2B5EF4-FFF2-40B4-BE49-F238E27FC236}">
                <a16:creationId xmlns:a16="http://schemas.microsoft.com/office/drawing/2014/main" id="{04CCE84B-AE34-225D-57A9-09B6A8F6A63B}"/>
              </a:ext>
            </a:extLst>
          </p:cNvPr>
          <p:cNvGraphicFramePr>
            <a:graphicFrameLocks noGrp="1"/>
          </p:cNvGraphicFramePr>
          <p:nvPr>
            <p:ph idx="1"/>
          </p:nvPr>
        </p:nvGraphicFramePr>
        <p:xfrm>
          <a:off x="254924" y="1703533"/>
          <a:ext cx="11682154" cy="5227320"/>
        </p:xfrm>
        <a:graphic>
          <a:graphicData uri="http://schemas.openxmlformats.org/drawingml/2006/table">
            <a:tbl>
              <a:tblPr firstRow="1" bandRow="1"/>
              <a:tblGrid>
                <a:gridCol w="3170108">
                  <a:extLst>
                    <a:ext uri="{9D8B030D-6E8A-4147-A177-3AD203B41FA5}">
                      <a16:colId xmlns:a16="http://schemas.microsoft.com/office/drawing/2014/main" val="4067635507"/>
                    </a:ext>
                  </a:extLst>
                </a:gridCol>
                <a:gridCol w="3348855">
                  <a:extLst>
                    <a:ext uri="{9D8B030D-6E8A-4147-A177-3AD203B41FA5}">
                      <a16:colId xmlns:a16="http://schemas.microsoft.com/office/drawing/2014/main" val="256727081"/>
                    </a:ext>
                  </a:extLst>
                </a:gridCol>
                <a:gridCol w="5163191">
                  <a:extLst>
                    <a:ext uri="{9D8B030D-6E8A-4147-A177-3AD203B41FA5}">
                      <a16:colId xmlns:a16="http://schemas.microsoft.com/office/drawing/2014/main" val="3597429048"/>
                    </a:ext>
                  </a:extLst>
                </a:gridCol>
              </a:tblGrid>
              <a:tr h="501132">
                <a:tc>
                  <a:txBody>
                    <a:bodyPr/>
                    <a:lstStyle/>
                    <a:p>
                      <a:pPr algn="ctr"/>
                      <a:r>
                        <a:rPr lang="en-US" sz="1900" b="1">
                          <a:solidFill>
                            <a:schemeClr val="bg1"/>
                          </a:solidFill>
                          <a:latin typeface="Calibri" panose="020F0502020204030204" pitchFamily="34" charset="0"/>
                          <a:cs typeface="Calibri" panose="020F0502020204030204" pitchFamily="34" charset="0"/>
                        </a:rPr>
                        <a:t>HPV subtype</a:t>
                      </a:r>
                    </a:p>
                  </a:txBody>
                  <a:tcPr marL="121920" marR="121920" marT="60960" marB="60960">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solidFill>
                  </a:tcPr>
                </a:tc>
                <a:tc>
                  <a:txBody>
                    <a:bodyPr/>
                    <a:lstStyle/>
                    <a:p>
                      <a:pPr algn="ctr"/>
                      <a:r>
                        <a:rPr lang="en-US" sz="1900" b="1">
                          <a:solidFill>
                            <a:schemeClr val="bg1"/>
                          </a:solidFill>
                          <a:latin typeface="Calibri"/>
                          <a:cs typeface="Calibri"/>
                        </a:rPr>
                        <a:t>Cytology </a:t>
                      </a:r>
                    </a:p>
                  </a:txBody>
                  <a:tcPr marL="121920" marR="121920" marT="60960" marB="609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solidFill>
                  </a:tcPr>
                </a:tc>
                <a:tc>
                  <a:txBody>
                    <a:bodyPr/>
                    <a:lstStyle/>
                    <a:p>
                      <a:pPr algn="ctr"/>
                      <a:r>
                        <a:rPr lang="en-US" sz="1900" b="1">
                          <a:solidFill>
                            <a:schemeClr val="bg1"/>
                          </a:solidFill>
                          <a:latin typeface="Calibri"/>
                          <a:cs typeface="Calibri"/>
                        </a:rPr>
                        <a:t>Immediate risk of cervical pre-cancer &amp; cancer (%)</a:t>
                      </a:r>
                    </a:p>
                  </a:txBody>
                  <a:tcPr marL="121920" marR="121920" marT="60960" marB="609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solidFill>
                  </a:tcPr>
                </a:tc>
                <a:extLst>
                  <a:ext uri="{0D108BD9-81ED-4DB2-BD59-A6C34878D82A}">
                    <a16:rowId xmlns:a16="http://schemas.microsoft.com/office/drawing/2014/main" val="544920629"/>
                  </a:ext>
                </a:extLst>
              </a:tr>
              <a:tr h="406400">
                <a:tc rowSpan="5">
                  <a:txBody>
                    <a:bodyPr/>
                    <a:lstStyle/>
                    <a:p>
                      <a:pPr algn="ctr"/>
                      <a:r>
                        <a:rPr lang="en-US" sz="1900" b="1">
                          <a:latin typeface="Calibri"/>
                          <a:cs typeface="Calibri"/>
                        </a:rPr>
                        <a:t>HPV 16</a:t>
                      </a:r>
                    </a:p>
                  </a:txBody>
                  <a:tcPr marL="121920" marR="121920" marT="60960" marB="6096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strike="noStrike">
                          <a:solidFill>
                            <a:schemeClr val="tx1"/>
                          </a:solidFill>
                          <a:latin typeface="Calibri" panose="020F0502020204030204" pitchFamily="34" charset="0"/>
                          <a:cs typeface="Calibri" panose="020F0502020204030204" pitchFamily="34" charset="0"/>
                        </a:rPr>
                        <a:t>Normal</a:t>
                      </a:r>
                    </a:p>
                  </a:txBody>
                  <a:tcPr marL="121920" marR="121920" marT="60960" marB="609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strike="noStrike">
                          <a:solidFill>
                            <a:schemeClr val="tx1"/>
                          </a:solidFill>
                          <a:latin typeface="Calibri" panose="020F0502020204030204" pitchFamily="34" charset="0"/>
                          <a:cs typeface="Calibri" panose="020F0502020204030204" pitchFamily="34" charset="0"/>
                        </a:rPr>
                        <a:t>5.3-8.1</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2399788301"/>
                  </a:ext>
                </a:extLst>
              </a:tr>
              <a:tr h="406400">
                <a:tc vMerge="1">
                  <a:txBody>
                    <a:bodyPr/>
                    <a:lstStyle/>
                    <a:p>
                      <a:endParaRPr lang="en-US" sz="1600" b="1">
                        <a:latin typeface="Calibri" panose="020F0502020204030204" pitchFamily="34" charset="0"/>
                        <a:cs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2E3">
                        <a:tint val="2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ASCUS</a:t>
                      </a:r>
                    </a:p>
                  </a:txBody>
                  <a:tcPr marL="121920" marR="121920" marT="60960" marB="609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E4F4"/>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9.0-16.1</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E4F4"/>
                    </a:solidFill>
                  </a:tcPr>
                </a:tc>
                <a:extLst>
                  <a:ext uri="{0D108BD9-81ED-4DB2-BD59-A6C34878D82A}">
                    <a16:rowId xmlns:a16="http://schemas.microsoft.com/office/drawing/2014/main" val="775545297"/>
                  </a:ext>
                </a:extLst>
              </a:tr>
              <a:tr h="406400">
                <a:tc vMerge="1">
                  <a:txBody>
                    <a:bodyPr/>
                    <a:lstStyle/>
                    <a:p>
                      <a:endParaRPr lang="en-US" sz="1600" b="1">
                        <a:latin typeface="Calibri" panose="020F0502020204030204" pitchFamily="34" charset="0"/>
                        <a:cs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LSIL</a:t>
                      </a:r>
                    </a:p>
                  </a:txBody>
                  <a:tcPr marL="121920" marR="121920" marT="60960" marB="609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11-13.0</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1026681267"/>
                  </a:ext>
                </a:extLst>
              </a:tr>
              <a:tr h="406400">
                <a:tc vMerge="1">
                  <a:txBody>
                    <a:bodyPr/>
                    <a:lstStyle/>
                    <a:p>
                      <a:endParaRPr lang="en-US" sz="1600" b="1">
                        <a:latin typeface="Calibri" panose="020F0502020204030204" pitchFamily="34" charset="0"/>
                        <a:cs typeface="Calibri" panose="020F0502020204030204" pitchFamily="34" charset="0"/>
                      </a:endParaRP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ASC-H</a:t>
                      </a:r>
                    </a:p>
                  </a:txBody>
                  <a:tcPr marL="121920" marR="121920" marT="60960" marB="609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28</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1291287482"/>
                  </a:ext>
                </a:extLst>
              </a:tr>
              <a:tr h="406400">
                <a:tc vMerge="1">
                  <a:txBody>
                    <a:bodyPr/>
                    <a:lstStyle/>
                    <a:p>
                      <a:endParaRPr lang="en-US" sz="1600" b="1">
                        <a:latin typeface="Calibri" panose="020F0502020204030204" pitchFamily="34" charset="0"/>
                        <a:cs typeface="Calibri" panose="020F0502020204030204" pitchFamily="34" charset="0"/>
                      </a:endParaRP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AGC</a:t>
                      </a:r>
                    </a:p>
                  </a:txBody>
                  <a:tcPr marL="121920" marR="121920" marT="60960" marB="609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36</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954164545"/>
                  </a:ext>
                </a:extLst>
              </a:tr>
              <a:tr h="406400">
                <a:tc rowSpan="5">
                  <a:txBody>
                    <a:bodyPr/>
                    <a:lstStyle/>
                    <a:p>
                      <a:pPr algn="ctr"/>
                      <a:r>
                        <a:rPr lang="en-US" sz="1900" b="1">
                          <a:latin typeface="Calibri" panose="020F0502020204030204" pitchFamily="34" charset="0"/>
                          <a:cs typeface="Calibri" panose="020F0502020204030204" pitchFamily="34" charset="0"/>
                        </a:rPr>
                        <a:t>HPV 18</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Normal</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2.9-3.0</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4266700012"/>
                  </a:ext>
                </a:extLst>
              </a:tr>
              <a:tr h="406400">
                <a:tc vMerge="1">
                  <a:txBody>
                    <a:bodyPr/>
                    <a:lstStyle/>
                    <a:p>
                      <a:pPr algn="ctr"/>
                      <a:endParaRPr lang="en-US" sz="1200" b="1">
                        <a:latin typeface="Calibri" panose="020F0502020204030204" pitchFamily="34" charset="0"/>
                        <a:cs typeface="Calibri" panose="020F0502020204030204" pitchFamily="34" charset="0"/>
                      </a:endParaRP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ASCUS</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2.9-3.5</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3958482502"/>
                  </a:ext>
                </a:extLst>
              </a:tr>
              <a:tr h="406400">
                <a:tc vMerge="1">
                  <a:txBody>
                    <a:bodyPr/>
                    <a:lstStyle/>
                    <a:p>
                      <a:pPr algn="ctr"/>
                      <a:endParaRPr lang="en-US" sz="1200" b="1">
                        <a:latin typeface="Calibri" panose="020F0502020204030204" pitchFamily="34" charset="0"/>
                        <a:cs typeface="Calibri" panose="020F0502020204030204" pitchFamily="34" charset="0"/>
                      </a:endParaRP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LSIL</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3.1-6.5</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3720083892"/>
                  </a:ext>
                </a:extLst>
              </a:tr>
              <a:tr h="406400">
                <a:tc vMerge="1">
                  <a:txBody>
                    <a:bodyPr/>
                    <a:lstStyle/>
                    <a:p>
                      <a:pPr algn="ctr"/>
                      <a:endParaRPr lang="en-US" sz="1200" b="1">
                        <a:latin typeface="Calibri" panose="020F0502020204030204" pitchFamily="34" charset="0"/>
                        <a:cs typeface="Calibri" panose="020F0502020204030204" pitchFamily="34" charset="0"/>
                      </a:endParaRP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ASC-H</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15</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1884974345"/>
                  </a:ext>
                </a:extLst>
              </a:tr>
              <a:tr h="406400">
                <a:tc vMerge="1">
                  <a:txBody>
                    <a:bodyPr/>
                    <a:lstStyle/>
                    <a:p>
                      <a:pPr algn="ctr"/>
                      <a:endParaRPr lang="en-US" sz="1200" b="1">
                        <a:latin typeface="Calibri" panose="020F0502020204030204" pitchFamily="34" charset="0"/>
                        <a:cs typeface="Calibri" panose="020F0502020204030204" pitchFamily="34" charset="0"/>
                      </a:endParaRP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AGC</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33</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4280057186"/>
                  </a:ext>
                </a:extLst>
              </a:tr>
              <a:tr h="406400">
                <a:tc>
                  <a:txBody>
                    <a:bodyPr/>
                    <a:lstStyle/>
                    <a:p>
                      <a:pPr algn="ctr"/>
                      <a:r>
                        <a:rPr lang="en-US" sz="1900" b="1">
                          <a:latin typeface="Calibri" panose="020F0502020204030204" pitchFamily="34" charset="0"/>
                          <a:cs typeface="Calibri" panose="020F0502020204030204" pitchFamily="34" charset="0"/>
                        </a:rPr>
                        <a:t>HPV-positive (other)</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AGC</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tc>
                  <a:txBody>
                    <a:bodyPr/>
                    <a:lstStyle/>
                    <a:p>
                      <a:pPr algn="ctr"/>
                      <a:r>
                        <a:rPr lang="en-US" sz="1900">
                          <a:solidFill>
                            <a:schemeClr val="tx1"/>
                          </a:solidFill>
                          <a:latin typeface="Calibri" panose="020F0502020204030204" pitchFamily="34" charset="0"/>
                          <a:cs typeface="Calibri" panose="020F0502020204030204" pitchFamily="34" charset="0"/>
                        </a:rPr>
                        <a:t>5.4%</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1851323484"/>
                  </a:ext>
                </a:extLst>
              </a:tr>
            </a:tbl>
          </a:graphicData>
        </a:graphic>
      </p:graphicFrame>
    </p:spTree>
    <p:extLst>
      <p:ext uri="{BB962C8B-B14F-4D97-AF65-F5344CB8AC3E}">
        <p14:creationId xmlns:p14="http://schemas.microsoft.com/office/powerpoint/2010/main" val="13174267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7031A-F59D-573F-7CD2-91ED084FDB94}"/>
              </a:ext>
            </a:extLst>
          </p:cNvPr>
          <p:cNvSpPr txBox="1"/>
          <p:nvPr/>
        </p:nvSpPr>
        <p:spPr>
          <a:xfrm>
            <a:off x="336733" y="6130836"/>
            <a:ext cx="2473233" cy="461665"/>
          </a:xfrm>
          <a:prstGeom prst="rect">
            <a:avLst/>
          </a:prstGeom>
          <a:solidFill>
            <a:schemeClr val="bg1"/>
          </a:solidFill>
        </p:spPr>
        <p:txBody>
          <a:bodyPr wrap="square" rtlCol="0">
            <a:spAutoFit/>
          </a:bodyPr>
          <a:lstStyle/>
          <a:p>
            <a:endParaRPr lang="en-CA" sz="2400"/>
          </a:p>
        </p:txBody>
      </p:sp>
      <p:sp>
        <p:nvSpPr>
          <p:cNvPr id="2" name="Title 1">
            <a:extLst>
              <a:ext uri="{FF2B5EF4-FFF2-40B4-BE49-F238E27FC236}">
                <a16:creationId xmlns:a16="http://schemas.microsoft.com/office/drawing/2014/main" id="{602ECA1C-467B-A3BD-5235-F6717B1DCE31}"/>
              </a:ext>
            </a:extLst>
          </p:cNvPr>
          <p:cNvSpPr>
            <a:spLocks noGrp="1"/>
          </p:cNvSpPr>
          <p:nvPr>
            <p:ph type="title"/>
          </p:nvPr>
        </p:nvSpPr>
        <p:spPr>
          <a:xfrm>
            <a:off x="609599" y="218859"/>
            <a:ext cx="11425084" cy="1165909"/>
          </a:xfrm>
        </p:spPr>
        <p:txBody>
          <a:bodyPr>
            <a:normAutofit fontScale="90000"/>
          </a:bodyPr>
          <a:lstStyle/>
          <a:p>
            <a:r>
              <a:rPr lang="en-US"/>
              <a:t>People at elevated risk are referred to colposcopy</a:t>
            </a:r>
            <a:endParaRPr lang="en-CA"/>
          </a:p>
        </p:txBody>
      </p:sp>
      <p:graphicFrame>
        <p:nvGraphicFramePr>
          <p:cNvPr id="4" name="Table 3">
            <a:extLst>
              <a:ext uri="{FF2B5EF4-FFF2-40B4-BE49-F238E27FC236}">
                <a16:creationId xmlns:a16="http://schemas.microsoft.com/office/drawing/2014/main" id="{75C446D2-679B-724A-C7E3-6AEFEC175BFB}"/>
              </a:ext>
            </a:extLst>
          </p:cNvPr>
          <p:cNvGraphicFramePr>
            <a:graphicFrameLocks noGrp="1"/>
          </p:cNvGraphicFramePr>
          <p:nvPr/>
        </p:nvGraphicFramePr>
        <p:xfrm>
          <a:off x="456779" y="1780698"/>
          <a:ext cx="11278443" cy="4327433"/>
        </p:xfrm>
        <a:graphic>
          <a:graphicData uri="http://schemas.openxmlformats.org/drawingml/2006/table">
            <a:tbl>
              <a:tblPr firstRow="1" bandRow="1"/>
              <a:tblGrid>
                <a:gridCol w="5960647">
                  <a:extLst>
                    <a:ext uri="{9D8B030D-6E8A-4147-A177-3AD203B41FA5}">
                      <a16:colId xmlns:a16="http://schemas.microsoft.com/office/drawing/2014/main" val="4067635507"/>
                    </a:ext>
                  </a:extLst>
                </a:gridCol>
                <a:gridCol w="5317796">
                  <a:extLst>
                    <a:ext uri="{9D8B030D-6E8A-4147-A177-3AD203B41FA5}">
                      <a16:colId xmlns:a16="http://schemas.microsoft.com/office/drawing/2014/main" val="256727081"/>
                    </a:ext>
                  </a:extLst>
                </a:gridCol>
              </a:tblGrid>
              <a:tr h="528320">
                <a:tc>
                  <a:txBody>
                    <a:bodyPr/>
                    <a:lstStyle/>
                    <a:p>
                      <a:pPr algn="ctr"/>
                      <a:r>
                        <a:rPr lang="en-US" sz="2700" b="1">
                          <a:solidFill>
                            <a:schemeClr val="bg1"/>
                          </a:solidFill>
                          <a:latin typeface="Calibri" panose="020F0502020204030204" pitchFamily="34" charset="0"/>
                          <a:cs typeface="Calibri" panose="020F0502020204030204" pitchFamily="34" charset="0"/>
                        </a:rPr>
                        <a:t>HPV status</a:t>
                      </a:r>
                    </a:p>
                  </a:txBody>
                  <a:tcPr marL="121920" marR="121920" marT="60960" marB="60960">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solidFill>
                  </a:tcPr>
                </a:tc>
                <a:tc>
                  <a:txBody>
                    <a:bodyPr/>
                    <a:lstStyle/>
                    <a:p>
                      <a:pPr algn="ctr"/>
                      <a:r>
                        <a:rPr lang="en-US" sz="2700" b="1">
                          <a:solidFill>
                            <a:schemeClr val="bg1"/>
                          </a:solidFill>
                          <a:latin typeface="Calibri"/>
                          <a:cs typeface="Calibri"/>
                        </a:rPr>
                        <a:t>Reflex cytology result</a:t>
                      </a:r>
                    </a:p>
                  </a:txBody>
                  <a:tcPr marL="121920" marR="121920" marT="60960" marB="60960">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E3"/>
                    </a:solidFill>
                  </a:tcPr>
                </a:tc>
                <a:extLst>
                  <a:ext uri="{0D108BD9-81ED-4DB2-BD59-A6C34878D82A}">
                    <a16:rowId xmlns:a16="http://schemas.microsoft.com/office/drawing/2014/main" val="544920629"/>
                  </a:ext>
                </a:extLst>
              </a:tr>
              <a:tr h="849492">
                <a:tc>
                  <a:txBody>
                    <a:bodyPr/>
                    <a:lstStyle/>
                    <a:p>
                      <a:r>
                        <a:rPr lang="en-US" sz="2700" b="0">
                          <a:latin typeface="Calibri"/>
                          <a:cs typeface="Calibri"/>
                        </a:rPr>
                        <a:t>HPV-positive (16/18)</a:t>
                      </a:r>
                    </a:p>
                  </a:txBody>
                  <a:tcPr marL="121920" marR="121920" marT="60960" marB="6096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B2E3">
                        <a:tint val="40000"/>
                      </a:srgbClr>
                    </a:solidFill>
                  </a:tcPr>
                </a:tc>
                <a:tc>
                  <a:txBody>
                    <a:bodyPr/>
                    <a:lstStyle/>
                    <a:p>
                      <a:r>
                        <a:rPr lang="en-US" sz="2700" strike="noStrike" dirty="0">
                          <a:solidFill>
                            <a:schemeClr val="tx1"/>
                          </a:solidFill>
                          <a:latin typeface="Calibri" panose="020F0502020204030204" pitchFamily="34" charset="0"/>
                          <a:cs typeface="Calibri" panose="020F0502020204030204" pitchFamily="34" charset="0"/>
                        </a:rPr>
                        <a:t>Any cytology result</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2399788301"/>
                  </a:ext>
                </a:extLst>
              </a:tr>
              <a:tr h="1341120">
                <a:tc>
                  <a:txBody>
                    <a:bodyPr/>
                    <a:lstStyle/>
                    <a:p>
                      <a:r>
                        <a:rPr lang="en-US" sz="2700" b="0">
                          <a:latin typeface="Calibri" panose="020F0502020204030204" pitchFamily="34" charset="0"/>
                          <a:cs typeface="Calibri" panose="020F0502020204030204" pitchFamily="34" charset="0"/>
                        </a:rPr>
                        <a:t>HPV-positive (other)</a:t>
                      </a:r>
                    </a:p>
                  </a:txBody>
                  <a:tcPr marL="121920" marR="121920" marT="60960" marB="6096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2E3">
                        <a:tint val="20000"/>
                      </a:srgbClr>
                    </a:solidFill>
                  </a:tcPr>
                </a:tc>
                <a:tc>
                  <a:txBody>
                    <a:bodyPr/>
                    <a:lstStyle/>
                    <a:p>
                      <a:r>
                        <a:rPr lang="en-US" sz="2700">
                          <a:solidFill>
                            <a:schemeClr val="tx1"/>
                          </a:solidFill>
                          <a:latin typeface="Calibri" panose="020F0502020204030204" pitchFamily="34" charset="0"/>
                          <a:cs typeface="Calibri" panose="020F0502020204030204" pitchFamily="34" charset="0"/>
                        </a:rPr>
                        <a:t>High-grade cytology results defined by ASC-H, LSIL-H, HSIL, AGC, AIS, SCC, ACC, or ACC-E</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2E3">
                        <a:tint val="20000"/>
                      </a:srgbClr>
                    </a:solidFill>
                  </a:tcPr>
                </a:tc>
                <a:extLst>
                  <a:ext uri="{0D108BD9-81ED-4DB2-BD59-A6C34878D82A}">
                    <a16:rowId xmlns:a16="http://schemas.microsoft.com/office/drawing/2014/main" val="775545297"/>
                  </a:ext>
                </a:extLst>
              </a:tr>
              <a:tr h="1588181">
                <a:tc>
                  <a:txBody>
                    <a:bodyPr/>
                    <a:lstStyle/>
                    <a:p>
                      <a:r>
                        <a:rPr lang="en-US" sz="2700" b="0">
                          <a:latin typeface="Calibri" panose="020F0502020204030204" pitchFamily="34" charset="0"/>
                          <a:cs typeface="Calibri" panose="020F0502020204030204" pitchFamily="34" charset="0"/>
                        </a:rPr>
                        <a:t>HPV-positive (regardless of subtype) at the 2-year follow-up screening</a:t>
                      </a:r>
                    </a:p>
                  </a:txBody>
                  <a:tcPr marL="121920" marR="121920" marT="60960" marB="6096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2E3">
                        <a:tint val="40000"/>
                      </a:srgbClr>
                    </a:solidFill>
                  </a:tcPr>
                </a:tc>
                <a:tc>
                  <a:txBody>
                    <a:bodyPr/>
                    <a:lstStyle/>
                    <a:p>
                      <a:r>
                        <a:rPr lang="en-US" sz="2700" dirty="0">
                          <a:solidFill>
                            <a:schemeClr val="tx1"/>
                          </a:solidFill>
                          <a:latin typeface="Calibri" panose="020F0502020204030204" pitchFamily="34" charset="0"/>
                          <a:cs typeface="Calibri" panose="020F0502020204030204" pitchFamily="34" charset="0"/>
                        </a:rPr>
                        <a:t>Any cytology result</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2E3">
                        <a:tint val="40000"/>
                      </a:srgbClr>
                    </a:solidFill>
                  </a:tcPr>
                </a:tc>
                <a:extLst>
                  <a:ext uri="{0D108BD9-81ED-4DB2-BD59-A6C34878D82A}">
                    <a16:rowId xmlns:a16="http://schemas.microsoft.com/office/drawing/2014/main" val="1026681267"/>
                  </a:ext>
                </a:extLst>
              </a:tr>
            </a:tbl>
          </a:graphicData>
        </a:graphic>
      </p:graphicFrame>
      <p:sp>
        <p:nvSpPr>
          <p:cNvPr id="5" name="TextBox 4">
            <a:extLst>
              <a:ext uri="{FF2B5EF4-FFF2-40B4-BE49-F238E27FC236}">
                <a16:creationId xmlns:a16="http://schemas.microsoft.com/office/drawing/2014/main" id="{91BFA1EC-2C17-D627-6361-4DF78EBD875C}"/>
              </a:ext>
            </a:extLst>
          </p:cNvPr>
          <p:cNvSpPr txBox="1"/>
          <p:nvPr/>
        </p:nvSpPr>
        <p:spPr>
          <a:xfrm>
            <a:off x="957944" y="6044788"/>
            <a:ext cx="10276112" cy="748795"/>
          </a:xfrm>
          <a:prstGeom prst="rect">
            <a:avLst/>
          </a:prstGeom>
          <a:noFill/>
        </p:spPr>
        <p:txBody>
          <a:bodyPr wrap="square" rtlCol="0">
            <a:spAutoFit/>
          </a:bodyPr>
          <a:lstStyle/>
          <a:p>
            <a:r>
              <a:rPr lang="en-US" sz="2133">
                <a:latin typeface="Calibri" panose="020F0502020204030204" pitchFamily="34" charset="0"/>
                <a:cs typeface="Calibri" panose="020F0502020204030204" pitchFamily="34" charset="0"/>
              </a:rPr>
              <a:t>Note: Any visible cervical abnormalities or abnormal symptoms must be investigated, consider referral to a specialist (i.e., </a:t>
            </a:r>
            <a:r>
              <a:rPr lang="en-US" sz="2133" err="1">
                <a:latin typeface="Calibri" panose="020F0502020204030204" pitchFamily="34" charset="0"/>
                <a:cs typeface="Calibri" panose="020F0502020204030204" pitchFamily="34" charset="0"/>
              </a:rPr>
              <a:t>colposcopist</a:t>
            </a:r>
            <a:r>
              <a:rPr lang="en-US" sz="2133">
                <a:latin typeface="Calibri" panose="020F0502020204030204" pitchFamily="34" charset="0"/>
                <a:cs typeface="Calibri" panose="020F0502020204030204" pitchFamily="34" charset="0"/>
              </a:rPr>
              <a:t>, gynecologist or </a:t>
            </a:r>
            <a:r>
              <a:rPr lang="en-US" sz="2133" err="1">
                <a:latin typeface="Calibri" panose="020F0502020204030204" pitchFamily="34" charset="0"/>
                <a:cs typeface="Calibri" panose="020F0502020204030204" pitchFamily="34" charset="0"/>
              </a:rPr>
              <a:t>gyne</a:t>
            </a:r>
            <a:r>
              <a:rPr lang="en-US" sz="2133">
                <a:latin typeface="Calibri" panose="020F0502020204030204" pitchFamily="34" charset="0"/>
                <a:cs typeface="Calibri" panose="020F0502020204030204" pitchFamily="34" charset="0"/>
              </a:rPr>
              <a:t>-oncologist)</a:t>
            </a:r>
            <a:endParaRPr lang="en-CA" sz="2133">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34922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CE1262-0C9C-4F5F-AF1F-BD79F6D5ED0E}"/>
              </a:ext>
            </a:extLst>
          </p:cNvPr>
          <p:cNvSpPr/>
          <p:nvPr/>
        </p:nvSpPr>
        <p:spPr bwMode="auto">
          <a:xfrm>
            <a:off x="215144" y="5964103"/>
            <a:ext cx="2523459" cy="41043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609585" fontAlgn="base">
              <a:spcBef>
                <a:spcPct val="50000"/>
              </a:spcBef>
              <a:spcAft>
                <a:spcPct val="0"/>
              </a:spcAft>
            </a:pPr>
            <a:endParaRPr lang="en-US" sz="1867" u="sng">
              <a:latin typeface="Arial" charset="0"/>
              <a:ea typeface="ＭＳ Ｐゴシック" pitchFamily="68" charset="-128"/>
            </a:endParaRPr>
          </a:p>
        </p:txBody>
      </p:sp>
      <p:sp>
        <p:nvSpPr>
          <p:cNvPr id="4" name="Rectangle 3">
            <a:extLst>
              <a:ext uri="{FF2B5EF4-FFF2-40B4-BE49-F238E27FC236}">
                <a16:creationId xmlns:a16="http://schemas.microsoft.com/office/drawing/2014/main" id="{3AB7B1E8-E3E3-428F-A696-C2875A728028}"/>
              </a:ext>
            </a:extLst>
          </p:cNvPr>
          <p:cNvSpPr/>
          <p:nvPr/>
        </p:nvSpPr>
        <p:spPr bwMode="auto">
          <a:xfrm>
            <a:off x="9472268" y="5740954"/>
            <a:ext cx="454235" cy="30777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spcBef>
                <a:spcPct val="50000"/>
              </a:spcBef>
            </a:pPr>
            <a:endParaRPr lang="en-CA" sz="1400">
              <a:latin typeface="Arial" charset="0"/>
              <a:ea typeface="ＭＳ Ｐゴシック" pitchFamily="68" charset="-128"/>
            </a:endParaRPr>
          </a:p>
        </p:txBody>
      </p:sp>
      <p:cxnSp>
        <p:nvCxnSpPr>
          <p:cNvPr id="40" name="Straight Connector 39">
            <a:extLst>
              <a:ext uri="{FF2B5EF4-FFF2-40B4-BE49-F238E27FC236}">
                <a16:creationId xmlns:a16="http://schemas.microsoft.com/office/drawing/2014/main" id="{ACF85899-534C-44EE-A5F3-68104ED42A99}"/>
              </a:ext>
            </a:extLst>
          </p:cNvPr>
          <p:cNvCxnSpPr>
            <a:cxnSpLocks/>
          </p:cNvCxnSpPr>
          <p:nvPr/>
        </p:nvCxnSpPr>
        <p:spPr>
          <a:xfrm>
            <a:off x="6934001" y="1680431"/>
            <a:ext cx="0" cy="237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A052E8B9-C0FF-44C9-A460-8FD212B5A3BF}"/>
              </a:ext>
            </a:extLst>
          </p:cNvPr>
          <p:cNvSpPr/>
          <p:nvPr/>
        </p:nvSpPr>
        <p:spPr>
          <a:xfrm>
            <a:off x="1182285" y="5606032"/>
            <a:ext cx="4777588" cy="895400"/>
          </a:xfrm>
          <a:prstGeom prst="rect">
            <a:avLst/>
          </a:prstGeom>
          <a:solidFill>
            <a:srgbClr val="FE8002"/>
          </a:solidFill>
          <a:ln w="381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45719" algn="ctr" defTabSz="457189">
              <a:lnSpc>
                <a:spcPct val="107000"/>
              </a:lnSpc>
              <a:defRPr/>
            </a:pPr>
            <a:r>
              <a:rPr lang="en-US" sz="1333" dirty="0">
                <a:solidFill>
                  <a:srgbClr val="000000"/>
                </a:solidFill>
                <a:latin typeface="Calibri" panose="020F0502020204030204" pitchFamily="34" charset="0"/>
                <a:ea typeface="Calibri" panose="020F0502020204030204" pitchFamily="34" charset="0"/>
                <a:cs typeface="Calibri" panose="020F0502020204030204" pitchFamily="34" charset="0"/>
              </a:rPr>
              <a:t>Return to </a:t>
            </a:r>
            <a:r>
              <a:rPr lang="en-US" sz="1333" b="1" dirty="0">
                <a:solidFill>
                  <a:srgbClr val="000000"/>
                </a:solidFill>
                <a:latin typeface="Calibri" panose="020F0502020204030204" pitchFamily="34" charset="0"/>
                <a:ea typeface="Calibri" panose="020F0502020204030204" pitchFamily="34" charset="0"/>
                <a:cs typeface="Calibri" panose="020F0502020204030204" pitchFamily="34" charset="0"/>
              </a:rPr>
              <a:t>HPV testing every</a:t>
            </a:r>
            <a:r>
              <a:rPr lang="en-US" sz="1333"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333" b="1" dirty="0">
                <a:solidFill>
                  <a:srgbClr val="000000"/>
                </a:solidFill>
                <a:latin typeface="Calibri" panose="020F0502020204030204" pitchFamily="34" charset="0"/>
                <a:ea typeface="Calibri" panose="020F0502020204030204" pitchFamily="34" charset="0"/>
                <a:cs typeface="Calibri" panose="020F0502020204030204" pitchFamily="34" charset="0"/>
              </a:rPr>
              <a:t>5 years (or 3 year if immunocompromised) </a:t>
            </a:r>
            <a:r>
              <a:rPr lang="en-US" sz="1333" dirty="0">
                <a:solidFill>
                  <a:srgbClr val="000000"/>
                </a:solidFill>
                <a:latin typeface="Calibri" panose="020F0502020204030204" pitchFamily="34" charset="0"/>
                <a:ea typeface="Calibri" panose="020F0502020204030204" pitchFamily="34" charset="0"/>
                <a:cs typeface="Calibri" panose="020F0502020204030204" pitchFamily="34" charset="0"/>
              </a:rPr>
              <a:t>or cease screening if cessation criteria have been met</a:t>
            </a:r>
          </a:p>
        </p:txBody>
      </p:sp>
      <p:sp>
        <p:nvSpPr>
          <p:cNvPr id="61" name="Rectangle 60">
            <a:extLst>
              <a:ext uri="{FF2B5EF4-FFF2-40B4-BE49-F238E27FC236}">
                <a16:creationId xmlns:a16="http://schemas.microsoft.com/office/drawing/2014/main" id="{2A002540-F046-4032-BB7C-A41C44E62BE5}"/>
              </a:ext>
            </a:extLst>
          </p:cNvPr>
          <p:cNvSpPr/>
          <p:nvPr/>
        </p:nvSpPr>
        <p:spPr>
          <a:xfrm>
            <a:off x="6276892" y="4667227"/>
            <a:ext cx="4837200" cy="660107"/>
          </a:xfrm>
          <a:prstGeom prst="rect">
            <a:avLst/>
          </a:prstGeom>
          <a:solidFill>
            <a:srgbClr val="007BC1"/>
          </a:solidFill>
          <a:ln w="381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45719" algn="ctr" defTabSz="457189">
              <a:lnSpc>
                <a:spcPct val="107000"/>
              </a:lnSpc>
              <a:defRPr/>
            </a:pPr>
            <a:r>
              <a:rPr lang="en-US" sz="1333">
                <a:solidFill>
                  <a:srgbClr val="000000"/>
                </a:solidFill>
                <a:latin typeface="Calibri" panose="020F0502020204030204" pitchFamily="34" charset="0"/>
                <a:ea typeface="Calibri" panose="020F0502020204030204" pitchFamily="34" charset="0"/>
                <a:cs typeface="Calibri" panose="020F0502020204030204" pitchFamily="34" charset="0"/>
              </a:rPr>
              <a:t>Refer to </a:t>
            </a:r>
            <a:r>
              <a:rPr lang="en-US" sz="1333" b="1">
                <a:solidFill>
                  <a:srgbClr val="000000"/>
                </a:solidFill>
                <a:latin typeface="Calibri" panose="020F0502020204030204" pitchFamily="34" charset="0"/>
                <a:ea typeface="Calibri" panose="020F0502020204030204" pitchFamily="34" charset="0"/>
                <a:cs typeface="Calibri" panose="020F0502020204030204" pitchFamily="34" charset="0"/>
              </a:rPr>
              <a:t>colposcopy </a:t>
            </a:r>
          </a:p>
        </p:txBody>
      </p:sp>
      <p:cxnSp>
        <p:nvCxnSpPr>
          <p:cNvPr id="64" name="Straight Connector 63">
            <a:extLst>
              <a:ext uri="{FF2B5EF4-FFF2-40B4-BE49-F238E27FC236}">
                <a16:creationId xmlns:a16="http://schemas.microsoft.com/office/drawing/2014/main" id="{DEA9C6C9-83FA-4BC2-8684-3416F1F405FD}"/>
              </a:ext>
            </a:extLst>
          </p:cNvPr>
          <p:cNvCxnSpPr>
            <a:cxnSpLocks/>
          </p:cNvCxnSpPr>
          <p:nvPr/>
        </p:nvCxnSpPr>
        <p:spPr>
          <a:xfrm flipV="1">
            <a:off x="5597820" y="756009"/>
            <a:ext cx="0" cy="2679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lbow Connector 309">
            <a:extLst>
              <a:ext uri="{FF2B5EF4-FFF2-40B4-BE49-F238E27FC236}">
                <a16:creationId xmlns:a16="http://schemas.microsoft.com/office/drawing/2014/main" id="{4821AF82-FF9B-4FF7-8196-B8637AB0A52A}"/>
              </a:ext>
            </a:extLst>
          </p:cNvPr>
          <p:cNvCxnSpPr>
            <a:cxnSpLocks/>
          </p:cNvCxnSpPr>
          <p:nvPr/>
        </p:nvCxnSpPr>
        <p:spPr>
          <a:xfrm>
            <a:off x="2695614" y="1048470"/>
            <a:ext cx="4372671" cy="207505"/>
          </a:xfrm>
          <a:prstGeom prst="bentConnector2">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6" name="Elbow Connector 315">
            <a:extLst>
              <a:ext uri="{FF2B5EF4-FFF2-40B4-BE49-F238E27FC236}">
                <a16:creationId xmlns:a16="http://schemas.microsoft.com/office/drawing/2014/main" id="{A6D481C1-C7B4-489D-8356-AC06186BD055}"/>
              </a:ext>
            </a:extLst>
          </p:cNvPr>
          <p:cNvCxnSpPr>
            <a:cxnSpLocks/>
          </p:cNvCxnSpPr>
          <p:nvPr/>
        </p:nvCxnSpPr>
        <p:spPr>
          <a:xfrm rot="10800000" flipV="1">
            <a:off x="1688880" y="1041012"/>
            <a:ext cx="4355905" cy="246509"/>
          </a:xfrm>
          <a:prstGeom prst="bentConnector2">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69" name="Rounded Rectangle 102">
            <a:extLst>
              <a:ext uri="{FF2B5EF4-FFF2-40B4-BE49-F238E27FC236}">
                <a16:creationId xmlns:a16="http://schemas.microsoft.com/office/drawing/2014/main" id="{888B49DA-AA7F-48BB-B361-580F13E592FA}"/>
              </a:ext>
            </a:extLst>
          </p:cNvPr>
          <p:cNvSpPr/>
          <p:nvPr/>
        </p:nvSpPr>
        <p:spPr>
          <a:xfrm>
            <a:off x="901371" y="1274184"/>
            <a:ext cx="1590060" cy="584776"/>
          </a:xfrm>
          <a:prstGeom prst="roundRect">
            <a:avLst>
              <a:gd name="adj" fmla="val 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45719" algn="ctr" defTabSz="457189">
              <a:lnSpc>
                <a:spcPct val="107000"/>
              </a:lnSpc>
              <a:defRPr/>
            </a:pPr>
            <a:r>
              <a:rPr lang="en-US" sz="1333">
                <a:solidFill>
                  <a:srgbClr val="000000"/>
                </a:solidFill>
                <a:latin typeface="Calibri" panose="020F0502020204030204" pitchFamily="34" charset="0"/>
                <a:ea typeface="Calibri" panose="020F0502020204030204" pitchFamily="34" charset="0"/>
                <a:cs typeface="Calibri" panose="020F0502020204030204" pitchFamily="34" charset="0"/>
              </a:rPr>
              <a:t>HPV- negative</a:t>
            </a:r>
          </a:p>
        </p:txBody>
      </p:sp>
      <p:sp>
        <p:nvSpPr>
          <p:cNvPr id="70" name="Rounded Rectangle 103">
            <a:extLst>
              <a:ext uri="{FF2B5EF4-FFF2-40B4-BE49-F238E27FC236}">
                <a16:creationId xmlns:a16="http://schemas.microsoft.com/office/drawing/2014/main" id="{6906D463-37B7-4DE8-B3BE-BAAFDDFECEFF}"/>
              </a:ext>
            </a:extLst>
          </p:cNvPr>
          <p:cNvSpPr/>
          <p:nvPr/>
        </p:nvSpPr>
        <p:spPr>
          <a:xfrm>
            <a:off x="3768147" y="2373600"/>
            <a:ext cx="1944725" cy="379001"/>
          </a:xfrm>
          <a:prstGeom prst="roundRect">
            <a:avLst>
              <a:gd name="adj" fmla="val 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45719" algn="ctr" defTabSz="457189">
              <a:lnSpc>
                <a:spcPct val="107000"/>
              </a:lnSpc>
              <a:defRPr/>
            </a:pPr>
            <a:r>
              <a:rPr lang="en-US" sz="1333">
                <a:solidFill>
                  <a:srgbClr val="000000"/>
                </a:solidFill>
                <a:latin typeface="Calibri" panose="020F0502020204030204" pitchFamily="34" charset="0"/>
                <a:ea typeface="Calibri" panose="020F0502020204030204" pitchFamily="34" charset="0"/>
                <a:cs typeface="Calibri" panose="020F0502020204030204" pitchFamily="34" charset="0"/>
              </a:rPr>
              <a:t>HPV-positive (other)</a:t>
            </a:r>
            <a:endParaRPr lang="en-US" sz="1333" b="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71" name="Rounded Rectangle 104">
            <a:extLst>
              <a:ext uri="{FF2B5EF4-FFF2-40B4-BE49-F238E27FC236}">
                <a16:creationId xmlns:a16="http://schemas.microsoft.com/office/drawing/2014/main" id="{B56F2D1C-0F27-48D1-81E6-7AFF081F680F}"/>
              </a:ext>
            </a:extLst>
          </p:cNvPr>
          <p:cNvSpPr/>
          <p:nvPr/>
        </p:nvSpPr>
        <p:spPr>
          <a:xfrm>
            <a:off x="6086302" y="1257392"/>
            <a:ext cx="1590060" cy="421905"/>
          </a:xfrm>
          <a:prstGeom prst="roundRect">
            <a:avLst>
              <a:gd name="adj" fmla="val 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45719" algn="ctr" defTabSz="457189">
              <a:lnSpc>
                <a:spcPct val="107000"/>
              </a:lnSpc>
              <a:defRPr/>
            </a:pPr>
            <a:r>
              <a:rPr lang="en-US" sz="1333">
                <a:solidFill>
                  <a:srgbClr val="000000"/>
                </a:solidFill>
                <a:latin typeface="Calibri" panose="020F0502020204030204" pitchFamily="34" charset="0"/>
                <a:ea typeface="Calibri" panose="020F0502020204030204" pitchFamily="34" charset="0"/>
                <a:cs typeface="Calibri" panose="020F0502020204030204" pitchFamily="34" charset="0"/>
              </a:rPr>
              <a:t>HPV-positive</a:t>
            </a:r>
            <a:endParaRPr lang="en-US" sz="1333" b="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72" name="TextBox 71">
            <a:extLst>
              <a:ext uri="{FF2B5EF4-FFF2-40B4-BE49-F238E27FC236}">
                <a16:creationId xmlns:a16="http://schemas.microsoft.com/office/drawing/2014/main" id="{62F9AAD2-C8A1-4208-9112-6BEC0FB4A497}"/>
              </a:ext>
            </a:extLst>
          </p:cNvPr>
          <p:cNvSpPr txBox="1"/>
          <p:nvPr/>
        </p:nvSpPr>
        <p:spPr>
          <a:xfrm>
            <a:off x="5819610" y="1727447"/>
            <a:ext cx="2371565" cy="707694"/>
          </a:xfrm>
          <a:prstGeom prst="rect">
            <a:avLst/>
          </a:prstGeom>
          <a:solidFill>
            <a:schemeClr val="bg1">
              <a:lumMod val="50000"/>
            </a:schemeClr>
          </a:solidFill>
          <a:ln w="28575">
            <a:solidFill>
              <a:schemeClr val="bg1">
                <a:lumMod val="50000"/>
              </a:schemeClr>
            </a:solidFill>
          </a:ln>
        </p:spPr>
        <p:txBody>
          <a:bodyPr wrap="square" lIns="45720" rIns="45720" rtlCol="0">
            <a:spAutoFit/>
          </a:bodyPr>
          <a:lstStyle/>
          <a:p>
            <a:pPr algn="ctr" defTabSz="457189">
              <a:defRPr/>
            </a:pPr>
            <a:r>
              <a:rPr lang="en-US" sz="1333" b="1">
                <a:solidFill>
                  <a:srgbClr val="FFFFFF"/>
                </a:solidFill>
                <a:latin typeface="Calibri" panose="020F0502020204030204" pitchFamily="34" charset="0"/>
                <a:cs typeface="Calibri" panose="020F0502020204030204" pitchFamily="34" charset="0"/>
              </a:rPr>
              <a:t>Reflex cytology</a:t>
            </a:r>
            <a:br>
              <a:rPr lang="en-US" sz="1333" b="1">
                <a:solidFill>
                  <a:srgbClr val="FFFFFF"/>
                </a:solidFill>
                <a:latin typeface="Calibri" panose="020F0502020204030204" pitchFamily="34" charset="0"/>
                <a:cs typeface="Calibri" panose="020F0502020204030204" pitchFamily="34" charset="0"/>
              </a:rPr>
            </a:br>
            <a:r>
              <a:rPr lang="en-US" sz="1333">
                <a:solidFill>
                  <a:srgbClr val="FFFFFF"/>
                </a:solidFill>
                <a:latin typeface="Calibri" panose="020F0502020204030204" pitchFamily="34" charset="0"/>
                <a:cs typeface="Calibri" panose="020F0502020204030204" pitchFamily="34" charset="0"/>
              </a:rPr>
              <a:t>(performed automatically by the lab on all positive specimens)</a:t>
            </a:r>
          </a:p>
        </p:txBody>
      </p:sp>
      <p:cxnSp>
        <p:nvCxnSpPr>
          <p:cNvPr id="73" name="Elbow Connector 34">
            <a:extLst>
              <a:ext uri="{FF2B5EF4-FFF2-40B4-BE49-F238E27FC236}">
                <a16:creationId xmlns:a16="http://schemas.microsoft.com/office/drawing/2014/main" id="{02CD31B6-C236-405C-AC00-71C022B3CDD9}"/>
              </a:ext>
            </a:extLst>
          </p:cNvPr>
          <p:cNvCxnSpPr>
            <a:cxnSpLocks/>
            <a:endCxn id="77" idx="0"/>
          </p:cNvCxnSpPr>
          <p:nvPr/>
        </p:nvCxnSpPr>
        <p:spPr>
          <a:xfrm rot="10800000" flipV="1">
            <a:off x="3778690" y="2920219"/>
            <a:ext cx="1477193" cy="130085"/>
          </a:xfrm>
          <a:prstGeom prst="bentConnector2">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4" name="Elbow Connector 35">
            <a:extLst>
              <a:ext uri="{FF2B5EF4-FFF2-40B4-BE49-F238E27FC236}">
                <a16:creationId xmlns:a16="http://schemas.microsoft.com/office/drawing/2014/main" id="{2A495175-C54A-4A73-8D6C-2F74FD1C9E4B}"/>
              </a:ext>
            </a:extLst>
          </p:cNvPr>
          <p:cNvCxnSpPr>
            <a:cxnSpLocks/>
            <a:endCxn id="78" idx="0"/>
          </p:cNvCxnSpPr>
          <p:nvPr/>
        </p:nvCxnSpPr>
        <p:spPr>
          <a:xfrm>
            <a:off x="4607563" y="2921820"/>
            <a:ext cx="2418327" cy="130085"/>
          </a:xfrm>
          <a:prstGeom prst="bentConnector2">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6623EC7-8E89-4F45-A9CD-0B6E07EE9BA0}"/>
              </a:ext>
            </a:extLst>
          </p:cNvPr>
          <p:cNvCxnSpPr>
            <a:cxnSpLocks/>
            <a:stCxn id="70" idx="2"/>
          </p:cNvCxnSpPr>
          <p:nvPr/>
        </p:nvCxnSpPr>
        <p:spPr>
          <a:xfrm>
            <a:off x="4740510" y="2752601"/>
            <a:ext cx="1" cy="183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723FBB51-DCFD-4440-AD15-0FF13E4D69B7}"/>
              </a:ext>
            </a:extLst>
          </p:cNvPr>
          <p:cNvSpPr txBox="1"/>
          <p:nvPr/>
        </p:nvSpPr>
        <p:spPr>
          <a:xfrm>
            <a:off x="2695614" y="591862"/>
            <a:ext cx="5607138" cy="297454"/>
          </a:xfrm>
          <a:prstGeom prst="rect">
            <a:avLst/>
          </a:prstGeom>
          <a:solidFill>
            <a:schemeClr val="bg1">
              <a:lumMod val="50000"/>
            </a:schemeClr>
          </a:solidFill>
          <a:ln w="28575">
            <a:solidFill>
              <a:schemeClr val="bg1">
                <a:lumMod val="50000"/>
              </a:schemeClr>
            </a:solidFill>
          </a:ln>
        </p:spPr>
        <p:txBody>
          <a:bodyPr wrap="square" lIns="45720" rIns="45720" rtlCol="0">
            <a:spAutoFit/>
          </a:bodyPr>
          <a:lstStyle/>
          <a:p>
            <a:pPr algn="ctr" defTabSz="457189">
              <a:defRPr/>
            </a:pPr>
            <a:r>
              <a:rPr lang="en-US" sz="1333" b="1">
                <a:solidFill>
                  <a:srgbClr val="FFFFFF"/>
                </a:solidFill>
                <a:latin typeface="Calibri" panose="020F0502020204030204" pitchFamily="34" charset="0"/>
                <a:cs typeface="Calibri" panose="020F0502020204030204" pitchFamily="34" charset="0"/>
              </a:rPr>
              <a:t>HPV test for oncogenic types of HPV</a:t>
            </a:r>
          </a:p>
        </p:txBody>
      </p:sp>
      <p:sp>
        <p:nvSpPr>
          <p:cNvPr id="77" name="Rounded Rectangle 43">
            <a:extLst>
              <a:ext uri="{FF2B5EF4-FFF2-40B4-BE49-F238E27FC236}">
                <a16:creationId xmlns:a16="http://schemas.microsoft.com/office/drawing/2014/main" id="{0133CD00-3E29-4F4D-9354-4FDB203E1AB8}"/>
              </a:ext>
            </a:extLst>
          </p:cNvPr>
          <p:cNvSpPr/>
          <p:nvPr/>
        </p:nvSpPr>
        <p:spPr>
          <a:xfrm>
            <a:off x="2695614" y="3050305"/>
            <a:ext cx="2166149" cy="510353"/>
          </a:xfrm>
          <a:prstGeom prst="roundRect">
            <a:avLst>
              <a:gd name="adj" fmla="val 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45719" algn="ctr" defTabSz="457189">
              <a:lnSpc>
                <a:spcPct val="107000"/>
              </a:lnSpc>
              <a:defRPr/>
            </a:pPr>
            <a:r>
              <a:rPr lang="en-US" sz="1333">
                <a:solidFill>
                  <a:srgbClr val="000000"/>
                </a:solidFill>
                <a:latin typeface="Calibri" panose="020F0502020204030204" pitchFamily="34" charset="0"/>
                <a:ea typeface="Calibri" panose="020F0502020204030204" pitchFamily="34" charset="0"/>
                <a:cs typeface="Calibri" panose="020F0502020204030204" pitchFamily="34" charset="0"/>
              </a:rPr>
              <a:t>Cytology= Normal/NILM, ASCUS, LSIL</a:t>
            </a:r>
          </a:p>
        </p:txBody>
      </p:sp>
      <p:sp>
        <p:nvSpPr>
          <p:cNvPr id="78" name="Rounded Rectangle 44">
            <a:extLst>
              <a:ext uri="{FF2B5EF4-FFF2-40B4-BE49-F238E27FC236}">
                <a16:creationId xmlns:a16="http://schemas.microsoft.com/office/drawing/2014/main" id="{C1F87105-A6A4-40EB-B93A-03EC5FEF350D}"/>
              </a:ext>
            </a:extLst>
          </p:cNvPr>
          <p:cNvSpPr/>
          <p:nvPr/>
        </p:nvSpPr>
        <p:spPr>
          <a:xfrm>
            <a:off x="5998535" y="3051905"/>
            <a:ext cx="2054708" cy="1498928"/>
          </a:xfrm>
          <a:prstGeom prst="roundRect">
            <a:avLst>
              <a:gd name="adj" fmla="val 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45719" algn="ctr" defTabSz="457189">
              <a:lnSpc>
                <a:spcPct val="107000"/>
              </a:lnSpc>
              <a:defRPr/>
            </a:pPr>
            <a:r>
              <a:rPr lang="en-US" sz="1333" dirty="0">
                <a:solidFill>
                  <a:srgbClr val="000000"/>
                </a:solidFill>
                <a:latin typeface="Calibri" panose="020F0502020204030204" pitchFamily="34" charset="0"/>
                <a:ea typeface="Calibri" panose="020F0502020204030204" pitchFamily="34" charset="0"/>
                <a:cs typeface="Calibri" panose="020F0502020204030204" pitchFamily="34" charset="0"/>
              </a:rPr>
              <a:t>Cytology= ASC-H, LSIL-H,  HSIL, AGC (all subcategories), AIS, SCC, ACC, ACC-E</a:t>
            </a:r>
          </a:p>
        </p:txBody>
      </p:sp>
      <p:cxnSp>
        <p:nvCxnSpPr>
          <p:cNvPr id="80" name="Elbow Connector 48">
            <a:extLst>
              <a:ext uri="{FF2B5EF4-FFF2-40B4-BE49-F238E27FC236}">
                <a16:creationId xmlns:a16="http://schemas.microsoft.com/office/drawing/2014/main" id="{651AA0A7-487B-4F3B-9194-9B85915604BD}"/>
              </a:ext>
            </a:extLst>
          </p:cNvPr>
          <p:cNvCxnSpPr>
            <a:cxnSpLocks/>
            <a:stCxn id="3" idx="2"/>
            <a:endCxn id="82" idx="0"/>
          </p:cNvCxnSpPr>
          <p:nvPr/>
        </p:nvCxnSpPr>
        <p:spPr>
          <a:xfrm rot="5400000">
            <a:off x="2981440" y="4413976"/>
            <a:ext cx="94352" cy="734749"/>
          </a:xfrm>
          <a:prstGeom prst="bentConnector3">
            <a:avLst>
              <a:gd name="adj1" fmla="val 50000"/>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1" name="Elbow Connector 49">
            <a:extLst>
              <a:ext uri="{FF2B5EF4-FFF2-40B4-BE49-F238E27FC236}">
                <a16:creationId xmlns:a16="http://schemas.microsoft.com/office/drawing/2014/main" id="{2FC064C9-141F-4C83-829E-31F1CD28AADA}"/>
              </a:ext>
            </a:extLst>
          </p:cNvPr>
          <p:cNvCxnSpPr>
            <a:cxnSpLocks/>
            <a:stCxn id="3" idx="2"/>
            <a:endCxn id="83" idx="0"/>
          </p:cNvCxnSpPr>
          <p:nvPr/>
        </p:nvCxnSpPr>
        <p:spPr>
          <a:xfrm rot="16200000" flipH="1">
            <a:off x="4086383" y="4043783"/>
            <a:ext cx="84988" cy="1465771"/>
          </a:xfrm>
          <a:prstGeom prst="bentConnector3">
            <a:avLst>
              <a:gd name="adj1" fmla="val 50000"/>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82" name="Rounded Rectangle 50">
            <a:extLst>
              <a:ext uri="{FF2B5EF4-FFF2-40B4-BE49-F238E27FC236}">
                <a16:creationId xmlns:a16="http://schemas.microsoft.com/office/drawing/2014/main" id="{107D2744-FC8A-4FA3-89F9-95BA1EBC6DF7}"/>
              </a:ext>
            </a:extLst>
          </p:cNvPr>
          <p:cNvSpPr/>
          <p:nvPr/>
        </p:nvSpPr>
        <p:spPr>
          <a:xfrm>
            <a:off x="1830295" y="4828527"/>
            <a:ext cx="1661892" cy="527389"/>
          </a:xfrm>
          <a:prstGeom prst="roundRect">
            <a:avLst>
              <a:gd name="adj" fmla="val 0"/>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45719" algn="ctr" defTabSz="457189">
              <a:lnSpc>
                <a:spcPct val="107000"/>
              </a:lnSpc>
              <a:defRPr/>
            </a:pPr>
            <a:r>
              <a:rPr lang="en-US" sz="1333">
                <a:solidFill>
                  <a:srgbClr val="000000"/>
                </a:solidFill>
                <a:latin typeface="Calibri" panose="020F0502020204030204" pitchFamily="34" charset="0"/>
                <a:ea typeface="Calibri" panose="020F0502020204030204" pitchFamily="34" charset="0"/>
                <a:cs typeface="Calibri" panose="020F0502020204030204" pitchFamily="34" charset="0"/>
              </a:rPr>
              <a:t>HPV-negative</a:t>
            </a:r>
          </a:p>
        </p:txBody>
      </p:sp>
      <p:sp>
        <p:nvSpPr>
          <p:cNvPr id="83" name="Rounded Rectangle 51">
            <a:extLst>
              <a:ext uri="{FF2B5EF4-FFF2-40B4-BE49-F238E27FC236}">
                <a16:creationId xmlns:a16="http://schemas.microsoft.com/office/drawing/2014/main" id="{AB0F761E-D89A-46EA-8EBC-6CF84CCCC14F}"/>
              </a:ext>
            </a:extLst>
          </p:cNvPr>
          <p:cNvSpPr/>
          <p:nvPr/>
        </p:nvSpPr>
        <p:spPr>
          <a:xfrm>
            <a:off x="3744440" y="4819163"/>
            <a:ext cx="2234643" cy="536752"/>
          </a:xfrm>
          <a:prstGeom prst="roundRect">
            <a:avLst>
              <a:gd name="adj" fmla="val 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45719" algn="ctr" defTabSz="457189">
              <a:lnSpc>
                <a:spcPct val="107000"/>
              </a:lnSpc>
              <a:defRPr/>
            </a:pPr>
            <a:r>
              <a:rPr lang="en-US" sz="1333">
                <a:solidFill>
                  <a:srgbClr val="000000"/>
                </a:solidFill>
                <a:latin typeface="Calibri" panose="020F0502020204030204" pitchFamily="34" charset="0"/>
                <a:ea typeface="Calibri" panose="020F0502020204030204" pitchFamily="34" charset="0"/>
                <a:cs typeface="Calibri" panose="020F0502020204030204" pitchFamily="34" charset="0"/>
              </a:rPr>
              <a:t>HPV-positive, regardless of cytology result</a:t>
            </a:r>
          </a:p>
        </p:txBody>
      </p:sp>
      <p:cxnSp>
        <p:nvCxnSpPr>
          <p:cNvPr id="84" name="Straight Arrow Connector 83">
            <a:extLst>
              <a:ext uri="{FF2B5EF4-FFF2-40B4-BE49-F238E27FC236}">
                <a16:creationId xmlns:a16="http://schemas.microsoft.com/office/drawing/2014/main" id="{C75C115C-8D30-45B1-BC96-3EF783F310D8}"/>
              </a:ext>
            </a:extLst>
          </p:cNvPr>
          <p:cNvCxnSpPr>
            <a:cxnSpLocks/>
            <a:stCxn id="91" idx="2"/>
          </p:cNvCxnSpPr>
          <p:nvPr/>
        </p:nvCxnSpPr>
        <p:spPr>
          <a:xfrm>
            <a:off x="9199811" y="3480066"/>
            <a:ext cx="11716" cy="1254108"/>
          </a:xfrm>
          <a:prstGeom prst="straightConnector1">
            <a:avLst/>
          </a:prstGeom>
          <a:ln>
            <a:solidFill>
              <a:schemeClr val="tx1"/>
            </a:solidFill>
            <a:tailEnd type="triangle" w="sm" len="sm"/>
          </a:ln>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6A0CC0C6-A1FC-498B-AF4B-F14F6A45B5BB}"/>
              </a:ext>
            </a:extLst>
          </p:cNvPr>
          <p:cNvCxnSpPr>
            <a:cxnSpLocks/>
            <a:stCxn id="77" idx="2"/>
          </p:cNvCxnSpPr>
          <p:nvPr/>
        </p:nvCxnSpPr>
        <p:spPr>
          <a:xfrm>
            <a:off x="3778688" y="3560657"/>
            <a:ext cx="0" cy="1208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6AFBCE7-BF7E-46A3-915F-AF8A57506935}"/>
              </a:ext>
            </a:extLst>
          </p:cNvPr>
          <p:cNvCxnSpPr>
            <a:cxnSpLocks/>
            <a:stCxn id="69" idx="2"/>
          </p:cNvCxnSpPr>
          <p:nvPr/>
        </p:nvCxnSpPr>
        <p:spPr>
          <a:xfrm flipH="1">
            <a:off x="1688879" y="1858960"/>
            <a:ext cx="7523" cy="3769443"/>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56A71F5-D33F-49C1-9242-2DB8ABE0268B}"/>
              </a:ext>
            </a:extLst>
          </p:cNvPr>
          <p:cNvCxnSpPr>
            <a:cxnSpLocks/>
          </p:cNvCxnSpPr>
          <p:nvPr/>
        </p:nvCxnSpPr>
        <p:spPr>
          <a:xfrm>
            <a:off x="5959873" y="5131536"/>
            <a:ext cx="285727" cy="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CA064FB9-6906-4BB1-A703-5357F2267F37}"/>
              </a:ext>
            </a:extLst>
          </p:cNvPr>
          <p:cNvCxnSpPr>
            <a:cxnSpLocks/>
            <a:stCxn id="78" idx="2"/>
          </p:cNvCxnSpPr>
          <p:nvPr/>
        </p:nvCxnSpPr>
        <p:spPr>
          <a:xfrm>
            <a:off x="7025889" y="4550833"/>
            <a:ext cx="0" cy="225835"/>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91" name="Rounded Rectangle 55">
            <a:extLst>
              <a:ext uri="{FF2B5EF4-FFF2-40B4-BE49-F238E27FC236}">
                <a16:creationId xmlns:a16="http://schemas.microsoft.com/office/drawing/2014/main" id="{6DED9CC5-57CC-4E93-8A32-D014360A51DA}"/>
              </a:ext>
            </a:extLst>
          </p:cNvPr>
          <p:cNvSpPr/>
          <p:nvPr/>
        </p:nvSpPr>
        <p:spPr>
          <a:xfrm>
            <a:off x="8184174" y="2618291"/>
            <a:ext cx="2031273" cy="861775"/>
          </a:xfrm>
          <a:prstGeom prst="roundRect">
            <a:avLst>
              <a:gd name="adj" fmla="val 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45719" algn="ctr" defTabSz="457189">
              <a:lnSpc>
                <a:spcPct val="107000"/>
              </a:lnSpc>
              <a:defRPr/>
            </a:pPr>
            <a:r>
              <a:rPr lang="en-US" sz="1333" dirty="0">
                <a:solidFill>
                  <a:srgbClr val="000000"/>
                </a:solidFill>
                <a:latin typeface="Calibri" panose="020F0502020204030204" pitchFamily="34" charset="0"/>
                <a:ea typeface="Calibri" panose="020F0502020204030204" pitchFamily="34" charset="0"/>
                <a:cs typeface="Calibri" panose="020F0502020204030204" pitchFamily="34" charset="0"/>
              </a:rPr>
              <a:t>HPV-positive (type 16/18</a:t>
            </a:r>
            <a:r>
              <a:rPr lang="en-US" sz="1333"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45719" algn="ctr" defTabSz="457189">
              <a:lnSpc>
                <a:spcPct val="107000"/>
              </a:lnSpc>
              <a:defRPr/>
            </a:pPr>
            <a:r>
              <a:rPr lang="en-US" sz="1333" dirty="0">
                <a:solidFill>
                  <a:srgbClr val="000000"/>
                </a:solidFill>
                <a:latin typeface="Calibri" panose="020F0502020204030204" pitchFamily="34" charset="0"/>
                <a:ea typeface="Calibri" panose="020F0502020204030204" pitchFamily="34" charset="0"/>
                <a:cs typeface="Calibri" panose="020F0502020204030204" pitchFamily="34" charset="0"/>
              </a:rPr>
              <a:t>regardless of cytology result</a:t>
            </a:r>
            <a:r>
              <a:rPr lang="en-US" sz="1333"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cxnSp>
        <p:nvCxnSpPr>
          <p:cNvPr id="93" name="Elbow Connector 62">
            <a:extLst>
              <a:ext uri="{FF2B5EF4-FFF2-40B4-BE49-F238E27FC236}">
                <a16:creationId xmlns:a16="http://schemas.microsoft.com/office/drawing/2014/main" id="{69083E5E-391B-4925-B009-0864C033E7FE}"/>
              </a:ext>
            </a:extLst>
          </p:cNvPr>
          <p:cNvCxnSpPr>
            <a:cxnSpLocks/>
            <a:stCxn id="72" idx="1"/>
            <a:endCxn id="70" idx="0"/>
          </p:cNvCxnSpPr>
          <p:nvPr/>
        </p:nvCxnSpPr>
        <p:spPr>
          <a:xfrm rot="10800000" flipV="1">
            <a:off x="4740510" y="2081294"/>
            <a:ext cx="1079100" cy="292306"/>
          </a:xfrm>
          <a:prstGeom prst="bentConnector2">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4" name="Elbow Connector 65">
            <a:extLst>
              <a:ext uri="{FF2B5EF4-FFF2-40B4-BE49-F238E27FC236}">
                <a16:creationId xmlns:a16="http://schemas.microsoft.com/office/drawing/2014/main" id="{FD47AF53-51FC-448B-BA9F-8D57D987AEED}"/>
              </a:ext>
            </a:extLst>
          </p:cNvPr>
          <p:cNvCxnSpPr>
            <a:cxnSpLocks/>
            <a:stCxn id="72" idx="3"/>
            <a:endCxn id="91" idx="0"/>
          </p:cNvCxnSpPr>
          <p:nvPr/>
        </p:nvCxnSpPr>
        <p:spPr>
          <a:xfrm>
            <a:off x="8191175" y="2081294"/>
            <a:ext cx="1008636" cy="536997"/>
          </a:xfrm>
          <a:prstGeom prst="bentConnector2">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EA50C6A-7687-4036-9C42-351559F770C5}"/>
              </a:ext>
            </a:extLst>
          </p:cNvPr>
          <p:cNvSpPr/>
          <p:nvPr/>
        </p:nvSpPr>
        <p:spPr bwMode="auto">
          <a:xfrm>
            <a:off x="1828324" y="3734025"/>
            <a:ext cx="3135333" cy="1000151"/>
          </a:xfrm>
          <a:prstGeom prst="rect">
            <a:avLst/>
          </a:prstGeom>
          <a:noFill/>
          <a:ln w="952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400" b="1" kern="0" dirty="0">
                <a:latin typeface="Calibri" panose="020F0502020204030204" pitchFamily="34" charset="0"/>
                <a:cs typeface="Calibri" panose="020F0502020204030204" pitchFamily="34" charset="0"/>
              </a:rPr>
              <a:t>Repeat HPV test at 2 years &amp; reflex cytology </a:t>
            </a:r>
          </a:p>
          <a:p>
            <a:pPr algn="ctr"/>
            <a:r>
              <a:rPr lang="en-US" sz="1400" kern="0" dirty="0">
                <a:latin typeface="Calibri" panose="020F0502020204030204" pitchFamily="34" charset="0"/>
                <a:cs typeface="Calibri" panose="020F0502020204030204" pitchFamily="34" charset="0"/>
              </a:rPr>
              <a:t>(performed automatically by the lab on all specimens)</a:t>
            </a:r>
            <a:endParaRPr lang="en-CA" sz="1400" kern="0" dirty="0">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21C69395-4FAA-445C-83CE-7E4F25B667DA}"/>
              </a:ext>
            </a:extLst>
          </p:cNvPr>
          <p:cNvCxnSpPr>
            <a:cxnSpLocks/>
          </p:cNvCxnSpPr>
          <p:nvPr/>
        </p:nvCxnSpPr>
        <p:spPr>
          <a:xfrm flipH="1">
            <a:off x="2728775" y="5319673"/>
            <a:ext cx="9828" cy="26426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97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9" grpId="0" animBg="1"/>
      <p:bldP spid="70" grpId="0" animBg="1"/>
      <p:bldP spid="71" grpId="0" animBg="1"/>
      <p:bldP spid="72" grpId="0" animBg="1"/>
      <p:bldP spid="77" grpId="0" animBg="1"/>
      <p:bldP spid="78" grpId="0" animBg="1"/>
      <p:bldP spid="82" grpId="0" animBg="1"/>
      <p:bldP spid="83" grpId="0" animBg="1"/>
      <p:bldP spid="91"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D350-F3DE-BF62-A716-07B64E511E80}"/>
              </a:ext>
            </a:extLst>
          </p:cNvPr>
          <p:cNvSpPr>
            <a:spLocks noGrp="1"/>
          </p:cNvSpPr>
          <p:nvPr>
            <p:ph type="title"/>
          </p:nvPr>
        </p:nvSpPr>
        <p:spPr>
          <a:xfrm>
            <a:off x="609599" y="218859"/>
            <a:ext cx="10972799" cy="1165909"/>
          </a:xfrm>
        </p:spPr>
        <p:txBody>
          <a:bodyPr/>
          <a:lstStyle/>
          <a:p>
            <a:r>
              <a:rPr lang="en-US" dirty="0"/>
              <a:t>Immunocompromised population </a:t>
            </a:r>
            <a:endParaRPr lang="en-CA" dirty="0"/>
          </a:p>
        </p:txBody>
      </p:sp>
      <p:sp>
        <p:nvSpPr>
          <p:cNvPr id="3" name="Content Placeholder 2">
            <a:extLst>
              <a:ext uri="{FF2B5EF4-FFF2-40B4-BE49-F238E27FC236}">
                <a16:creationId xmlns:a16="http://schemas.microsoft.com/office/drawing/2014/main" id="{88974CA9-4396-34D6-4717-89E92ACB9E4F}"/>
              </a:ext>
            </a:extLst>
          </p:cNvPr>
          <p:cNvSpPr>
            <a:spLocks noGrp="1"/>
          </p:cNvSpPr>
          <p:nvPr>
            <p:ph idx="1"/>
          </p:nvPr>
        </p:nvSpPr>
        <p:spPr>
          <a:xfrm>
            <a:off x="514905" y="1384768"/>
            <a:ext cx="10972800" cy="5788392"/>
          </a:xfrm>
        </p:spPr>
        <p:txBody>
          <a:bodyPr/>
          <a:lstStyle/>
          <a:p>
            <a:r>
              <a:rPr lang="en-US" sz="2667"/>
              <a:t>People living with HIV/AIDS</a:t>
            </a:r>
          </a:p>
          <a:p>
            <a:r>
              <a:rPr lang="en-US" sz="2667"/>
              <a:t>People requiring long-term immunosuppressive medication (either continuously or at frequent intervals)</a:t>
            </a:r>
          </a:p>
          <a:p>
            <a:r>
              <a:rPr lang="en-US" sz="2667"/>
              <a:t>Organ transplant recipients (solid organ transplant or allogeneic stem cell transplants) </a:t>
            </a:r>
          </a:p>
          <a:p>
            <a:r>
              <a:rPr lang="en-US" sz="2667"/>
              <a:t>People living with systemic lupus erythematosus, regardless of treatment</a:t>
            </a:r>
          </a:p>
          <a:p>
            <a:r>
              <a:rPr lang="en-US" sz="2667"/>
              <a:t>People with congenital (primary) immunodeficiency</a:t>
            </a:r>
          </a:p>
          <a:p>
            <a:r>
              <a:rPr lang="en-US" sz="2667"/>
              <a:t>People living on dialysis with renal failure</a:t>
            </a:r>
            <a:endParaRPr lang="en-CA" sz="2667"/>
          </a:p>
        </p:txBody>
      </p:sp>
    </p:spTree>
    <p:extLst>
      <p:ext uri="{BB962C8B-B14F-4D97-AF65-F5344CB8AC3E}">
        <p14:creationId xmlns:p14="http://schemas.microsoft.com/office/powerpoint/2010/main" val="1933830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C0AB-10AC-0C0B-2311-2940013057D8}"/>
              </a:ext>
            </a:extLst>
          </p:cNvPr>
          <p:cNvSpPr>
            <a:spLocks noGrp="1"/>
          </p:cNvSpPr>
          <p:nvPr>
            <p:ph type="title"/>
          </p:nvPr>
        </p:nvSpPr>
        <p:spPr>
          <a:xfrm>
            <a:off x="609600" y="218859"/>
            <a:ext cx="10641875" cy="1165909"/>
          </a:xfrm>
        </p:spPr>
        <p:txBody>
          <a:bodyPr>
            <a:normAutofit fontScale="90000"/>
          </a:bodyPr>
          <a:lstStyle/>
          <a:p>
            <a:r>
              <a:rPr lang="en-US"/>
              <a:t>Rationale for a 3-year screening interval for immunocompromised people </a:t>
            </a:r>
            <a:endParaRPr lang="en-CA"/>
          </a:p>
        </p:txBody>
      </p:sp>
      <p:sp>
        <p:nvSpPr>
          <p:cNvPr id="3" name="Content Placeholder 2">
            <a:extLst>
              <a:ext uri="{FF2B5EF4-FFF2-40B4-BE49-F238E27FC236}">
                <a16:creationId xmlns:a16="http://schemas.microsoft.com/office/drawing/2014/main" id="{E2408163-DA7D-B773-70AA-83F441F02AB0}"/>
              </a:ext>
            </a:extLst>
          </p:cNvPr>
          <p:cNvSpPr>
            <a:spLocks noGrp="1"/>
          </p:cNvSpPr>
          <p:nvPr>
            <p:ph idx="1"/>
          </p:nvPr>
        </p:nvSpPr>
        <p:spPr>
          <a:xfrm>
            <a:off x="609600" y="2196995"/>
            <a:ext cx="10972800" cy="4248472"/>
          </a:xfrm>
        </p:spPr>
        <p:txBody>
          <a:bodyPr/>
          <a:lstStyle/>
          <a:p>
            <a:r>
              <a:rPr lang="en-US"/>
              <a:t>People who are immunocompromised may be at higher risk of pre-cancer and cervical cancer </a:t>
            </a:r>
          </a:p>
          <a:p>
            <a:pPr lvl="1"/>
            <a:r>
              <a:rPr lang="en-CA"/>
              <a:t>immunosuppression may impair a person’s ability to clear an HPV infection</a:t>
            </a:r>
          </a:p>
        </p:txBody>
      </p:sp>
    </p:spTree>
    <p:extLst>
      <p:ext uri="{BB962C8B-B14F-4D97-AF65-F5344CB8AC3E}">
        <p14:creationId xmlns:p14="http://schemas.microsoft.com/office/powerpoint/2010/main" val="39584763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7D488-5E14-AD14-2052-C33D16DFB87A}"/>
              </a:ext>
            </a:extLst>
          </p:cNvPr>
          <p:cNvSpPr>
            <a:spLocks noGrp="1"/>
          </p:cNvSpPr>
          <p:nvPr>
            <p:ph type="title"/>
          </p:nvPr>
        </p:nvSpPr>
        <p:spPr/>
        <p:txBody>
          <a:bodyPr/>
          <a:lstStyle/>
          <a:p>
            <a:r>
              <a:rPr lang="en-CA" dirty="0"/>
              <a:t>What is ‘new’?</a:t>
            </a:r>
          </a:p>
        </p:txBody>
      </p:sp>
      <p:sp>
        <p:nvSpPr>
          <p:cNvPr id="3" name="Content Placeholder 2">
            <a:extLst>
              <a:ext uri="{FF2B5EF4-FFF2-40B4-BE49-F238E27FC236}">
                <a16:creationId xmlns:a16="http://schemas.microsoft.com/office/drawing/2014/main" id="{E9300DE1-BE5C-6AD2-8CD1-0051AF956639}"/>
              </a:ext>
            </a:extLst>
          </p:cNvPr>
          <p:cNvSpPr>
            <a:spLocks noGrp="1"/>
          </p:cNvSpPr>
          <p:nvPr>
            <p:ph idx="1"/>
          </p:nvPr>
        </p:nvSpPr>
        <p:spPr/>
        <p:txBody>
          <a:bodyPr/>
          <a:lstStyle/>
          <a:p>
            <a:r>
              <a:rPr lang="en-CA" dirty="0"/>
              <a:t>Breast density readings will guide your screening advice</a:t>
            </a:r>
          </a:p>
          <a:p>
            <a:r>
              <a:rPr lang="en-CA" dirty="0"/>
              <a:t>CRC screening means FIT in MOST</a:t>
            </a:r>
          </a:p>
          <a:p>
            <a:pPr lvl="1"/>
            <a:r>
              <a:rPr lang="en-CA" dirty="0"/>
              <a:t>Do not do low risk colonoscopies!</a:t>
            </a:r>
          </a:p>
          <a:p>
            <a:r>
              <a:rPr lang="en-CA" dirty="0"/>
              <a:t>HPV testing is new, and MUCH more to come (this was JUST a teaser!!)</a:t>
            </a:r>
          </a:p>
          <a:p>
            <a:pPr lvl="1"/>
            <a:r>
              <a:rPr lang="en-CA" dirty="0"/>
              <a:t>Timing is still unclear, late next year??</a:t>
            </a:r>
          </a:p>
          <a:p>
            <a:endParaRPr lang="en-CA" dirty="0"/>
          </a:p>
        </p:txBody>
      </p:sp>
    </p:spTree>
    <p:extLst>
      <p:ext uri="{BB962C8B-B14F-4D97-AF65-F5344CB8AC3E}">
        <p14:creationId xmlns:p14="http://schemas.microsoft.com/office/powerpoint/2010/main" val="1483773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4213A-E754-A549-6DBF-592A3E71C73F}"/>
              </a:ext>
            </a:extLst>
          </p:cNvPr>
          <p:cNvSpPr>
            <a:spLocks noGrp="1"/>
          </p:cNvSpPr>
          <p:nvPr>
            <p:ph idx="1"/>
          </p:nvPr>
        </p:nvSpPr>
        <p:spPr>
          <a:xfrm>
            <a:off x="1053600" y="1589905"/>
            <a:ext cx="5042400" cy="4938713"/>
          </a:xfrm>
        </p:spPr>
        <p:txBody>
          <a:bodyPr>
            <a:normAutofit/>
          </a:bodyPr>
          <a:lstStyle/>
          <a:p>
            <a:pPr marL="0" indent="0">
              <a:buNone/>
            </a:pPr>
            <a:r>
              <a:rPr lang="en-US"/>
              <a:t>Smoking status</a:t>
            </a:r>
          </a:p>
          <a:p>
            <a:pPr lvl="1"/>
            <a:r>
              <a:rPr lang="en-US" sz="2000"/>
              <a:t>Quit smoking 3 years ago</a:t>
            </a:r>
          </a:p>
          <a:p>
            <a:pPr lvl="1"/>
            <a:r>
              <a:rPr lang="en-US" sz="2000"/>
              <a:t>37 pack-year history – Smoked regularly for 40 years of his life. </a:t>
            </a:r>
            <a:r>
              <a:rPr lang="en-US" sz="2800"/>
              <a:t>	</a:t>
            </a:r>
          </a:p>
          <a:p>
            <a:endParaRPr lang="en-US"/>
          </a:p>
          <a:p>
            <a:endParaRPr lang="en-US"/>
          </a:p>
          <a:p>
            <a:pPr marL="0" indent="0">
              <a:buNone/>
            </a:pPr>
            <a:r>
              <a:rPr lang="en-US"/>
              <a:t>Patient discussion </a:t>
            </a:r>
          </a:p>
          <a:p>
            <a:pPr lvl="1"/>
            <a:r>
              <a:rPr lang="en-US" sz="2000"/>
              <a:t>No new complaints</a:t>
            </a:r>
          </a:p>
          <a:p>
            <a:pPr lvl="1"/>
            <a:r>
              <a:rPr lang="en-US" sz="2000"/>
              <a:t>Feels his breathing is good and feeling like he has had good energy in the last year </a:t>
            </a:r>
          </a:p>
          <a:p>
            <a:endParaRPr lang="en-US"/>
          </a:p>
          <a:p>
            <a:pPr lvl="1"/>
            <a:endParaRPr lang="en-US" sz="2800"/>
          </a:p>
        </p:txBody>
      </p:sp>
      <p:sp>
        <p:nvSpPr>
          <p:cNvPr id="3" name="Text Placeholder 2">
            <a:extLst>
              <a:ext uri="{FF2B5EF4-FFF2-40B4-BE49-F238E27FC236}">
                <a16:creationId xmlns:a16="http://schemas.microsoft.com/office/drawing/2014/main" id="{336C07FA-064C-6307-7836-ACE40DAF9354}"/>
              </a:ext>
            </a:extLst>
          </p:cNvPr>
          <p:cNvSpPr>
            <a:spLocks noGrp="1"/>
          </p:cNvSpPr>
          <p:nvPr>
            <p:ph type="body" sz="quarter" idx="10"/>
          </p:nvPr>
        </p:nvSpPr>
        <p:spPr/>
        <p:txBody>
          <a:bodyPr/>
          <a:lstStyle/>
          <a:p>
            <a:r>
              <a:rPr lang="en-US"/>
              <a:t>Other Relevant History </a:t>
            </a:r>
            <a:endParaRPr lang="en-CA"/>
          </a:p>
        </p:txBody>
      </p:sp>
      <p:pic>
        <p:nvPicPr>
          <p:cNvPr id="6" name="Graphic 5" descr="Chat with solid fill">
            <a:extLst>
              <a:ext uri="{FF2B5EF4-FFF2-40B4-BE49-F238E27FC236}">
                <a16:creationId xmlns:a16="http://schemas.microsoft.com/office/drawing/2014/main" id="{33DBD01E-0FA3-A649-EFB3-4384B140F5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583" y="4059262"/>
            <a:ext cx="627983" cy="627983"/>
          </a:xfrm>
          <a:prstGeom prst="rect">
            <a:avLst/>
          </a:prstGeom>
        </p:spPr>
      </p:pic>
      <p:pic>
        <p:nvPicPr>
          <p:cNvPr id="8" name="Graphic 7" descr="Smoking with solid fill">
            <a:extLst>
              <a:ext uri="{FF2B5EF4-FFF2-40B4-BE49-F238E27FC236}">
                <a16:creationId xmlns:a16="http://schemas.microsoft.com/office/drawing/2014/main" id="{2005D422-BEDA-B625-FB01-6BA7ACB1E7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444" y="1428631"/>
            <a:ext cx="538260" cy="538260"/>
          </a:xfrm>
          <a:prstGeom prst="rect">
            <a:avLst/>
          </a:prstGeom>
        </p:spPr>
      </p:pic>
      <p:pic>
        <p:nvPicPr>
          <p:cNvPr id="7" name="Picture 6" descr="A person with his arms crossed&#10;&#10;Description automatically generated with low confidence">
            <a:extLst>
              <a:ext uri="{FF2B5EF4-FFF2-40B4-BE49-F238E27FC236}">
                <a16:creationId xmlns:a16="http://schemas.microsoft.com/office/drawing/2014/main" id="{6D170996-5F7F-B864-FD9B-1D7FEE895992}"/>
              </a:ext>
            </a:extLst>
          </p:cNvPr>
          <p:cNvPicPr>
            <a:picLocks noChangeAspect="1"/>
          </p:cNvPicPr>
          <p:nvPr/>
        </p:nvPicPr>
        <p:blipFill rotWithShape="1">
          <a:blip r:embed="rId7">
            <a:extLst>
              <a:ext uri="{28A0092B-C50C-407E-A947-70E740481C1C}">
                <a14:useLocalDpi xmlns:a14="http://schemas.microsoft.com/office/drawing/2010/main" val="0"/>
              </a:ext>
            </a:extLst>
          </a:blip>
          <a:srcRect l="20132" r="14207"/>
          <a:stretch/>
        </p:blipFill>
        <p:spPr>
          <a:xfrm>
            <a:off x="7111160" y="1428631"/>
            <a:ext cx="4644413" cy="4669888"/>
          </a:xfrm>
          <a:prstGeom prst="rect">
            <a:avLst/>
          </a:prstGeom>
        </p:spPr>
      </p:pic>
    </p:spTree>
    <p:custDataLst>
      <p:tags r:id="rId1"/>
    </p:custDataLst>
    <p:extLst>
      <p:ext uri="{BB962C8B-B14F-4D97-AF65-F5344CB8AC3E}">
        <p14:creationId xmlns:p14="http://schemas.microsoft.com/office/powerpoint/2010/main" val="40098599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2B7AEA-42D8-4ECF-898A-894311557AE2}"/>
              </a:ext>
            </a:extLst>
          </p:cNvPr>
          <p:cNvSpPr>
            <a:spLocks noGrp="1"/>
          </p:cNvSpPr>
          <p:nvPr>
            <p:ph idx="1"/>
          </p:nvPr>
        </p:nvSpPr>
        <p:spPr/>
        <p:txBody>
          <a:bodyPr/>
          <a:lstStyle/>
          <a:p>
            <a:r>
              <a:rPr lang="en-CA" dirty="0"/>
              <a:t>Less than 1% of women in the general population are estimated to be at high risk</a:t>
            </a:r>
          </a:p>
          <a:p>
            <a:r>
              <a:rPr lang="en-CA" dirty="0"/>
              <a:t>High risk patients have &gt;25 to 85% lifetime risk of developing breast cancer </a:t>
            </a:r>
          </a:p>
        </p:txBody>
      </p:sp>
      <p:sp>
        <p:nvSpPr>
          <p:cNvPr id="3" name="Title 2">
            <a:extLst>
              <a:ext uri="{FF2B5EF4-FFF2-40B4-BE49-F238E27FC236}">
                <a16:creationId xmlns:a16="http://schemas.microsoft.com/office/drawing/2014/main" id="{14F0599B-4D38-4BE9-A1E2-071994E9D346}"/>
              </a:ext>
            </a:extLst>
          </p:cNvPr>
          <p:cNvSpPr>
            <a:spLocks noGrp="1"/>
          </p:cNvSpPr>
          <p:nvPr>
            <p:ph type="title"/>
          </p:nvPr>
        </p:nvSpPr>
        <p:spPr/>
        <p:txBody>
          <a:bodyPr>
            <a:normAutofit fontScale="90000"/>
          </a:bodyPr>
          <a:lstStyle/>
          <a:p>
            <a:r>
              <a:rPr lang="en-CA" dirty="0">
                <a:solidFill>
                  <a:schemeClr val="tx2"/>
                </a:solidFill>
              </a:rPr>
              <a:t>What about HIGH RISK Breast Screening?</a:t>
            </a:r>
          </a:p>
        </p:txBody>
      </p:sp>
    </p:spTree>
    <p:extLst>
      <p:ext uri="{BB962C8B-B14F-4D97-AF65-F5344CB8AC3E}">
        <p14:creationId xmlns:p14="http://schemas.microsoft.com/office/powerpoint/2010/main" val="25842357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800102" y="3132139"/>
            <a:ext cx="1138767" cy="830997"/>
          </a:xfrm>
          <a:prstGeom prst="rect">
            <a:avLst/>
          </a:prstGeom>
          <a:noFill/>
          <a:ln w="9525">
            <a:noFill/>
            <a:miter lim="800000"/>
            <a:headEnd/>
            <a:tailEnd/>
          </a:ln>
        </p:spPr>
        <p:txBody>
          <a:bodyPr>
            <a:spAutoFit/>
          </a:bodyPr>
          <a:lstStyle/>
          <a:p>
            <a:endParaRPr lang="en-US" sz="2400">
              <a:solidFill>
                <a:srgbClr val="000000"/>
              </a:solidFill>
              <a:latin typeface="Calibri" pitchFamily="34" charset="0"/>
              <a:cs typeface="Arial" charset="0"/>
            </a:endParaRPr>
          </a:p>
          <a:p>
            <a:endParaRPr lang="en-US" sz="2400">
              <a:solidFill>
                <a:srgbClr val="000000"/>
              </a:solidFill>
              <a:latin typeface="Calibri" pitchFamily="34" charset="0"/>
              <a:cs typeface="Arial" charset="0"/>
            </a:endParaRPr>
          </a:p>
        </p:txBody>
      </p:sp>
      <p:sp>
        <p:nvSpPr>
          <p:cNvPr id="9" name="Rectangle 4"/>
          <p:cNvSpPr>
            <a:spLocks noChangeArrowheads="1"/>
          </p:cNvSpPr>
          <p:nvPr/>
        </p:nvSpPr>
        <p:spPr bwMode="auto">
          <a:xfrm>
            <a:off x="216358" y="958331"/>
            <a:ext cx="12014913" cy="400110"/>
          </a:xfrm>
          <a:prstGeom prst="rect">
            <a:avLst/>
          </a:prstGeom>
          <a:noFill/>
          <a:ln w="9525">
            <a:noFill/>
            <a:miter lim="800000"/>
            <a:headEnd/>
            <a:tailEnd/>
          </a:ln>
        </p:spPr>
        <p:txBody>
          <a:bodyPr wrap="square">
            <a:spAutoFit/>
          </a:bodyPr>
          <a:lstStyle/>
          <a:p>
            <a:pPr marL="609585" indent="-609585">
              <a:buFont typeface="Arial" pitchFamily="34" charset="0"/>
              <a:buChar char="•"/>
            </a:pPr>
            <a:r>
              <a:rPr lang="en-US" sz="2000" b="1" dirty="0">
                <a:solidFill>
                  <a:srgbClr val="000000"/>
                </a:solidFill>
              </a:rPr>
              <a:t>Women age 30-69 at high risk for breast cancer: </a:t>
            </a:r>
            <a:r>
              <a:rPr lang="en-US" sz="2000" b="1" dirty="0">
                <a:cs typeface="Times New Roman" pitchFamily="18" charset="0"/>
              </a:rPr>
              <a:t>annual screening MRI and mammogram</a:t>
            </a:r>
          </a:p>
        </p:txBody>
      </p:sp>
      <p:sp>
        <p:nvSpPr>
          <p:cNvPr id="11" name="Title 1"/>
          <p:cNvSpPr txBox="1">
            <a:spLocks/>
          </p:cNvSpPr>
          <p:nvPr/>
        </p:nvSpPr>
        <p:spPr>
          <a:xfrm>
            <a:off x="216358" y="-115165"/>
            <a:ext cx="11728451" cy="152883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tx2"/>
                </a:solidFill>
              </a:rPr>
              <a:t>OBSP High Risk Breast Cancer Screening Program</a:t>
            </a:r>
          </a:p>
        </p:txBody>
      </p:sp>
      <p:pic>
        <p:nvPicPr>
          <p:cNvPr id="4" name="Picture 3">
            <a:extLst>
              <a:ext uri="{FF2B5EF4-FFF2-40B4-BE49-F238E27FC236}">
                <a16:creationId xmlns:a16="http://schemas.microsoft.com/office/drawing/2014/main" id="{B4AE9E9E-960B-0C16-0983-4724D9505E8B}"/>
              </a:ext>
            </a:extLst>
          </p:cNvPr>
          <p:cNvPicPr>
            <a:picLocks noChangeAspect="1"/>
          </p:cNvPicPr>
          <p:nvPr/>
        </p:nvPicPr>
        <p:blipFill>
          <a:blip r:embed="rId3"/>
          <a:stretch>
            <a:fillRect/>
          </a:stretch>
        </p:blipFill>
        <p:spPr>
          <a:xfrm>
            <a:off x="589790" y="1413670"/>
            <a:ext cx="10288436" cy="2695951"/>
          </a:xfrm>
          <a:prstGeom prst="rect">
            <a:avLst/>
          </a:prstGeom>
        </p:spPr>
      </p:pic>
      <p:pic>
        <p:nvPicPr>
          <p:cNvPr id="6" name="Picture 5">
            <a:extLst>
              <a:ext uri="{FF2B5EF4-FFF2-40B4-BE49-F238E27FC236}">
                <a16:creationId xmlns:a16="http://schemas.microsoft.com/office/drawing/2014/main" id="{161232BC-F3DF-28BA-BC0C-BBF35B382594}"/>
              </a:ext>
            </a:extLst>
          </p:cNvPr>
          <p:cNvPicPr>
            <a:picLocks noChangeAspect="1"/>
          </p:cNvPicPr>
          <p:nvPr/>
        </p:nvPicPr>
        <p:blipFill>
          <a:blip r:embed="rId4"/>
          <a:stretch>
            <a:fillRect/>
          </a:stretch>
        </p:blipFill>
        <p:spPr>
          <a:xfrm>
            <a:off x="1938869" y="3530358"/>
            <a:ext cx="10116962" cy="3334215"/>
          </a:xfrm>
          <a:prstGeom prst="rect">
            <a:avLst/>
          </a:prstGeom>
        </p:spPr>
      </p:pic>
    </p:spTree>
    <p:extLst>
      <p:ext uri="{BB962C8B-B14F-4D97-AF65-F5344CB8AC3E}">
        <p14:creationId xmlns:p14="http://schemas.microsoft.com/office/powerpoint/2010/main" val="197100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his arms crossed&#10;&#10;Description automatically generated with low confidence">
            <a:extLst>
              <a:ext uri="{FF2B5EF4-FFF2-40B4-BE49-F238E27FC236}">
                <a16:creationId xmlns:a16="http://schemas.microsoft.com/office/drawing/2014/main" id="{C9FB0C3C-3D5D-21C6-46D2-06FB1B437C41}"/>
              </a:ext>
            </a:extLst>
          </p:cNvPr>
          <p:cNvPicPr>
            <a:picLocks noChangeAspect="1"/>
          </p:cNvPicPr>
          <p:nvPr/>
        </p:nvPicPr>
        <p:blipFill rotWithShape="1">
          <a:blip r:embed="rId4">
            <a:extLst>
              <a:ext uri="{28A0092B-C50C-407E-A947-70E740481C1C}">
                <a14:useLocalDpi xmlns:a14="http://schemas.microsoft.com/office/drawing/2010/main" val="0"/>
              </a:ext>
            </a:extLst>
          </a:blip>
          <a:srcRect l="22657" r="16190"/>
          <a:stretch/>
        </p:blipFill>
        <p:spPr>
          <a:xfrm>
            <a:off x="7972285" y="2380660"/>
            <a:ext cx="3590590" cy="3876529"/>
          </a:xfrm>
          <a:prstGeom prst="rect">
            <a:avLst/>
          </a:prstGeom>
        </p:spPr>
      </p:pic>
      <p:sp>
        <p:nvSpPr>
          <p:cNvPr id="6" name="Rectangle 5">
            <a:extLst>
              <a:ext uri="{FF2B5EF4-FFF2-40B4-BE49-F238E27FC236}">
                <a16:creationId xmlns:a16="http://schemas.microsoft.com/office/drawing/2014/main" id="{5A4295EE-26A1-7480-4755-887B0B167529}"/>
              </a:ext>
            </a:extLst>
          </p:cNvPr>
          <p:cNvSpPr/>
          <p:nvPr/>
        </p:nvSpPr>
        <p:spPr>
          <a:xfrm>
            <a:off x="0" y="1252914"/>
            <a:ext cx="12192000" cy="103992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3" name="Text Placeholder 2">
            <a:extLst>
              <a:ext uri="{FF2B5EF4-FFF2-40B4-BE49-F238E27FC236}">
                <a16:creationId xmlns:a16="http://schemas.microsoft.com/office/drawing/2014/main" id="{786239D0-0CC3-270E-D0E4-E0DF717220F1}"/>
              </a:ext>
            </a:extLst>
          </p:cNvPr>
          <p:cNvSpPr>
            <a:spLocks noGrp="1"/>
          </p:cNvSpPr>
          <p:nvPr>
            <p:ph type="body" sz="quarter" idx="10"/>
          </p:nvPr>
        </p:nvSpPr>
        <p:spPr/>
        <p:txBody>
          <a:bodyPr/>
          <a:lstStyle/>
          <a:p>
            <a:r>
              <a:rPr lang="en-US" dirty="0"/>
              <a:t>Interactive Question</a:t>
            </a:r>
            <a:endParaRPr lang="en-CA" dirty="0"/>
          </a:p>
        </p:txBody>
      </p:sp>
      <p:sp>
        <p:nvSpPr>
          <p:cNvPr id="2" name="Content Placeholder 1">
            <a:extLst>
              <a:ext uri="{FF2B5EF4-FFF2-40B4-BE49-F238E27FC236}">
                <a16:creationId xmlns:a16="http://schemas.microsoft.com/office/drawing/2014/main" id="{8436E778-BDC4-E8F1-DE32-EA4616DD6896}"/>
              </a:ext>
            </a:extLst>
          </p:cNvPr>
          <p:cNvSpPr>
            <a:spLocks noGrp="1"/>
          </p:cNvSpPr>
          <p:nvPr>
            <p:ph idx="4294967295"/>
          </p:nvPr>
        </p:nvSpPr>
        <p:spPr>
          <a:xfrm>
            <a:off x="506320" y="1428278"/>
            <a:ext cx="7113501" cy="4938713"/>
          </a:xfrm>
        </p:spPr>
        <p:txBody>
          <a:bodyPr>
            <a:normAutofit/>
          </a:bodyPr>
          <a:lstStyle/>
          <a:p>
            <a:pPr marL="0" indent="0">
              <a:buNone/>
            </a:pPr>
            <a:r>
              <a:rPr lang="en-US" sz="2400" dirty="0"/>
              <a:t>Would Ronald be a candidate for lung cancer screening?</a:t>
            </a:r>
          </a:p>
          <a:p>
            <a:pPr marL="514350" indent="-514350">
              <a:lnSpc>
                <a:spcPct val="250000"/>
              </a:lnSpc>
              <a:buFont typeface="+mj-lt"/>
              <a:buAutoNum type="alphaUcPeriod"/>
            </a:pPr>
            <a:r>
              <a:rPr lang="en-US" sz="2000" dirty="0"/>
              <a:t>No, because he has quit smoking </a:t>
            </a:r>
          </a:p>
          <a:p>
            <a:pPr marL="514350" indent="-514350">
              <a:lnSpc>
                <a:spcPct val="250000"/>
              </a:lnSpc>
              <a:buFont typeface="+mj-lt"/>
              <a:buAutoNum type="alphaUcPeriod"/>
            </a:pPr>
            <a:r>
              <a:rPr lang="en-US" sz="2000" dirty="0"/>
              <a:t>No, due to his age</a:t>
            </a:r>
          </a:p>
          <a:p>
            <a:pPr marL="514350" indent="-514350">
              <a:lnSpc>
                <a:spcPct val="250000"/>
              </a:lnSpc>
              <a:buFont typeface="+mj-lt"/>
              <a:buAutoNum type="alphaUcPeriod"/>
            </a:pPr>
            <a:r>
              <a:rPr lang="en-US" sz="2000" dirty="0"/>
              <a:t>Yes, but chest x-ray only at this point</a:t>
            </a:r>
          </a:p>
          <a:p>
            <a:pPr marL="514350" indent="-514350">
              <a:lnSpc>
                <a:spcPct val="250000"/>
              </a:lnSpc>
              <a:buFont typeface="+mj-lt"/>
              <a:buAutoNum type="alphaUcPeriod"/>
            </a:pPr>
            <a:r>
              <a:rPr lang="en-US" sz="2000" dirty="0"/>
              <a:t>Yes, for low-dose CT imaging </a:t>
            </a:r>
            <a:endParaRPr lang="en-CA" sz="2000" dirty="0"/>
          </a:p>
        </p:txBody>
      </p:sp>
      <p:sp>
        <p:nvSpPr>
          <p:cNvPr id="5" name="Speech Bubble: Rectangle with Corners Rounded 4">
            <a:extLst>
              <a:ext uri="{FF2B5EF4-FFF2-40B4-BE49-F238E27FC236}">
                <a16:creationId xmlns:a16="http://schemas.microsoft.com/office/drawing/2014/main" id="{B82DBCA5-CC46-9D9B-F6CA-14FFF27A8189}"/>
              </a:ext>
            </a:extLst>
          </p:cNvPr>
          <p:cNvSpPr/>
          <p:nvPr/>
        </p:nvSpPr>
        <p:spPr>
          <a:xfrm>
            <a:off x="7764636" y="1428278"/>
            <a:ext cx="4282549" cy="954226"/>
          </a:xfrm>
          <a:prstGeom prst="wedgeRoundRectCallout">
            <a:avLst/>
          </a:prstGeom>
          <a:solidFill>
            <a:schemeClr val="accent3"/>
          </a:solidFill>
          <a:ln>
            <a:solidFill>
              <a:schemeClr val="accent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I didn’t know they did lung cancer screening.  Should I get it? </a:t>
            </a:r>
            <a:endParaRPr lang="en-CA">
              <a:solidFill>
                <a:sysClr val="windowText" lastClr="000000"/>
              </a:solidFill>
            </a:endParaRPr>
          </a:p>
        </p:txBody>
      </p:sp>
    </p:spTree>
    <p:custDataLst>
      <p:tags r:id="rId1"/>
    </p:custDataLst>
    <p:extLst>
      <p:ext uri="{BB962C8B-B14F-4D97-AF65-F5344CB8AC3E}">
        <p14:creationId xmlns:p14="http://schemas.microsoft.com/office/powerpoint/2010/main" val="394267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23QmFK7"/>
  <p:tag name="ARTICULATE_PROJECT_OPEN" val="0"/>
  <p:tag name="ARTICULATE_SLIDE_COUNT" val="6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Lime PPME">
      <a:dk1>
        <a:sysClr val="windowText" lastClr="000000"/>
      </a:dk1>
      <a:lt1>
        <a:srgbClr val="FFFFFF"/>
      </a:lt1>
      <a:dk2>
        <a:srgbClr val="286D80"/>
      </a:dk2>
      <a:lt2>
        <a:srgbClr val="E7E6E6"/>
      </a:lt2>
      <a:accent1>
        <a:srgbClr val="23718F"/>
      </a:accent1>
      <a:accent2>
        <a:srgbClr val="D3DD18"/>
      </a:accent2>
      <a:accent3>
        <a:srgbClr val="CFE0E6"/>
      </a:accent3>
      <a:accent4>
        <a:srgbClr val="E88D67"/>
      </a:accent4>
      <a:accent5>
        <a:srgbClr val="4B8AA3"/>
      </a:accent5>
      <a:accent6>
        <a:srgbClr val="8F908E"/>
      </a:accent6>
      <a:hlink>
        <a:srgbClr val="0563C1"/>
      </a:hlink>
      <a:folHlink>
        <a:srgbClr val="954F72"/>
      </a:folHlink>
    </a:clrScheme>
    <a:fontScheme name="Custom 2">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2B21AFBE22849BCAD2AFD6733D768" ma:contentTypeVersion="18" ma:contentTypeDescription="Create a new document." ma:contentTypeScope="" ma:versionID="92379a2512aec65b372b2375f1c48f09">
  <xsd:schema xmlns:xsd="http://www.w3.org/2001/XMLSchema" xmlns:xs="http://www.w3.org/2001/XMLSchema" xmlns:p="http://schemas.microsoft.com/office/2006/metadata/properties" xmlns:ns2="03f087b3-b401-46f8-a182-ecdd0d7d34ec" xmlns:ns3="ccdcded7-75a0-4eab-84d1-a04501a37ce0" targetNamespace="http://schemas.microsoft.com/office/2006/metadata/properties" ma:root="true" ma:fieldsID="88a4fdcaa945a0c4b3ca47b38feab31f" ns2:_="" ns3:_="">
    <xsd:import namespace="03f087b3-b401-46f8-a182-ecdd0d7d34ec"/>
    <xsd:import namespace="ccdcded7-75a0-4eab-84d1-a04501a37c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Personincharge" minOccurs="0"/>
                <xsd:element ref="ns2:MediaLengthInSeconds" minOccurs="0"/>
                <xsd:element ref="ns2:Date_x002f_Tim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f087b3-b401-46f8-a182-ecdd0d7d34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Personincharge" ma:index="20" nillable="true" ma:displayName="Person in charge" ma:description="Who worked on the file" ma:format="Dropdown" ma:list="UserInfo" ma:SharePointGroup="0" ma:internalName="Personincharg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Date_x002f_Time" ma:index="22" nillable="true" ma:displayName="Date/Time" ma:format="DateTime" ma:internalName="Date_x002f_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b348428-7250-45bc-af71-8221aeab429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cdcded7-75a0-4eab-84d1-a04501a37ce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d04ff78-b510-4b3c-ae12-aaea212c4759}" ma:internalName="TaxCatchAll" ma:showField="CatchAllData" ma:web="ccdcded7-75a0-4eab-84d1-a04501a37c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sonincharge xmlns="03f087b3-b401-46f8-a182-ecdd0d7d34ec">
      <UserInfo>
        <DisplayName/>
        <AccountId xsi:nil="true"/>
        <AccountType/>
      </UserInfo>
    </Personincharge>
    <Date_x002f_Time xmlns="03f087b3-b401-46f8-a182-ecdd0d7d34ec" xsi:nil="true"/>
    <TaxCatchAll xmlns="ccdcded7-75a0-4eab-84d1-a04501a37ce0" xsi:nil="true"/>
    <lcf76f155ced4ddcb4097134ff3c332f xmlns="03f087b3-b401-46f8-a182-ecdd0d7d34e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54BEAE8-319C-4D1C-BE09-F488793E4CFB}">
  <ds:schemaRefs>
    <ds:schemaRef ds:uri="03f087b3-b401-46f8-a182-ecdd0d7d34ec"/>
    <ds:schemaRef ds:uri="ccdcded7-75a0-4eab-84d1-a04501a37c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F969E9D-4E95-4207-A59E-A68F6FE33893}">
  <ds:schemaRefs>
    <ds:schemaRef ds:uri="http://schemas.microsoft.com/sharepoint/v3/contenttype/forms"/>
  </ds:schemaRefs>
</ds:datastoreItem>
</file>

<file path=customXml/itemProps3.xml><?xml version="1.0" encoding="utf-8"?>
<ds:datastoreItem xmlns:ds="http://schemas.openxmlformats.org/officeDocument/2006/customXml" ds:itemID="{5A48EFC3-EAC2-42FB-82F5-8DF26D1465B0}">
  <ds:schemaRefs>
    <ds:schemaRef ds:uri="03f087b3-b401-46f8-a182-ecdd0d7d34ec"/>
    <ds:schemaRef ds:uri="ccdcded7-75a0-4eab-84d1-a04501a37ce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Colon Cancer (May 2_23)</Template>
  <TotalTime>8395</TotalTime>
  <Words>11319</Words>
  <Application>Microsoft Office PowerPoint</Application>
  <PresentationFormat>Widescreen</PresentationFormat>
  <Paragraphs>998</Paragraphs>
  <Slides>81</Slides>
  <Notes>32</Notes>
  <HiddenSlides>3</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81</vt:i4>
      </vt:variant>
    </vt:vector>
  </HeadingPairs>
  <TitlesOfParts>
    <vt:vector size="93" baseType="lpstr">
      <vt:lpstr>Arial</vt:lpstr>
      <vt:lpstr>Calibri</vt:lpstr>
      <vt:lpstr>Courier New</vt:lpstr>
      <vt:lpstr>Helvetica Neue Light</vt:lpstr>
      <vt:lpstr>Montserrat</vt:lpstr>
      <vt:lpstr>Open Sans</vt:lpstr>
      <vt:lpstr>Segoe UI</vt:lpstr>
      <vt:lpstr>Symbol</vt:lpstr>
      <vt:lpstr>Times New Roman</vt:lpstr>
      <vt:lpstr>Times Roman</vt:lpstr>
      <vt:lpstr>Office Theme</vt:lpstr>
      <vt:lpstr>Ontario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Lung Cancer Screening in Ontario</vt:lpstr>
      <vt:lpstr>Ontario Lung Screening Program (OLSP) Site Locations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Could Screening Reduce Late Stage Diagnosis? </vt:lpstr>
      <vt:lpstr>PowerPoint Presentation</vt:lpstr>
      <vt:lpstr>Evidence for Screening People at High Risk - Dutch-Belgian Randomized Lung Cancer Screening Trial (NELSON study)</vt:lpstr>
      <vt:lpstr>PowerPoint Presentation</vt:lpstr>
      <vt:lpstr>Types of Screening </vt:lpstr>
      <vt:lpstr>PowerPoint Presentation</vt:lpstr>
      <vt:lpstr>PowerPoint Presentation</vt:lpstr>
      <vt:lpstr>PowerPoint Presentation</vt:lpstr>
      <vt:lpstr>Emphysema increases the risk</vt:lpstr>
      <vt:lpstr>PowerPoint Presentation</vt:lpstr>
      <vt:lpstr>Good news wrt COPD is:</vt:lpstr>
      <vt:lpstr>LDCT</vt:lpstr>
      <vt:lpstr>PowerPoint Presentation</vt:lpstr>
      <vt:lpstr>Potential Risks of Lung Cancer Screening</vt:lpstr>
      <vt:lpstr>PowerPoint Presentation</vt:lpstr>
      <vt:lpstr>Smoking and Lung cancer risk</vt:lpstr>
      <vt:lpstr>PowerPoint Presentation</vt:lpstr>
      <vt:lpstr>PowerPoint Presentation</vt:lpstr>
      <vt:lpstr>PowerPoint Presentation</vt:lpstr>
      <vt:lpstr>Actionable Incidental Findings</vt:lpstr>
      <vt:lpstr>PowerPoint Presentation</vt:lpstr>
      <vt:lpstr>PowerPoint Presentation</vt:lpstr>
      <vt:lpstr>PowerPoint Presentation</vt:lpstr>
      <vt:lpstr>PowerPoint Presentation</vt:lpstr>
      <vt:lpstr>How about ICS use in treating Asthma?</vt:lpstr>
      <vt:lpstr>PowerPoint Presentation</vt:lpstr>
      <vt:lpstr>PowerPoint Presentation</vt:lpstr>
      <vt:lpstr>Quick Highlights from other Cancer screening programs</vt:lpstr>
      <vt:lpstr>Breast Density Notification *NEW*</vt:lpstr>
      <vt:lpstr>BI-RADS Density Categories</vt:lpstr>
      <vt:lpstr>Breast Density Update</vt:lpstr>
      <vt:lpstr>BI-RADS Assessment Categories</vt:lpstr>
      <vt:lpstr>Mammogram, we ask about COVID shots</vt:lpstr>
      <vt:lpstr>Inclusion of patients that are ‘new’  to the OBSP in Ontario</vt:lpstr>
      <vt:lpstr>Controversies</vt:lpstr>
      <vt:lpstr>You may find this interesting?</vt:lpstr>
      <vt:lpstr>PowerPoint Presentation</vt:lpstr>
      <vt:lpstr>What is FIT?  </vt:lpstr>
      <vt:lpstr>Impact of Regular Screening with FIT</vt:lpstr>
      <vt:lpstr>Low Risk Adenomas (LRAs)</vt:lpstr>
      <vt:lpstr>HRAs</vt:lpstr>
      <vt:lpstr>Risk of CRC and CRC Mortality After Colonoscopy </vt:lpstr>
      <vt:lpstr>Yield: FIT+ vs. Average Risk Colonoscopies</vt:lpstr>
      <vt:lpstr>Colon cancer detection rate for hospital-based colonoscopies by indication (Ontario)</vt:lpstr>
      <vt:lpstr>Common Problems with Returned FIT Kits Since FIT launch: Specimen Collection Date</vt:lpstr>
      <vt:lpstr>Controversies?</vt:lpstr>
      <vt:lpstr>Do not procrastinate; it has to be done, so do it! </vt:lpstr>
      <vt:lpstr>About HPV</vt:lpstr>
      <vt:lpstr>Cervical cancer natural history</vt:lpstr>
      <vt:lpstr>Test performance: HPV test vs. cytology  </vt:lpstr>
      <vt:lpstr>Rationale for a 5-year screening interval for average risk patients</vt:lpstr>
      <vt:lpstr>Referral to colposcopy</vt:lpstr>
      <vt:lpstr>Immediate risks of pre-cancer &amp; cervical cancer</vt:lpstr>
      <vt:lpstr>People at elevated risk are referred to colposcopy</vt:lpstr>
      <vt:lpstr>PowerPoint Presentation</vt:lpstr>
      <vt:lpstr>Immunocompromised population </vt:lpstr>
      <vt:lpstr>Rationale for a 3-year screening interval for immunocompromised people </vt:lpstr>
      <vt:lpstr>What is ‘new’?</vt:lpstr>
      <vt:lpstr>What about HIGH RISK Breast Screening?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Boivin</dc:creator>
  <cp:lastModifiedBy>Deanne McKay</cp:lastModifiedBy>
  <cp:revision>38</cp:revision>
  <dcterms:created xsi:type="dcterms:W3CDTF">2023-05-14T11:37:03Z</dcterms:created>
  <dcterms:modified xsi:type="dcterms:W3CDTF">2023-10-16T12:16:58Z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B884A415-E4C6-4C21-87BA-058056B47E12</vt:lpwstr>
  </property>
  <property fmtid="{D5CDD505-2E9C-101B-9397-08002B2CF9AE}" pid="3" name="ArticulatePath">
    <vt:lpwstr>Presentation1</vt:lpwstr>
  </property>
  <property fmtid="{D5CDD505-2E9C-101B-9397-08002B2CF9AE}" pid="4" name="ContentTypeId">
    <vt:lpwstr>0x01010082B2B21AFBE22849BCAD2AFD6733D768</vt:lpwstr>
  </property>
  <property fmtid="{D5CDD505-2E9C-101B-9397-08002B2CF9AE}" pid="5" name="MediaServiceImageTags">
    <vt:lpwstr/>
  </property>
</Properties>
</file>