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theme/theme4.xml" ContentType="application/vnd.openxmlformats-officedocument.theme+xml"/>
  <Override PartName="/ppt/slideLayouts/slideLayout3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4.xml" ContentType="application/vnd.openxmlformats-officedocument.presentationml.notesSlide+xml"/>
  <Override PartName="/ppt/charts/chart2.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87" r:id="rId1"/>
    <p:sldMasterId id="2147483904" r:id="rId2"/>
    <p:sldMasterId id="2147483914" r:id="rId3"/>
    <p:sldMasterId id="2147483690" r:id="rId4"/>
    <p:sldMasterId id="2147483660" r:id="rId5"/>
  </p:sldMasterIdLst>
  <p:notesMasterIdLst>
    <p:notesMasterId r:id="rId62"/>
  </p:notesMasterIdLst>
  <p:sldIdLst>
    <p:sldId id="367" r:id="rId6"/>
    <p:sldId id="457" r:id="rId7"/>
    <p:sldId id="458" r:id="rId8"/>
    <p:sldId id="463" r:id="rId9"/>
    <p:sldId id="464" r:id="rId10"/>
    <p:sldId id="415" r:id="rId11"/>
    <p:sldId id="454" r:id="rId12"/>
    <p:sldId id="305" r:id="rId13"/>
    <p:sldId id="455" r:id="rId14"/>
    <p:sldId id="333" r:id="rId15"/>
    <p:sldId id="357" r:id="rId16"/>
    <p:sldId id="352" r:id="rId17"/>
    <p:sldId id="350" r:id="rId18"/>
    <p:sldId id="372" r:id="rId19"/>
    <p:sldId id="354" r:id="rId20"/>
    <p:sldId id="328" r:id="rId21"/>
    <p:sldId id="330" r:id="rId22"/>
    <p:sldId id="368" r:id="rId23"/>
    <p:sldId id="329" r:id="rId24"/>
    <p:sldId id="359" r:id="rId25"/>
    <p:sldId id="366" r:id="rId26"/>
    <p:sldId id="361" r:id="rId27"/>
    <p:sldId id="364" r:id="rId28"/>
    <p:sldId id="462" r:id="rId29"/>
    <p:sldId id="297" r:id="rId30"/>
    <p:sldId id="311" r:id="rId31"/>
    <p:sldId id="409" r:id="rId32"/>
    <p:sldId id="471" r:id="rId33"/>
    <p:sldId id="430" r:id="rId34"/>
    <p:sldId id="431" r:id="rId35"/>
    <p:sldId id="432" r:id="rId36"/>
    <p:sldId id="433" r:id="rId37"/>
    <p:sldId id="434" r:id="rId38"/>
    <p:sldId id="435" r:id="rId39"/>
    <p:sldId id="436" r:id="rId40"/>
    <p:sldId id="438" r:id="rId41"/>
    <p:sldId id="439" r:id="rId42"/>
    <p:sldId id="440" r:id="rId43"/>
    <p:sldId id="441" r:id="rId44"/>
    <p:sldId id="442" r:id="rId45"/>
    <p:sldId id="444" r:id="rId46"/>
    <p:sldId id="447" r:id="rId47"/>
    <p:sldId id="448" r:id="rId48"/>
    <p:sldId id="449" r:id="rId49"/>
    <p:sldId id="450" r:id="rId50"/>
    <p:sldId id="451" r:id="rId51"/>
    <p:sldId id="452" r:id="rId52"/>
    <p:sldId id="453" r:id="rId53"/>
    <p:sldId id="472" r:id="rId54"/>
    <p:sldId id="469" r:id="rId55"/>
    <p:sldId id="465" r:id="rId56"/>
    <p:sldId id="466" r:id="rId57"/>
    <p:sldId id="468" r:id="rId58"/>
    <p:sldId id="467" r:id="rId59"/>
    <p:sldId id="470" r:id="rId60"/>
    <p:sldId id="460" r:id="rId61"/>
  </p:sldIdLst>
  <p:sldSz cx="12192000" cy="6858000"/>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521415D9-36F7-43E2-AB2F-B90AF26B5E84}">
      <p14:sectionLst xmlns:p14="http://schemas.microsoft.com/office/powerpoint/2010/main">
        <p14:section name="Default Section" id="{F9ABEFBE-1DD9-4021-9F3E-62B65BE13E1B}">
          <p14:sldIdLst>
            <p14:sldId id="367"/>
            <p14:sldId id="457"/>
            <p14:sldId id="458"/>
            <p14:sldId id="463"/>
            <p14:sldId id="464"/>
            <p14:sldId id="415"/>
            <p14:sldId id="454"/>
            <p14:sldId id="305"/>
            <p14:sldId id="455"/>
            <p14:sldId id="333"/>
            <p14:sldId id="357"/>
            <p14:sldId id="352"/>
            <p14:sldId id="350"/>
            <p14:sldId id="372"/>
            <p14:sldId id="354"/>
            <p14:sldId id="328"/>
            <p14:sldId id="330"/>
            <p14:sldId id="368"/>
            <p14:sldId id="329"/>
            <p14:sldId id="359"/>
            <p14:sldId id="366"/>
            <p14:sldId id="361"/>
            <p14:sldId id="364"/>
            <p14:sldId id="462"/>
            <p14:sldId id="297"/>
            <p14:sldId id="311"/>
            <p14:sldId id="409"/>
            <p14:sldId id="471"/>
            <p14:sldId id="430"/>
            <p14:sldId id="431"/>
            <p14:sldId id="432"/>
            <p14:sldId id="433"/>
            <p14:sldId id="434"/>
            <p14:sldId id="435"/>
            <p14:sldId id="436"/>
            <p14:sldId id="438"/>
            <p14:sldId id="439"/>
            <p14:sldId id="440"/>
            <p14:sldId id="441"/>
            <p14:sldId id="442"/>
            <p14:sldId id="444"/>
            <p14:sldId id="447"/>
            <p14:sldId id="448"/>
            <p14:sldId id="449"/>
            <p14:sldId id="450"/>
            <p14:sldId id="451"/>
            <p14:sldId id="452"/>
            <p14:sldId id="453"/>
            <p14:sldId id="472"/>
            <p14:sldId id="469"/>
            <p14:sldId id="465"/>
            <p14:sldId id="466"/>
            <p14:sldId id="468"/>
            <p14:sldId id="467"/>
          </p14:sldIdLst>
        </p14:section>
        <p14:section name="Untitled Section" id="{3ABF8B50-4A20-4C0F-9448-436C24607581}">
          <p14:sldIdLst>
            <p14:sldId id="470"/>
            <p14:sldId id="460"/>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ent Wolfrom" initials="BW"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C"/>
    <a:srgbClr val="0033CC"/>
    <a:srgbClr val="CF8431"/>
    <a:srgbClr val="D08F30"/>
    <a:srgbClr val="C88A2E"/>
    <a:srgbClr val="D2943A"/>
    <a:srgbClr val="D0A63C"/>
    <a:srgbClr val="DEC178"/>
    <a:srgbClr val="0E29B2"/>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986" autoAdjust="0"/>
    <p:restoredTop sz="83246" autoAdjust="0"/>
  </p:normalViewPr>
  <p:slideViewPr>
    <p:cSldViewPr>
      <p:cViewPr varScale="1">
        <p:scale>
          <a:sx n="50" d="100"/>
          <a:sy n="50" d="100"/>
        </p:scale>
        <p:origin x="832" y="4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3504" y="-72"/>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commentAuthors" Target="commentAuthor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3158165011982"/>
          <c:y val="4.7356668307086597E-2"/>
          <c:w val="0.79175558412341296"/>
          <c:h val="0.55227182687069798"/>
        </c:manualLayout>
      </c:layout>
      <c:barChart>
        <c:barDir val="col"/>
        <c:grouping val="clustered"/>
        <c:varyColors val="0"/>
        <c:ser>
          <c:idx val="0"/>
          <c:order val="0"/>
          <c:tx>
            <c:strRef>
              <c:f>Sheet1!$B$1</c:f>
              <c:strCache>
                <c:ptCount val="1"/>
                <c:pt idx="0">
                  <c:v>Veterans Physical Health</c:v>
                </c:pt>
              </c:strCache>
            </c:strRef>
          </c:tx>
          <c:spPr>
            <a:solidFill>
              <a:schemeClr val="accent1"/>
            </a:solidFill>
            <a:ln>
              <a:solidFill>
                <a:schemeClr val="tx1"/>
              </a:solidFill>
            </a:ln>
          </c:spPr>
          <c:invertIfNegative val="0"/>
          <c:dPt>
            <c:idx val="0"/>
            <c:invertIfNegative val="0"/>
            <c:bubble3D val="0"/>
            <c:spPr>
              <a:solidFill>
                <a:schemeClr val="accent2"/>
              </a:solidFill>
              <a:ln>
                <a:solidFill>
                  <a:schemeClr val="tx1"/>
                </a:solidFill>
              </a:ln>
            </c:spPr>
            <c:extLst>
              <c:ext xmlns:c16="http://schemas.microsoft.com/office/drawing/2014/chart" uri="{C3380CC4-5D6E-409C-BE32-E72D297353CC}">
                <c16:uniqueId val="{00000001-1059-4502-A76E-AEF6BAF60D32}"/>
              </c:ext>
            </c:extLst>
          </c:dPt>
          <c:dPt>
            <c:idx val="1"/>
            <c:invertIfNegative val="0"/>
            <c:bubble3D val="0"/>
            <c:spPr>
              <a:solidFill>
                <a:schemeClr val="accent2"/>
              </a:solidFill>
              <a:ln>
                <a:solidFill>
                  <a:schemeClr val="tx1"/>
                </a:solidFill>
              </a:ln>
            </c:spPr>
            <c:extLst>
              <c:ext xmlns:c16="http://schemas.microsoft.com/office/drawing/2014/chart" uri="{C3380CC4-5D6E-409C-BE32-E72D297353CC}">
                <c16:uniqueId val="{00000003-1059-4502-A76E-AEF6BAF60D32}"/>
              </c:ext>
            </c:extLst>
          </c:dPt>
          <c:dPt>
            <c:idx val="2"/>
            <c:invertIfNegative val="0"/>
            <c:bubble3D val="0"/>
            <c:spPr>
              <a:solidFill>
                <a:schemeClr val="accent2"/>
              </a:solidFill>
              <a:ln>
                <a:solidFill>
                  <a:schemeClr val="tx1"/>
                </a:solidFill>
              </a:ln>
            </c:spPr>
            <c:extLst>
              <c:ext xmlns:c16="http://schemas.microsoft.com/office/drawing/2014/chart" uri="{C3380CC4-5D6E-409C-BE32-E72D297353CC}">
                <c16:uniqueId val="{00000005-1059-4502-A76E-AEF6BAF60D32}"/>
              </c:ext>
            </c:extLst>
          </c:dPt>
          <c:errBars>
            <c:errBarType val="both"/>
            <c:errValType val="cust"/>
            <c:noEndCap val="0"/>
            <c:plus>
              <c:numRef>
                <c:f>Sheet1!$F$2:$F$13</c:f>
                <c:numCache>
                  <c:formatCode>General</c:formatCode>
                  <c:ptCount val="12"/>
                  <c:pt idx="0">
                    <c:v>1.9E-2</c:v>
                  </c:pt>
                  <c:pt idx="1">
                    <c:v>1.6E-2</c:v>
                  </c:pt>
                  <c:pt idx="2">
                    <c:v>1.6E-2</c:v>
                  </c:pt>
                  <c:pt idx="3">
                    <c:v>1.9E-2</c:v>
                  </c:pt>
                  <c:pt idx="4">
                    <c:v>2.1999999999999999E-2</c:v>
                  </c:pt>
                  <c:pt idx="5">
                    <c:v>2.1999999999999999E-2</c:v>
                  </c:pt>
                  <c:pt idx="6">
                    <c:v>2.1000000000000001E-2</c:v>
                  </c:pt>
                  <c:pt idx="7">
                    <c:v>1.7000000000000001E-2</c:v>
                  </c:pt>
                  <c:pt idx="8">
                    <c:v>1.7999999999999999E-2</c:v>
                  </c:pt>
                  <c:pt idx="9">
                    <c:v>1.2999999999999999E-2</c:v>
                  </c:pt>
                  <c:pt idx="10">
                    <c:v>1.4E-2</c:v>
                  </c:pt>
                  <c:pt idx="11">
                    <c:v>1.2999999999999999E-2</c:v>
                  </c:pt>
                </c:numCache>
              </c:numRef>
            </c:plus>
            <c:minus>
              <c:numRef>
                <c:f>Sheet1!$H$2:$H$13</c:f>
                <c:numCache>
                  <c:formatCode>General</c:formatCode>
                  <c:ptCount val="12"/>
                  <c:pt idx="0">
                    <c:v>1.7000000000000001E-2</c:v>
                  </c:pt>
                  <c:pt idx="1">
                    <c:v>1.4E-2</c:v>
                  </c:pt>
                  <c:pt idx="2">
                    <c:v>1.4999999999999999E-2</c:v>
                  </c:pt>
                  <c:pt idx="3">
                    <c:v>1.7000000000000001E-2</c:v>
                  </c:pt>
                  <c:pt idx="4">
                    <c:v>2.1000000000000001E-2</c:v>
                  </c:pt>
                  <c:pt idx="5">
                    <c:v>2.1000000000000001E-2</c:v>
                  </c:pt>
                  <c:pt idx="6">
                    <c:v>0.02</c:v>
                  </c:pt>
                  <c:pt idx="7">
                    <c:v>1.7000000000000001E-2</c:v>
                  </c:pt>
                  <c:pt idx="8">
                    <c:v>1.6E-2</c:v>
                  </c:pt>
                  <c:pt idx="9">
                    <c:v>1.0999999999999999E-2</c:v>
                  </c:pt>
                  <c:pt idx="10">
                    <c:v>1.2E-2</c:v>
                  </c:pt>
                  <c:pt idx="11">
                    <c:v>1.0999999999999999E-2</c:v>
                  </c:pt>
                </c:numCache>
              </c:numRef>
            </c:minus>
          </c:errBars>
          <c:cat>
            <c:strRef>
              <c:f>Sheet1!$A$2:$A$14</c:f>
              <c:strCache>
                <c:ptCount val="13"/>
                <c:pt idx="0">
                  <c:v>Mood disorder</c:v>
                </c:pt>
                <c:pt idx="1">
                  <c:v>Anxiety disorder</c:v>
                </c:pt>
                <c:pt idx="2">
                  <c:v>PTSD</c:v>
                </c:pt>
                <c:pt idx="3">
                  <c:v>Arthritis</c:v>
                </c:pt>
                <c:pt idx="4">
                  <c:v>Back problems</c:v>
                </c:pt>
                <c:pt idx="5">
                  <c:v>Chronic pain</c:v>
                </c:pt>
                <c:pt idx="6">
                  <c:v>Obesity</c:v>
                </c:pt>
                <c:pt idx="7">
                  <c:v>Cardiovascular</c:v>
                </c:pt>
                <c:pt idx="8">
                  <c:v>Migraine</c:v>
                </c:pt>
                <c:pt idx="9">
                  <c:v>Hearing problems</c:v>
                </c:pt>
                <c:pt idx="10">
                  <c:v>Gastrointestinal</c:v>
                </c:pt>
                <c:pt idx="11">
                  <c:v>Respiratory</c:v>
                </c:pt>
                <c:pt idx="12">
                  <c:v>Cancer</c:v>
                </c:pt>
              </c:strCache>
            </c:strRef>
          </c:cat>
          <c:val>
            <c:numRef>
              <c:f>Sheet1!$B$2:$B$14</c:f>
              <c:numCache>
                <c:formatCode>General</c:formatCode>
                <c:ptCount val="13"/>
                <c:pt idx="0">
                  <c:v>0.17100000000000001</c:v>
                </c:pt>
                <c:pt idx="1">
                  <c:v>0.111</c:v>
                </c:pt>
                <c:pt idx="2">
                  <c:v>0.13100000000000001</c:v>
                </c:pt>
                <c:pt idx="3">
                  <c:v>0.224</c:v>
                </c:pt>
                <c:pt idx="4">
                  <c:v>0.34499999999999997</c:v>
                </c:pt>
                <c:pt idx="5">
                  <c:v>0.33800000000000002</c:v>
                </c:pt>
                <c:pt idx="6">
                  <c:v>0.26100000000000001</c:v>
                </c:pt>
                <c:pt idx="7">
                  <c:v>0.193</c:v>
                </c:pt>
                <c:pt idx="8">
                  <c:v>0.14099999999999999</c:v>
                </c:pt>
                <c:pt idx="9">
                  <c:v>8.5000000000000006E-2</c:v>
                </c:pt>
                <c:pt idx="10">
                  <c:v>8.5999999999999993E-2</c:v>
                </c:pt>
                <c:pt idx="11">
                  <c:v>7.1999999999999995E-2</c:v>
                </c:pt>
                <c:pt idx="12">
                  <c:v>1.6E-2</c:v>
                </c:pt>
              </c:numCache>
            </c:numRef>
          </c:val>
          <c:extLst>
            <c:ext xmlns:c16="http://schemas.microsoft.com/office/drawing/2014/chart" uri="{C3380CC4-5D6E-409C-BE32-E72D297353CC}">
              <c16:uniqueId val="{00000006-1059-4502-A76E-AEF6BAF60D32}"/>
            </c:ext>
          </c:extLst>
        </c:ser>
        <c:ser>
          <c:idx val="1"/>
          <c:order val="1"/>
          <c:tx>
            <c:strRef>
              <c:f>Sheet1!$C$1</c:f>
              <c:strCache>
                <c:ptCount val="1"/>
                <c:pt idx="0">
                  <c:v>Canadian General Population</c:v>
                </c:pt>
              </c:strCache>
            </c:strRef>
          </c:tx>
          <c:spPr>
            <a:solidFill>
              <a:schemeClr val="accent3">
                <a:lumMod val="40000"/>
                <a:lumOff val="60000"/>
              </a:schemeClr>
            </a:solidFill>
            <a:ln>
              <a:solidFill>
                <a:schemeClr val="tx1"/>
              </a:solidFill>
            </a:ln>
          </c:spPr>
          <c:invertIfNegative val="0"/>
          <c:errBars>
            <c:errBarType val="both"/>
            <c:errValType val="cust"/>
            <c:noEndCap val="0"/>
            <c:plus>
              <c:numRef>
                <c:f>Sheet1!$K$2:$K$13</c:f>
                <c:numCache>
                  <c:formatCode>General</c:formatCode>
                  <c:ptCount val="12"/>
                  <c:pt idx="0">
                    <c:v>3.0000000000000001E-3</c:v>
                  </c:pt>
                  <c:pt idx="1">
                    <c:v>3.0000000000000001E-3</c:v>
                  </c:pt>
                  <c:pt idx="2">
                    <c:v>0.01</c:v>
                  </c:pt>
                  <c:pt idx="3">
                    <c:v>4.0000000000000001E-3</c:v>
                  </c:pt>
                  <c:pt idx="4">
                    <c:v>5.0000000000000001E-3</c:v>
                  </c:pt>
                  <c:pt idx="5">
                    <c:v>4.9999999999999802E-3</c:v>
                  </c:pt>
                  <c:pt idx="6">
                    <c:v>4.9999999999999802E-3</c:v>
                  </c:pt>
                  <c:pt idx="7">
                    <c:v>4.9999999999999802E-3</c:v>
                  </c:pt>
                  <c:pt idx="8">
                    <c:v>3.9999999999999897E-3</c:v>
                  </c:pt>
                  <c:pt idx="9">
                    <c:v>3.0000000000000001E-3</c:v>
                  </c:pt>
                  <c:pt idx="10">
                    <c:v>3.0000000000000001E-3</c:v>
                  </c:pt>
                  <c:pt idx="11">
                    <c:v>3.0000000000000001E-3</c:v>
                  </c:pt>
                </c:numCache>
              </c:numRef>
            </c:plus>
            <c:minus>
              <c:numRef>
                <c:f>Sheet1!$M$2:$M$13</c:f>
                <c:numCache>
                  <c:formatCode>General</c:formatCode>
                  <c:ptCount val="12"/>
                  <c:pt idx="0">
                    <c:v>3.0000000000000001E-3</c:v>
                  </c:pt>
                  <c:pt idx="1">
                    <c:v>3.0000000000000001E-3</c:v>
                  </c:pt>
                  <c:pt idx="2">
                    <c:v>0.01</c:v>
                  </c:pt>
                  <c:pt idx="3">
                    <c:v>4.0000000000000001E-3</c:v>
                  </c:pt>
                  <c:pt idx="4">
                    <c:v>5.0000000000000001E-3</c:v>
                  </c:pt>
                  <c:pt idx="5">
                    <c:v>5.0000000000000001E-3</c:v>
                  </c:pt>
                  <c:pt idx="6">
                    <c:v>5.0000000000000001E-3</c:v>
                  </c:pt>
                  <c:pt idx="7">
                    <c:v>5.0000000000000001E-3</c:v>
                  </c:pt>
                  <c:pt idx="8">
                    <c:v>4.0000000000000001E-3</c:v>
                  </c:pt>
                  <c:pt idx="9">
                    <c:v>3.0000000000000001E-3</c:v>
                  </c:pt>
                  <c:pt idx="10">
                    <c:v>3.0000000000000001E-3</c:v>
                  </c:pt>
                  <c:pt idx="11">
                    <c:v>3.0000000000000001E-3</c:v>
                  </c:pt>
                </c:numCache>
              </c:numRef>
            </c:minus>
          </c:errBars>
          <c:cat>
            <c:strRef>
              <c:f>Sheet1!$A$2:$A$14</c:f>
              <c:strCache>
                <c:ptCount val="13"/>
                <c:pt idx="0">
                  <c:v>Mood disorder</c:v>
                </c:pt>
                <c:pt idx="1">
                  <c:v>Anxiety disorder</c:v>
                </c:pt>
                <c:pt idx="2">
                  <c:v>PTSD</c:v>
                </c:pt>
                <c:pt idx="3">
                  <c:v>Arthritis</c:v>
                </c:pt>
                <c:pt idx="4">
                  <c:v>Back problems</c:v>
                </c:pt>
                <c:pt idx="5">
                  <c:v>Chronic pain</c:v>
                </c:pt>
                <c:pt idx="6">
                  <c:v>Obesity</c:v>
                </c:pt>
                <c:pt idx="7">
                  <c:v>Cardiovascular</c:v>
                </c:pt>
                <c:pt idx="8">
                  <c:v>Migraine</c:v>
                </c:pt>
                <c:pt idx="9">
                  <c:v>Hearing problems</c:v>
                </c:pt>
                <c:pt idx="10">
                  <c:v>Gastrointestinal</c:v>
                </c:pt>
                <c:pt idx="11">
                  <c:v>Respiratory</c:v>
                </c:pt>
                <c:pt idx="12">
                  <c:v>Cancer</c:v>
                </c:pt>
              </c:strCache>
            </c:strRef>
          </c:cat>
          <c:val>
            <c:numRef>
              <c:f>Sheet1!$C$2:$C$14</c:f>
              <c:numCache>
                <c:formatCode>General</c:formatCode>
                <c:ptCount val="13"/>
                <c:pt idx="0">
                  <c:v>6.3E-2</c:v>
                </c:pt>
                <c:pt idx="1">
                  <c:v>5.6000000000000001E-2</c:v>
                </c:pt>
                <c:pt idx="2">
                  <c:v>1.2999999999999999E-2</c:v>
                </c:pt>
                <c:pt idx="3">
                  <c:v>0.108</c:v>
                </c:pt>
                <c:pt idx="4">
                  <c:v>0.188</c:v>
                </c:pt>
                <c:pt idx="5">
                  <c:v>0.20100000000000001</c:v>
                </c:pt>
                <c:pt idx="6">
                  <c:v>0.20200000000000001</c:v>
                </c:pt>
                <c:pt idx="7">
                  <c:v>0.16800000000000001</c:v>
                </c:pt>
                <c:pt idx="8">
                  <c:v>8.2000000000000003E-2</c:v>
                </c:pt>
                <c:pt idx="9">
                  <c:v>2.1999999999999999E-2</c:v>
                </c:pt>
                <c:pt idx="10">
                  <c:v>5.1999999999999998E-2</c:v>
                </c:pt>
                <c:pt idx="11">
                  <c:v>8.1000000000000003E-2</c:v>
                </c:pt>
                <c:pt idx="12">
                  <c:v>1.2999999999999999E-2</c:v>
                </c:pt>
              </c:numCache>
            </c:numRef>
          </c:val>
          <c:extLst>
            <c:ext xmlns:c16="http://schemas.microsoft.com/office/drawing/2014/chart" uri="{C3380CC4-5D6E-409C-BE32-E72D297353CC}">
              <c16:uniqueId val="{00000007-1059-4502-A76E-AEF6BAF60D32}"/>
            </c:ext>
          </c:extLst>
        </c:ser>
        <c:dLbls>
          <c:showLegendKey val="0"/>
          <c:showVal val="0"/>
          <c:showCatName val="0"/>
          <c:showSerName val="0"/>
          <c:showPercent val="0"/>
          <c:showBubbleSize val="0"/>
        </c:dLbls>
        <c:gapWidth val="150"/>
        <c:axId val="538410720"/>
        <c:axId val="538406408"/>
      </c:barChart>
      <c:catAx>
        <c:axId val="538410720"/>
        <c:scaling>
          <c:orientation val="minMax"/>
        </c:scaling>
        <c:delete val="0"/>
        <c:axPos val="b"/>
        <c:numFmt formatCode="General" sourceLinked="1"/>
        <c:majorTickMark val="out"/>
        <c:minorTickMark val="none"/>
        <c:tickLblPos val="nextTo"/>
        <c:txPr>
          <a:bodyPr rot="-2460000"/>
          <a:lstStyle/>
          <a:p>
            <a:pPr>
              <a:defRPr/>
            </a:pPr>
            <a:endParaRPr lang="en-US"/>
          </a:p>
        </c:txPr>
        <c:crossAx val="538406408"/>
        <c:crosses val="autoZero"/>
        <c:auto val="1"/>
        <c:lblAlgn val="ctr"/>
        <c:lblOffset val="100"/>
        <c:noMultiLvlLbl val="0"/>
      </c:catAx>
      <c:valAx>
        <c:axId val="538406408"/>
        <c:scaling>
          <c:orientation val="minMax"/>
        </c:scaling>
        <c:delete val="0"/>
        <c:axPos val="l"/>
        <c:majorGridlines/>
        <c:numFmt formatCode="0%" sourceLinked="0"/>
        <c:majorTickMark val="out"/>
        <c:minorTickMark val="none"/>
        <c:tickLblPos val="nextTo"/>
        <c:crossAx val="538410720"/>
        <c:crosses val="autoZero"/>
        <c:crossBetween val="between"/>
        <c:majorUnit val="0.1"/>
      </c:valAx>
      <c:spPr>
        <a:ln>
          <a:solidFill>
            <a:schemeClr val="bg1">
              <a:lumMod val="65000"/>
            </a:schemeClr>
          </a:solidFill>
        </a:ln>
      </c:spPr>
    </c:plotArea>
    <c:legend>
      <c:legendPos val="r"/>
      <c:layout>
        <c:manualLayout>
          <c:xMode val="edge"/>
          <c:yMode val="edge"/>
          <c:x val="0.59292068926166797"/>
          <c:y val="0.12639005085301799"/>
          <c:w val="0.38696850393700799"/>
          <c:h val="0.18924294619422599"/>
        </c:manualLayout>
      </c:layout>
      <c:overlay val="0"/>
      <c:spPr>
        <a:solidFill>
          <a:schemeClr val="bg1"/>
        </a:solidFill>
      </c:spPr>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474317548541701"/>
          <c:y val="7.6123032959997894E-2"/>
          <c:w val="0.73970946646375502"/>
          <c:h val="0.613899613899626"/>
        </c:manualLayout>
      </c:layout>
      <c:barChart>
        <c:barDir val="col"/>
        <c:grouping val="clustered"/>
        <c:varyColors val="0"/>
        <c:ser>
          <c:idx val="0"/>
          <c:order val="0"/>
          <c:tx>
            <c:strRef>
              <c:f>Sheet1!$A$2</c:f>
              <c:strCache>
                <c:ptCount val="1"/>
                <c:pt idx="0">
                  <c:v>Veterans STCL 2010</c:v>
                </c:pt>
              </c:strCache>
            </c:strRef>
          </c:tx>
          <c:spPr>
            <a:solidFill>
              <a:schemeClr val="accent1">
                <a:lumMod val="75000"/>
              </a:schemeClr>
            </a:solidFill>
            <a:ln w="12687">
              <a:solidFill>
                <a:srgbClr val="000000"/>
              </a:solidFill>
              <a:prstDash val="solid"/>
            </a:ln>
          </c:spPr>
          <c:invertIfNegative val="0"/>
          <c:dPt>
            <c:idx val="4"/>
            <c:invertIfNegative val="0"/>
            <c:bubble3D val="0"/>
            <c:spPr>
              <a:solidFill>
                <a:schemeClr val="accent2">
                  <a:lumMod val="75000"/>
                </a:schemeClr>
              </a:solidFill>
              <a:ln w="12687">
                <a:solidFill>
                  <a:srgbClr val="000000"/>
                </a:solidFill>
                <a:prstDash val="solid"/>
              </a:ln>
            </c:spPr>
            <c:extLst>
              <c:ext xmlns:c16="http://schemas.microsoft.com/office/drawing/2014/chart" uri="{C3380CC4-5D6E-409C-BE32-E72D297353CC}">
                <c16:uniqueId val="{00000001-6B44-4085-8C5D-C74A91321F64}"/>
              </c:ext>
            </c:extLst>
          </c:dPt>
          <c:errBars>
            <c:errBarType val="both"/>
            <c:errValType val="cust"/>
            <c:noEndCap val="0"/>
            <c:plus>
              <c:numRef>
                <c:f>Sheet1!$B$9:$F$9</c:f>
                <c:numCache>
                  <c:formatCode>General</c:formatCode>
                  <c:ptCount val="5"/>
                  <c:pt idx="0">
                    <c:v>0.01</c:v>
                  </c:pt>
                  <c:pt idx="1">
                    <c:v>0.06</c:v>
                  </c:pt>
                  <c:pt idx="2">
                    <c:v>0.02</c:v>
                  </c:pt>
                  <c:pt idx="3">
                    <c:v>0.02</c:v>
                  </c:pt>
                  <c:pt idx="4">
                    <c:v>0.01</c:v>
                  </c:pt>
                </c:numCache>
              </c:numRef>
            </c:plus>
            <c:minus>
              <c:numRef>
                <c:f>Sheet1!$B$10:$F$10</c:f>
                <c:numCache>
                  <c:formatCode>General</c:formatCode>
                  <c:ptCount val="5"/>
                  <c:pt idx="0">
                    <c:v>0.02</c:v>
                  </c:pt>
                  <c:pt idx="1">
                    <c:v>0.05</c:v>
                  </c:pt>
                  <c:pt idx="2">
                    <c:v>0.02</c:v>
                  </c:pt>
                  <c:pt idx="3">
                    <c:v>0.02</c:v>
                  </c:pt>
                  <c:pt idx="4">
                    <c:v>0.01</c:v>
                  </c:pt>
                </c:numCache>
              </c:numRef>
            </c:minus>
          </c:errBars>
          <c:cat>
            <c:strRef>
              <c:f>Sheet1!$B$1:$F$1</c:f>
              <c:strCache>
                <c:ptCount val="5"/>
                <c:pt idx="0">
                  <c:v> Home</c:v>
                </c:pt>
                <c:pt idx="1">
                  <c:v>School</c:v>
                </c:pt>
                <c:pt idx="2">
                  <c:v>Work</c:v>
                </c:pt>
                <c:pt idx="3">
                  <c:v>Other Settings</c:v>
                </c:pt>
                <c:pt idx="4">
                  <c:v>ADL Need</c:v>
                </c:pt>
              </c:strCache>
            </c:strRef>
          </c:cat>
          <c:val>
            <c:numRef>
              <c:f>Sheet1!$B$2:$F$2</c:f>
              <c:numCache>
                <c:formatCode>General</c:formatCode>
                <c:ptCount val="5"/>
                <c:pt idx="0">
                  <c:v>0.43</c:v>
                </c:pt>
                <c:pt idx="1">
                  <c:v>0.22</c:v>
                </c:pt>
                <c:pt idx="2">
                  <c:v>0.35</c:v>
                </c:pt>
                <c:pt idx="3">
                  <c:v>0.44</c:v>
                </c:pt>
                <c:pt idx="4">
                  <c:v>0.17</c:v>
                </c:pt>
              </c:numCache>
            </c:numRef>
          </c:val>
          <c:extLst>
            <c:ext xmlns:c16="http://schemas.microsoft.com/office/drawing/2014/chart" uri="{C3380CC4-5D6E-409C-BE32-E72D297353CC}">
              <c16:uniqueId val="{00000002-6B44-4085-8C5D-C74A91321F64}"/>
            </c:ext>
          </c:extLst>
        </c:ser>
        <c:ser>
          <c:idx val="1"/>
          <c:order val="1"/>
          <c:tx>
            <c:strRef>
              <c:f>Sheet1!$A$3</c:f>
              <c:strCache>
                <c:ptCount val="1"/>
                <c:pt idx="0">
                  <c:v>Canadians CCHS 2008</c:v>
                </c:pt>
              </c:strCache>
            </c:strRef>
          </c:tx>
          <c:spPr>
            <a:solidFill>
              <a:schemeClr val="accent1">
                <a:lumMod val="20000"/>
                <a:lumOff val="80000"/>
              </a:schemeClr>
            </a:solidFill>
            <a:ln w="12687">
              <a:solidFill>
                <a:srgbClr val="000000"/>
              </a:solidFill>
              <a:prstDash val="solid"/>
            </a:ln>
          </c:spPr>
          <c:invertIfNegative val="0"/>
          <c:errBars>
            <c:errBarType val="both"/>
            <c:errValType val="cust"/>
            <c:noEndCap val="0"/>
            <c:plus>
              <c:numRef>
                <c:f>Sheet1!$B$17:$F$17</c:f>
                <c:numCache>
                  <c:formatCode>General</c:formatCode>
                  <c:ptCount val="5"/>
                  <c:pt idx="0">
                    <c:v>4.4999999999999998E-2</c:v>
                  </c:pt>
                  <c:pt idx="1">
                    <c:v>5.2999999999999999E-2</c:v>
                  </c:pt>
                  <c:pt idx="2">
                    <c:v>5.7200000000000001E-2</c:v>
                  </c:pt>
                  <c:pt idx="3">
                    <c:v>4.4999999999999998E-2</c:v>
                  </c:pt>
                  <c:pt idx="4">
                    <c:v>0.02</c:v>
                  </c:pt>
                </c:numCache>
              </c:numRef>
            </c:plus>
            <c:minus>
              <c:numRef>
                <c:f>Sheet1!$B$18:$F$18</c:f>
                <c:numCache>
                  <c:formatCode>General</c:formatCode>
                  <c:ptCount val="5"/>
                  <c:pt idx="0">
                    <c:v>4.4999999999999998E-2</c:v>
                  </c:pt>
                  <c:pt idx="1">
                    <c:v>0.05</c:v>
                  </c:pt>
                  <c:pt idx="2">
                    <c:v>5.7000000000000002E-2</c:v>
                  </c:pt>
                  <c:pt idx="3">
                    <c:v>4.4999999999999998E-2</c:v>
                  </c:pt>
                  <c:pt idx="4">
                    <c:v>0.02</c:v>
                  </c:pt>
                </c:numCache>
              </c:numRef>
            </c:minus>
          </c:errBars>
          <c:cat>
            <c:strRef>
              <c:f>Sheet1!$B$1:$F$1</c:f>
              <c:strCache>
                <c:ptCount val="5"/>
                <c:pt idx="0">
                  <c:v> Home</c:v>
                </c:pt>
                <c:pt idx="1">
                  <c:v>School</c:v>
                </c:pt>
                <c:pt idx="2">
                  <c:v>Work</c:v>
                </c:pt>
                <c:pt idx="3">
                  <c:v>Other Settings</c:v>
                </c:pt>
                <c:pt idx="4">
                  <c:v>ADL Need</c:v>
                </c:pt>
              </c:strCache>
            </c:strRef>
          </c:cat>
          <c:val>
            <c:numRef>
              <c:f>Sheet1!$B$3:$F$3</c:f>
              <c:numCache>
                <c:formatCode>General</c:formatCode>
                <c:ptCount val="5"/>
                <c:pt idx="0">
                  <c:v>0.16</c:v>
                </c:pt>
                <c:pt idx="1">
                  <c:v>0.05</c:v>
                </c:pt>
                <c:pt idx="2">
                  <c:v>0.13</c:v>
                </c:pt>
                <c:pt idx="3">
                  <c:v>0.16</c:v>
                </c:pt>
                <c:pt idx="4">
                  <c:v>0.05</c:v>
                </c:pt>
              </c:numCache>
            </c:numRef>
          </c:val>
          <c:extLst>
            <c:ext xmlns:c16="http://schemas.microsoft.com/office/drawing/2014/chart" uri="{C3380CC4-5D6E-409C-BE32-E72D297353CC}">
              <c16:uniqueId val="{00000003-6B44-4085-8C5D-C74A91321F64}"/>
            </c:ext>
          </c:extLst>
        </c:ser>
        <c:dLbls>
          <c:showLegendKey val="0"/>
          <c:showVal val="0"/>
          <c:showCatName val="0"/>
          <c:showSerName val="0"/>
          <c:showPercent val="0"/>
          <c:showBubbleSize val="0"/>
        </c:dLbls>
        <c:gapWidth val="150"/>
        <c:axId val="538407192"/>
        <c:axId val="538399744"/>
      </c:barChart>
      <c:catAx>
        <c:axId val="538407192"/>
        <c:scaling>
          <c:orientation val="minMax"/>
        </c:scaling>
        <c:delete val="0"/>
        <c:axPos val="b"/>
        <c:numFmt formatCode="General" sourceLinked="1"/>
        <c:majorTickMark val="out"/>
        <c:minorTickMark val="none"/>
        <c:tickLblPos val="nextTo"/>
        <c:spPr>
          <a:ln w="3172">
            <a:solidFill>
              <a:srgbClr val="000000"/>
            </a:solidFill>
            <a:prstDash val="solid"/>
          </a:ln>
        </c:spPr>
        <c:txPr>
          <a:bodyPr rot="-2700000" vert="horz"/>
          <a:lstStyle/>
          <a:p>
            <a:pPr>
              <a:defRPr sz="1200" b="0" i="0" u="none" strike="noStrike" baseline="0">
                <a:solidFill>
                  <a:srgbClr val="000000"/>
                </a:solidFill>
                <a:latin typeface="Calibri"/>
                <a:ea typeface="Calibri"/>
                <a:cs typeface="Calibri"/>
              </a:defRPr>
            </a:pPr>
            <a:endParaRPr lang="en-US"/>
          </a:p>
        </c:txPr>
        <c:crossAx val="538399744"/>
        <c:crosses val="autoZero"/>
        <c:auto val="1"/>
        <c:lblAlgn val="ctr"/>
        <c:lblOffset val="100"/>
        <c:tickLblSkip val="1"/>
        <c:tickMarkSkip val="1"/>
        <c:noMultiLvlLbl val="0"/>
      </c:catAx>
      <c:valAx>
        <c:axId val="538399744"/>
        <c:scaling>
          <c:orientation val="minMax"/>
          <c:max val="0.60000000000000298"/>
          <c:min val="0"/>
        </c:scaling>
        <c:delete val="0"/>
        <c:axPos val="l"/>
        <c:majorGridlines>
          <c:spPr>
            <a:ln w="3172">
              <a:solidFill>
                <a:srgbClr val="000000"/>
              </a:solidFill>
              <a:prstDash val="solid"/>
            </a:ln>
          </c:spPr>
        </c:majorGridlines>
        <c:title>
          <c:tx>
            <c:rich>
              <a:bodyPr/>
              <a:lstStyle/>
              <a:p>
                <a:pPr>
                  <a:defRPr sz="1800" b="0" i="0" u="none" strike="noStrike" baseline="0">
                    <a:solidFill>
                      <a:srgbClr val="000000"/>
                    </a:solidFill>
                    <a:latin typeface="Calibri"/>
                    <a:ea typeface="Calibri"/>
                    <a:cs typeface="Calibri"/>
                  </a:defRPr>
                </a:pPr>
                <a:r>
                  <a:rPr lang="en-US" sz="1800"/>
                  <a:t>Prevalence</a:t>
                </a:r>
                <a:r>
                  <a:rPr lang="en-US" sz="1800" baseline="0"/>
                  <a:t> </a:t>
                </a:r>
                <a:endParaRPr lang="en-US" sz="1800"/>
              </a:p>
            </c:rich>
          </c:tx>
          <c:layout>
            <c:manualLayout>
              <c:xMode val="edge"/>
              <c:yMode val="edge"/>
              <c:x val="2.1929922413826599E-2"/>
              <c:y val="0.27064557559953001"/>
            </c:manualLayout>
          </c:layout>
          <c:overlay val="0"/>
          <c:spPr>
            <a:noFill/>
            <a:ln w="25373">
              <a:noFill/>
            </a:ln>
          </c:spPr>
        </c:title>
        <c:numFmt formatCode="0%" sourceLinked="0"/>
        <c:majorTickMark val="out"/>
        <c:minorTickMark val="none"/>
        <c:tickLblPos val="nextTo"/>
        <c:spPr>
          <a:ln w="3172">
            <a:solidFill>
              <a:srgbClr val="000000"/>
            </a:solidFill>
            <a:prstDash val="solid"/>
          </a:ln>
        </c:spPr>
        <c:txPr>
          <a:bodyPr rot="0" vert="horz"/>
          <a:lstStyle/>
          <a:p>
            <a:pPr>
              <a:defRPr sz="1400" b="0" i="0" u="none" strike="noStrike" baseline="0">
                <a:solidFill>
                  <a:srgbClr val="000000"/>
                </a:solidFill>
                <a:latin typeface="Calibri"/>
                <a:ea typeface="Calibri"/>
                <a:cs typeface="Calibri"/>
              </a:defRPr>
            </a:pPr>
            <a:endParaRPr lang="en-US"/>
          </a:p>
        </c:txPr>
        <c:crossAx val="538407192"/>
        <c:crosses val="autoZero"/>
        <c:crossBetween val="between"/>
        <c:majorUnit val="0.1"/>
        <c:minorUnit val="0.02"/>
      </c:valAx>
      <c:spPr>
        <a:solidFill>
          <a:srgbClr val="FFFFFF"/>
        </a:solidFill>
        <a:ln w="12687">
          <a:solidFill>
            <a:srgbClr val="808080"/>
          </a:solidFill>
          <a:prstDash val="solid"/>
        </a:ln>
      </c:spPr>
    </c:plotArea>
    <c:legend>
      <c:legendPos val="r"/>
      <c:layout>
        <c:manualLayout>
          <c:xMode val="edge"/>
          <c:yMode val="edge"/>
          <c:x val="0.34246546387584298"/>
          <c:y val="8.1851330730251706E-2"/>
          <c:w val="0.50693157840564096"/>
          <c:h val="8.45628803597607E-2"/>
        </c:manualLayout>
      </c:layout>
      <c:overlay val="0"/>
      <c:spPr>
        <a:solidFill>
          <a:srgbClr val="FFFFFF"/>
        </a:solidFill>
        <a:ln w="25373">
          <a:noFill/>
        </a:ln>
      </c:spPr>
      <c:txPr>
        <a:bodyPr/>
        <a:lstStyle/>
        <a:p>
          <a:pPr>
            <a:defRPr sz="1400" b="0" i="0" u="none" strike="noStrike" baseline="0">
              <a:solidFill>
                <a:srgbClr val="000000"/>
              </a:solidFill>
              <a:latin typeface="Calibri"/>
              <a:ea typeface="Calibri"/>
              <a:cs typeface="Calibri"/>
            </a:defRPr>
          </a:pPr>
          <a:endParaRPr lang="en-US"/>
        </a:p>
      </c:txPr>
    </c:legend>
    <c:plotVisOnly val="1"/>
    <c:dispBlanksAs val="gap"/>
    <c:showDLblsOverMax val="0"/>
  </c:chart>
  <c:spPr>
    <a:noFill/>
    <a:ln>
      <a:noFill/>
    </a:ln>
  </c:spPr>
  <c:txPr>
    <a:bodyPr/>
    <a:lstStyle/>
    <a:p>
      <a:pPr>
        <a:defRPr sz="799" b="1" i="0" u="none" strike="noStrike" baseline="0">
          <a:solidFill>
            <a:srgbClr val="000000"/>
          </a:solidFill>
          <a:latin typeface="Calibri"/>
          <a:ea typeface="Calibri"/>
          <a:cs typeface="Calibri"/>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9559953654441799E-2"/>
          <c:y val="3.9354735865221903E-2"/>
          <c:w val="0.87034747345771002"/>
          <c:h val="0.78653323824408605"/>
        </c:manualLayout>
      </c:layout>
      <c:barChart>
        <c:barDir val="col"/>
        <c:grouping val="clustered"/>
        <c:varyColors val="0"/>
        <c:ser>
          <c:idx val="0"/>
          <c:order val="0"/>
          <c:tx>
            <c:strRef>
              <c:f>Sheet1!$B$1</c:f>
              <c:strCache>
                <c:ptCount val="1"/>
                <c:pt idx="0">
                  <c:v>CCHS 2010 General Population, HUI3 module</c:v>
                </c:pt>
              </c:strCache>
            </c:strRef>
          </c:tx>
          <c:spPr>
            <a:solidFill>
              <a:srgbClr val="FFFF00"/>
            </a:solidFill>
            <a:ln>
              <a:solidFill>
                <a:schemeClr val="tx1"/>
              </a:solidFill>
            </a:ln>
            <a:effectLst/>
          </c:spPr>
          <c:invertIfNegative val="0"/>
          <c:cat>
            <c:strRef>
              <c:f>Sheet1!$A$2:$A$11</c:f>
              <c:strCache>
                <c:ptCount val="10"/>
                <c:pt idx="0">
                  <c:v>20-24</c:v>
                </c:pt>
                <c:pt idx="1">
                  <c:v>25-29</c:v>
                </c:pt>
                <c:pt idx="2">
                  <c:v>30-34</c:v>
                </c:pt>
                <c:pt idx="3">
                  <c:v>35-39</c:v>
                </c:pt>
                <c:pt idx="4">
                  <c:v>40-44</c:v>
                </c:pt>
                <c:pt idx="5">
                  <c:v>45-49</c:v>
                </c:pt>
                <c:pt idx="6">
                  <c:v>50-54</c:v>
                </c:pt>
                <c:pt idx="7">
                  <c:v>55-59</c:v>
                </c:pt>
                <c:pt idx="8">
                  <c:v>60-64</c:v>
                </c:pt>
                <c:pt idx="9">
                  <c:v>65-70</c:v>
                </c:pt>
              </c:strCache>
            </c:strRef>
          </c:cat>
          <c:val>
            <c:numRef>
              <c:f>Sheet1!$B$2:$B$11</c:f>
              <c:numCache>
                <c:formatCode>0.0000</c:formatCode>
                <c:ptCount val="10"/>
                <c:pt idx="0">
                  <c:v>3.0000000000000001E-3</c:v>
                </c:pt>
                <c:pt idx="1">
                  <c:v>4.0000000000000001E-3</c:v>
                </c:pt>
                <c:pt idx="2">
                  <c:v>5.0000000000000001E-3</c:v>
                </c:pt>
                <c:pt idx="3">
                  <c:v>0.01</c:v>
                </c:pt>
                <c:pt idx="4">
                  <c:v>0.01</c:v>
                </c:pt>
                <c:pt idx="5">
                  <c:v>1.7000000000000001E-2</c:v>
                </c:pt>
                <c:pt idx="6">
                  <c:v>2.3E-2</c:v>
                </c:pt>
                <c:pt idx="7">
                  <c:v>4.2000000000000003E-2</c:v>
                </c:pt>
                <c:pt idx="8">
                  <c:v>5.8999999999999997E-2</c:v>
                </c:pt>
                <c:pt idx="9">
                  <c:v>0.1198</c:v>
                </c:pt>
              </c:numCache>
            </c:numRef>
          </c:val>
          <c:extLst>
            <c:ext xmlns:c16="http://schemas.microsoft.com/office/drawing/2014/chart" uri="{C3380CC4-5D6E-409C-BE32-E72D297353CC}">
              <c16:uniqueId val="{00000000-7B5A-485D-A711-F44B26D201D9}"/>
            </c:ext>
          </c:extLst>
        </c:ser>
        <c:ser>
          <c:idx val="1"/>
          <c:order val="1"/>
          <c:tx>
            <c:strRef>
              <c:f>Sheet1!$C$1</c:f>
              <c:strCache>
                <c:ptCount val="1"/>
                <c:pt idx="0">
                  <c:v>LASS 2013 Regular Force Veterans, HUI3 module</c:v>
                </c:pt>
              </c:strCache>
            </c:strRef>
          </c:tx>
          <c:spPr>
            <a:solidFill>
              <a:srgbClr val="0070C0"/>
            </a:solidFill>
            <a:ln>
              <a:solidFill>
                <a:schemeClr val="tx2"/>
              </a:solidFill>
            </a:ln>
            <a:effectLst/>
          </c:spPr>
          <c:invertIfNegative val="0"/>
          <c:cat>
            <c:strRef>
              <c:f>Sheet1!$A$2:$A$11</c:f>
              <c:strCache>
                <c:ptCount val="10"/>
                <c:pt idx="0">
                  <c:v>20-24</c:v>
                </c:pt>
                <c:pt idx="1">
                  <c:v>25-29</c:v>
                </c:pt>
                <c:pt idx="2">
                  <c:v>30-34</c:v>
                </c:pt>
                <c:pt idx="3">
                  <c:v>35-39</c:v>
                </c:pt>
                <c:pt idx="4">
                  <c:v>40-44</c:v>
                </c:pt>
                <c:pt idx="5">
                  <c:v>45-49</c:v>
                </c:pt>
                <c:pt idx="6">
                  <c:v>50-54</c:v>
                </c:pt>
                <c:pt idx="7">
                  <c:v>55-59</c:v>
                </c:pt>
                <c:pt idx="8">
                  <c:v>60-64</c:v>
                </c:pt>
                <c:pt idx="9">
                  <c:v>65-70</c:v>
                </c:pt>
              </c:strCache>
            </c:strRef>
          </c:cat>
          <c:val>
            <c:numRef>
              <c:f>Sheet1!$C$2:$C$11</c:f>
              <c:numCache>
                <c:formatCode>General</c:formatCode>
                <c:ptCount val="10"/>
                <c:pt idx="0">
                  <c:v>8.0000000000000002E-3</c:v>
                </c:pt>
                <c:pt idx="1">
                  <c:v>2.7E-2</c:v>
                </c:pt>
                <c:pt idx="2">
                  <c:v>2.4E-2</c:v>
                </c:pt>
                <c:pt idx="3">
                  <c:v>1.0999999999999999E-2</c:v>
                </c:pt>
                <c:pt idx="4">
                  <c:v>7.5999999999999998E-2</c:v>
                </c:pt>
                <c:pt idx="5">
                  <c:v>0.10299999999999999</c:v>
                </c:pt>
                <c:pt idx="6">
                  <c:v>0.14299999999999999</c:v>
                </c:pt>
                <c:pt idx="7">
                  <c:v>0.17100000000000001</c:v>
                </c:pt>
                <c:pt idx="8">
                  <c:v>0.187</c:v>
                </c:pt>
                <c:pt idx="9">
                  <c:v>0.219</c:v>
                </c:pt>
              </c:numCache>
            </c:numRef>
          </c:val>
          <c:extLst>
            <c:ext xmlns:c16="http://schemas.microsoft.com/office/drawing/2014/chart" uri="{C3380CC4-5D6E-409C-BE32-E72D297353CC}">
              <c16:uniqueId val="{00000001-7B5A-485D-A711-F44B26D201D9}"/>
            </c:ext>
          </c:extLst>
        </c:ser>
        <c:dLbls>
          <c:showLegendKey val="0"/>
          <c:showVal val="0"/>
          <c:showCatName val="0"/>
          <c:showSerName val="0"/>
          <c:showPercent val="0"/>
          <c:showBubbleSize val="0"/>
        </c:dLbls>
        <c:gapWidth val="219"/>
        <c:overlap val="-27"/>
        <c:axId val="538400528"/>
        <c:axId val="538411112"/>
      </c:barChart>
      <c:catAx>
        <c:axId val="538400528"/>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r>
                  <a:rPr lang="en-US" sz="1600" dirty="0">
                    <a:solidFill>
                      <a:schemeClr val="tx1"/>
                    </a:solidFill>
                  </a:rPr>
                  <a:t>Age at Survey</a:t>
                </a:r>
              </a:p>
            </c:rich>
          </c:tx>
          <c:layout>
            <c:manualLayout>
              <c:xMode val="edge"/>
              <c:yMode val="edge"/>
              <c:x val="0.43524302517740798"/>
              <c:y val="0.92172054263071301"/>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538411112"/>
        <c:crosses val="autoZero"/>
        <c:auto val="1"/>
        <c:lblAlgn val="ctr"/>
        <c:lblOffset val="100"/>
        <c:noMultiLvlLbl val="0"/>
      </c:catAx>
      <c:valAx>
        <c:axId val="538411112"/>
        <c:scaling>
          <c:orientation val="minMax"/>
        </c:scaling>
        <c:delete val="0"/>
        <c:axPos val="l"/>
        <c:majorGridlines>
          <c:spPr>
            <a:ln w="9525" cap="flat" cmpd="sng" algn="ctr">
              <a:solidFill>
                <a:schemeClr val="bg1">
                  <a:lumMod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solidFill>
                    <a:latin typeface="+mn-lt"/>
                    <a:ea typeface="+mn-ea"/>
                    <a:cs typeface="+mn-cs"/>
                  </a:defRPr>
                </a:pPr>
                <a:r>
                  <a:rPr lang="en-US" sz="1600" b="0" i="0" u="none" strike="noStrike" kern="1200" baseline="0" dirty="0">
                    <a:solidFill>
                      <a:schemeClr val="tx1"/>
                    </a:solidFill>
                    <a:latin typeface="+mn-lt"/>
                    <a:ea typeface="+mn-ea"/>
                    <a:cs typeface="+mn-cs"/>
                  </a:rPr>
                  <a:t>Hearing Problem </a:t>
                </a:r>
                <a:r>
                  <a:rPr lang="en-US" sz="1600" baseline="0" dirty="0">
                    <a:solidFill>
                      <a:schemeClr val="tx1"/>
                    </a:solidFill>
                  </a:rPr>
                  <a:t>Prevalence</a:t>
                </a:r>
                <a:endParaRPr lang="en-US" sz="1600" dirty="0">
                  <a:solidFill>
                    <a:schemeClr val="tx1"/>
                  </a:solidFill>
                </a:endParaRPr>
              </a:p>
            </c:rich>
          </c:tx>
          <c:layout>
            <c:manualLayout>
              <c:xMode val="edge"/>
              <c:yMode val="edge"/>
              <c:x val="9.9074074074074099E-3"/>
              <c:y val="0.19769973753280801"/>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538400528"/>
        <c:crosses val="autoZero"/>
        <c:crossBetween val="between"/>
      </c:valAx>
      <c:spPr>
        <a:noFill/>
        <a:ln>
          <a:noFill/>
        </a:ln>
        <a:effectLst/>
      </c:spPr>
    </c:plotArea>
    <c:legend>
      <c:legendPos val="b"/>
      <c:layout>
        <c:manualLayout>
          <c:xMode val="edge"/>
          <c:yMode val="edge"/>
          <c:x val="0.12044666713958101"/>
          <c:y val="2.8313690467158401E-2"/>
          <c:w val="0.70628266061336897"/>
          <c:h val="0.20228452639268499"/>
        </c:manualLayout>
      </c:layout>
      <c:overlay val="0"/>
      <c:spPr>
        <a:solidFill>
          <a:schemeClr val="bg1"/>
        </a:solid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B94E3C-C9C6-4118-B5D8-6874B8CC673E}" type="doc">
      <dgm:prSet loTypeId="urn:microsoft.com/office/officeart/2005/8/layout/hierarchy4" loCatId="list" qsTypeId="urn:microsoft.com/office/officeart/2005/8/quickstyle/simple1" qsCatId="simple" csTypeId="urn:microsoft.com/office/officeart/2005/8/colors/accent0_3" csCatId="mainScheme" phldr="1"/>
      <dgm:spPr/>
      <dgm:t>
        <a:bodyPr/>
        <a:lstStyle/>
        <a:p>
          <a:endParaRPr lang="en-US"/>
        </a:p>
      </dgm:t>
    </dgm:pt>
    <dgm:pt modelId="{940EE014-71C4-4299-8544-70A843883A42}">
      <dgm:prSet phldrT="[Text]"/>
      <dgm:spPr>
        <a:solidFill>
          <a:schemeClr val="accent1">
            <a:lumMod val="75000"/>
          </a:schemeClr>
        </a:solidFill>
      </dgm:spPr>
      <dgm:t>
        <a:bodyPr/>
        <a:lstStyle/>
        <a:p>
          <a:r>
            <a:rPr lang="en-US" dirty="0"/>
            <a:t>41,600 </a:t>
          </a:r>
        </a:p>
        <a:p>
          <a:r>
            <a:rPr lang="en-US" dirty="0"/>
            <a:t>2001 to 2013</a:t>
          </a:r>
        </a:p>
      </dgm:t>
    </dgm:pt>
    <dgm:pt modelId="{B4BDDC7F-EAFA-4CE2-A75A-5021ED55D182}" type="parTrans" cxnId="{E6863C44-FBB0-4704-BB66-4B9C54C15B08}">
      <dgm:prSet/>
      <dgm:spPr/>
      <dgm:t>
        <a:bodyPr/>
        <a:lstStyle/>
        <a:p>
          <a:endParaRPr lang="en-US"/>
        </a:p>
      </dgm:t>
    </dgm:pt>
    <dgm:pt modelId="{3249EDCE-2375-4326-9732-EA88C495D979}" type="sibTrans" cxnId="{E6863C44-FBB0-4704-BB66-4B9C54C15B08}">
      <dgm:prSet/>
      <dgm:spPr/>
      <dgm:t>
        <a:bodyPr/>
        <a:lstStyle/>
        <a:p>
          <a:endParaRPr lang="en-US"/>
        </a:p>
      </dgm:t>
    </dgm:pt>
    <dgm:pt modelId="{CA70AC91-3450-40B7-B474-8E97FCF2477A}" type="pres">
      <dgm:prSet presAssocID="{1CB94E3C-C9C6-4118-B5D8-6874B8CC673E}" presName="Name0" presStyleCnt="0">
        <dgm:presLayoutVars>
          <dgm:chPref val="1"/>
          <dgm:dir/>
          <dgm:animOne val="branch"/>
          <dgm:animLvl val="lvl"/>
          <dgm:resizeHandles/>
        </dgm:presLayoutVars>
      </dgm:prSet>
      <dgm:spPr/>
    </dgm:pt>
    <dgm:pt modelId="{4352D29F-AC36-4E5A-BC25-9FE8679DBE67}" type="pres">
      <dgm:prSet presAssocID="{940EE014-71C4-4299-8544-70A843883A42}" presName="vertOne" presStyleCnt="0"/>
      <dgm:spPr/>
    </dgm:pt>
    <dgm:pt modelId="{BC6FD139-E7B6-4EE2-A5B0-97F03CF65C91}" type="pres">
      <dgm:prSet presAssocID="{940EE014-71C4-4299-8544-70A843883A42}" presName="txOne" presStyleLbl="node0" presStyleIdx="0" presStyleCnt="1">
        <dgm:presLayoutVars>
          <dgm:chPref val="3"/>
        </dgm:presLayoutVars>
      </dgm:prSet>
      <dgm:spPr/>
    </dgm:pt>
    <dgm:pt modelId="{EA0839DD-374B-40C0-8BC7-2CC209E4891A}" type="pres">
      <dgm:prSet presAssocID="{940EE014-71C4-4299-8544-70A843883A42}" presName="horzOne" presStyleCnt="0"/>
      <dgm:spPr/>
    </dgm:pt>
  </dgm:ptLst>
  <dgm:cxnLst>
    <dgm:cxn modelId="{E6863C44-FBB0-4704-BB66-4B9C54C15B08}" srcId="{1CB94E3C-C9C6-4118-B5D8-6874B8CC673E}" destId="{940EE014-71C4-4299-8544-70A843883A42}" srcOrd="0" destOrd="0" parTransId="{B4BDDC7F-EAFA-4CE2-A75A-5021ED55D182}" sibTransId="{3249EDCE-2375-4326-9732-EA88C495D979}"/>
    <dgm:cxn modelId="{BDC3F458-63DF-45F6-BA7C-6768A7D00848}" type="presOf" srcId="{1CB94E3C-C9C6-4118-B5D8-6874B8CC673E}" destId="{CA70AC91-3450-40B7-B474-8E97FCF2477A}" srcOrd="0" destOrd="0" presId="urn:microsoft.com/office/officeart/2005/8/layout/hierarchy4"/>
    <dgm:cxn modelId="{55F195AB-84D2-4A7B-9266-FC84CDB18E36}" type="presOf" srcId="{940EE014-71C4-4299-8544-70A843883A42}" destId="{BC6FD139-E7B6-4EE2-A5B0-97F03CF65C91}" srcOrd="0" destOrd="0" presId="urn:microsoft.com/office/officeart/2005/8/layout/hierarchy4"/>
    <dgm:cxn modelId="{CEDE46E2-BD28-4B34-B859-375F091447A1}" type="presParOf" srcId="{CA70AC91-3450-40B7-B474-8E97FCF2477A}" destId="{4352D29F-AC36-4E5A-BC25-9FE8679DBE67}" srcOrd="0" destOrd="0" presId="urn:microsoft.com/office/officeart/2005/8/layout/hierarchy4"/>
    <dgm:cxn modelId="{FEC8116A-6314-47C5-A594-4C71B44E6937}" type="presParOf" srcId="{4352D29F-AC36-4E5A-BC25-9FE8679DBE67}" destId="{BC6FD139-E7B6-4EE2-A5B0-97F03CF65C91}" srcOrd="0" destOrd="0" presId="urn:microsoft.com/office/officeart/2005/8/layout/hierarchy4"/>
    <dgm:cxn modelId="{BC8054E2-BA56-41A7-8EC3-3D9DF2960784}" type="presParOf" srcId="{4352D29F-AC36-4E5A-BC25-9FE8679DBE67}" destId="{EA0839DD-374B-40C0-8BC7-2CC209E4891A}"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6016B6E5-9526-4058-8743-9C1C58697BD6}" type="doc">
      <dgm:prSet loTypeId="urn:microsoft.com/office/officeart/2005/8/layout/radial6" loCatId="relationship" qsTypeId="urn:microsoft.com/office/officeart/2005/8/quickstyle/simple1" qsCatId="simple" csTypeId="urn:microsoft.com/office/officeart/2005/8/colors/accent1_2" csCatId="accent1" phldr="1"/>
      <dgm:spPr/>
      <dgm:t>
        <a:bodyPr/>
        <a:lstStyle/>
        <a:p>
          <a:endParaRPr lang="en-US"/>
        </a:p>
      </dgm:t>
    </dgm:pt>
    <dgm:pt modelId="{4F088025-882B-4A8E-9289-B2EEAB39D25F}">
      <dgm:prSet phldrT="[Text]"/>
      <dgm:spPr/>
      <dgm:t>
        <a:bodyPr/>
        <a:lstStyle/>
        <a:p>
          <a:r>
            <a:rPr lang="en-US" dirty="0"/>
            <a:t>Culture</a:t>
          </a:r>
        </a:p>
      </dgm:t>
    </dgm:pt>
    <dgm:pt modelId="{1B00FB96-B47A-4100-BBCE-E9563D1A9DA8}" type="parTrans" cxnId="{9C26EFD2-CCEA-46ED-8120-DDA27EB47A0B}">
      <dgm:prSet/>
      <dgm:spPr/>
      <dgm:t>
        <a:bodyPr/>
        <a:lstStyle/>
        <a:p>
          <a:endParaRPr lang="en-US"/>
        </a:p>
      </dgm:t>
    </dgm:pt>
    <dgm:pt modelId="{052364F2-BF0F-4FD5-954E-9A63B894A7D0}" type="sibTrans" cxnId="{9C26EFD2-CCEA-46ED-8120-DDA27EB47A0B}">
      <dgm:prSet/>
      <dgm:spPr/>
      <dgm:t>
        <a:bodyPr/>
        <a:lstStyle/>
        <a:p>
          <a:endParaRPr lang="en-US"/>
        </a:p>
      </dgm:t>
    </dgm:pt>
    <dgm:pt modelId="{EC419E20-C7EE-488B-988A-6E929324961A}">
      <dgm:prSet phldrT="[Text]" custT="1"/>
      <dgm:spPr/>
      <dgm:t>
        <a:bodyPr/>
        <a:lstStyle/>
        <a:p>
          <a:r>
            <a:rPr lang="en-US" sz="1600" b="0" i="0" baseline="0" dirty="0">
              <a:solidFill>
                <a:schemeClr val="tx1"/>
              </a:solidFill>
            </a:rPr>
            <a:t>Language</a:t>
          </a:r>
        </a:p>
      </dgm:t>
    </dgm:pt>
    <dgm:pt modelId="{2E9D2BBD-D088-49DA-97CE-38688B265BA1}" type="parTrans" cxnId="{8A62301C-733D-4E15-AC44-F8016B3DAFFF}">
      <dgm:prSet/>
      <dgm:spPr/>
      <dgm:t>
        <a:bodyPr/>
        <a:lstStyle/>
        <a:p>
          <a:endParaRPr lang="en-US"/>
        </a:p>
      </dgm:t>
    </dgm:pt>
    <dgm:pt modelId="{5D1C3852-2E94-4BF6-AB6B-6DF64CDDB286}" type="sibTrans" cxnId="{8A62301C-733D-4E15-AC44-F8016B3DAFFF}">
      <dgm:prSet/>
      <dgm:spPr/>
      <dgm:t>
        <a:bodyPr/>
        <a:lstStyle/>
        <a:p>
          <a:endParaRPr lang="en-US"/>
        </a:p>
      </dgm:t>
    </dgm:pt>
    <dgm:pt modelId="{3616B8DD-A5C3-4840-AF1E-A8FBA6D4464A}">
      <dgm:prSet phldrT="[Text]" custT="1"/>
      <dgm:spPr/>
      <dgm:t>
        <a:bodyPr/>
        <a:lstStyle/>
        <a:p>
          <a:r>
            <a:rPr lang="en-US" sz="1600" b="0" i="0" baseline="0" dirty="0">
              <a:solidFill>
                <a:schemeClr val="tx1"/>
              </a:solidFill>
            </a:rPr>
            <a:t>Rituals</a:t>
          </a:r>
        </a:p>
      </dgm:t>
    </dgm:pt>
    <dgm:pt modelId="{DBB50442-11B1-49CE-91D7-2BEEF763C476}" type="parTrans" cxnId="{1C19966E-CEBC-42FF-AB0B-014643F77B95}">
      <dgm:prSet/>
      <dgm:spPr/>
      <dgm:t>
        <a:bodyPr/>
        <a:lstStyle/>
        <a:p>
          <a:endParaRPr lang="en-US"/>
        </a:p>
      </dgm:t>
    </dgm:pt>
    <dgm:pt modelId="{58DF08CB-B009-47BD-ACCE-6145F1B5402D}" type="sibTrans" cxnId="{1C19966E-CEBC-42FF-AB0B-014643F77B95}">
      <dgm:prSet/>
      <dgm:spPr/>
      <dgm:t>
        <a:bodyPr/>
        <a:lstStyle/>
        <a:p>
          <a:endParaRPr lang="en-US"/>
        </a:p>
      </dgm:t>
    </dgm:pt>
    <dgm:pt modelId="{496702A0-38F4-46A4-A82B-A431FA2029D5}">
      <dgm:prSet phldrT="[Text]" custT="1"/>
      <dgm:spPr/>
      <dgm:t>
        <a:bodyPr/>
        <a:lstStyle/>
        <a:p>
          <a:r>
            <a:rPr lang="en-US" sz="1600" b="0" i="0" baseline="0" dirty="0">
              <a:solidFill>
                <a:schemeClr val="tx1"/>
              </a:solidFill>
            </a:rPr>
            <a:t>Roles</a:t>
          </a:r>
        </a:p>
      </dgm:t>
    </dgm:pt>
    <dgm:pt modelId="{096861FB-1B54-42EA-A73A-530580F9CDDD}" type="parTrans" cxnId="{A467AB15-1D03-44A6-94E7-A5B375550685}">
      <dgm:prSet/>
      <dgm:spPr/>
      <dgm:t>
        <a:bodyPr/>
        <a:lstStyle/>
        <a:p>
          <a:endParaRPr lang="en-US"/>
        </a:p>
      </dgm:t>
    </dgm:pt>
    <dgm:pt modelId="{AEFD5063-92FA-47A1-BA28-3FA7B1D30C18}" type="sibTrans" cxnId="{A467AB15-1D03-44A6-94E7-A5B375550685}">
      <dgm:prSet/>
      <dgm:spPr/>
      <dgm:t>
        <a:bodyPr/>
        <a:lstStyle/>
        <a:p>
          <a:endParaRPr lang="en-US"/>
        </a:p>
      </dgm:t>
    </dgm:pt>
    <dgm:pt modelId="{472EA281-5E4A-4A1F-B212-32083D5C30F9}">
      <dgm:prSet phldrT="[Text]" custT="1"/>
      <dgm:spPr/>
      <dgm:t>
        <a:bodyPr/>
        <a:lstStyle/>
        <a:p>
          <a:r>
            <a:rPr lang="en-US" sz="1600" b="0" i="0" baseline="0" dirty="0">
              <a:solidFill>
                <a:schemeClr val="tx1"/>
              </a:solidFill>
            </a:rPr>
            <a:t>Customs</a:t>
          </a:r>
        </a:p>
      </dgm:t>
    </dgm:pt>
    <dgm:pt modelId="{EB37E319-36A0-4E32-835E-115B1094A20A}" type="parTrans" cxnId="{5C7FE60A-DEB4-49F8-B67B-3680EB8E79E9}">
      <dgm:prSet/>
      <dgm:spPr/>
      <dgm:t>
        <a:bodyPr/>
        <a:lstStyle/>
        <a:p>
          <a:endParaRPr lang="en-US"/>
        </a:p>
      </dgm:t>
    </dgm:pt>
    <dgm:pt modelId="{54D8D338-3EFA-4AFA-8EE1-053EE2C9E000}" type="sibTrans" cxnId="{5C7FE60A-DEB4-49F8-B67B-3680EB8E79E9}">
      <dgm:prSet/>
      <dgm:spPr/>
      <dgm:t>
        <a:bodyPr/>
        <a:lstStyle/>
        <a:p>
          <a:endParaRPr lang="en-US"/>
        </a:p>
      </dgm:t>
    </dgm:pt>
    <dgm:pt modelId="{4D040F94-C561-4913-81DF-A32AF8F04E18}">
      <dgm:prSet phldrT="[Text]" custT="1"/>
      <dgm:spPr/>
      <dgm:t>
        <a:bodyPr/>
        <a:lstStyle/>
        <a:p>
          <a:r>
            <a:rPr lang="en-US" sz="1600" b="0" i="0" baseline="0" dirty="0">
              <a:solidFill>
                <a:schemeClr val="tx1"/>
              </a:solidFill>
            </a:rPr>
            <a:t>Relationships</a:t>
          </a:r>
        </a:p>
      </dgm:t>
    </dgm:pt>
    <dgm:pt modelId="{3BF036B5-6752-426D-9F11-001D6F1E6A9B}" type="parTrans" cxnId="{34CEA94A-9F89-408F-95F7-E1D2A19B1F81}">
      <dgm:prSet/>
      <dgm:spPr/>
      <dgm:t>
        <a:bodyPr/>
        <a:lstStyle/>
        <a:p>
          <a:endParaRPr lang="en-US"/>
        </a:p>
      </dgm:t>
    </dgm:pt>
    <dgm:pt modelId="{E1809F90-42CC-4035-BA68-7EB384177AFC}" type="sibTrans" cxnId="{34CEA94A-9F89-408F-95F7-E1D2A19B1F81}">
      <dgm:prSet/>
      <dgm:spPr/>
      <dgm:t>
        <a:bodyPr/>
        <a:lstStyle/>
        <a:p>
          <a:endParaRPr lang="en-US"/>
        </a:p>
      </dgm:t>
    </dgm:pt>
    <dgm:pt modelId="{2C75078C-69FD-4F4A-A831-34A30C00E02F}">
      <dgm:prSet phldrT="[Text]" custT="1"/>
      <dgm:spPr/>
      <dgm:t>
        <a:bodyPr/>
        <a:lstStyle/>
        <a:p>
          <a:r>
            <a:rPr lang="en-US" sz="1600" b="0" i="0" baseline="0" dirty="0">
              <a:solidFill>
                <a:schemeClr val="tx1"/>
              </a:solidFill>
            </a:rPr>
            <a:t>Values</a:t>
          </a:r>
        </a:p>
      </dgm:t>
    </dgm:pt>
    <dgm:pt modelId="{54F35145-9583-4C03-9397-61705622267D}" type="parTrans" cxnId="{C7E08FC7-49AF-4F33-B019-B59C93B4E265}">
      <dgm:prSet/>
      <dgm:spPr/>
      <dgm:t>
        <a:bodyPr/>
        <a:lstStyle/>
        <a:p>
          <a:endParaRPr lang="en-US"/>
        </a:p>
      </dgm:t>
    </dgm:pt>
    <dgm:pt modelId="{1126FDB1-78C7-44FE-A34C-27065EAE7B61}" type="sibTrans" cxnId="{C7E08FC7-49AF-4F33-B019-B59C93B4E265}">
      <dgm:prSet/>
      <dgm:spPr/>
      <dgm:t>
        <a:bodyPr/>
        <a:lstStyle/>
        <a:p>
          <a:endParaRPr lang="en-US"/>
        </a:p>
      </dgm:t>
    </dgm:pt>
    <dgm:pt modelId="{2CB86B7C-81ED-4947-B3BE-172CC4A31B7E}">
      <dgm:prSet phldrT="[Text]" custT="1"/>
      <dgm:spPr/>
      <dgm:t>
        <a:bodyPr/>
        <a:lstStyle/>
        <a:p>
          <a:r>
            <a:rPr lang="en-US" sz="1600" b="0" i="0" baseline="0" dirty="0">
              <a:solidFill>
                <a:schemeClr val="tx1"/>
              </a:solidFill>
            </a:rPr>
            <a:t>Interactions</a:t>
          </a:r>
        </a:p>
      </dgm:t>
    </dgm:pt>
    <dgm:pt modelId="{2B40AD68-4BA8-42AC-B590-E4B0D5945532}" type="parTrans" cxnId="{AFFAF7FC-F004-4A18-B632-CC219650118D}">
      <dgm:prSet/>
      <dgm:spPr/>
      <dgm:t>
        <a:bodyPr/>
        <a:lstStyle/>
        <a:p>
          <a:endParaRPr lang="en-US"/>
        </a:p>
      </dgm:t>
    </dgm:pt>
    <dgm:pt modelId="{AD6BB38E-8C20-4980-99B7-F4207FA2AEDB}" type="sibTrans" cxnId="{AFFAF7FC-F004-4A18-B632-CC219650118D}">
      <dgm:prSet/>
      <dgm:spPr/>
      <dgm:t>
        <a:bodyPr/>
        <a:lstStyle/>
        <a:p>
          <a:endParaRPr lang="en-US"/>
        </a:p>
      </dgm:t>
    </dgm:pt>
    <dgm:pt modelId="{A2A7E1D6-E193-4D6E-8A97-EB5D94C446A0}">
      <dgm:prSet phldrT="[Text]" custT="1"/>
      <dgm:spPr/>
      <dgm:t>
        <a:bodyPr/>
        <a:lstStyle/>
        <a:p>
          <a:r>
            <a:rPr lang="en-US" sz="1600" b="0" i="0" baseline="0" dirty="0">
              <a:solidFill>
                <a:schemeClr val="tx1"/>
              </a:solidFill>
            </a:rPr>
            <a:t>Boundaries</a:t>
          </a:r>
        </a:p>
      </dgm:t>
    </dgm:pt>
    <dgm:pt modelId="{2715CCEB-34E3-460E-949C-E4EAAB9DD8B7}" type="parTrans" cxnId="{6934A621-3702-48F5-BDB2-7A18D0E03DB0}">
      <dgm:prSet/>
      <dgm:spPr/>
      <dgm:t>
        <a:bodyPr/>
        <a:lstStyle/>
        <a:p>
          <a:endParaRPr lang="en-US"/>
        </a:p>
      </dgm:t>
    </dgm:pt>
    <dgm:pt modelId="{F9AEB05C-256A-44EE-AA2F-12A8A259D4AF}" type="sibTrans" cxnId="{6934A621-3702-48F5-BDB2-7A18D0E03DB0}">
      <dgm:prSet/>
      <dgm:spPr/>
      <dgm:t>
        <a:bodyPr/>
        <a:lstStyle/>
        <a:p>
          <a:endParaRPr lang="en-US"/>
        </a:p>
      </dgm:t>
    </dgm:pt>
    <dgm:pt modelId="{E3FC5EFF-C6C3-4F4F-8C80-9E0D11B21334}">
      <dgm:prSet phldrT="[Text]" custT="1"/>
      <dgm:spPr/>
      <dgm:t>
        <a:bodyPr/>
        <a:lstStyle/>
        <a:p>
          <a:r>
            <a:rPr lang="en-US" sz="1600" b="0" i="0" baseline="0" dirty="0">
              <a:solidFill>
                <a:schemeClr val="tx1"/>
              </a:solidFill>
            </a:rPr>
            <a:t>Expectations </a:t>
          </a:r>
        </a:p>
      </dgm:t>
    </dgm:pt>
    <dgm:pt modelId="{FF93478D-1406-4B1C-BC2D-60B0257BDB2F}" type="parTrans" cxnId="{94B1B0B7-6A06-4835-8B1C-A120BF2056F2}">
      <dgm:prSet/>
      <dgm:spPr/>
      <dgm:t>
        <a:bodyPr/>
        <a:lstStyle/>
        <a:p>
          <a:endParaRPr lang="en-US"/>
        </a:p>
      </dgm:t>
    </dgm:pt>
    <dgm:pt modelId="{569CA543-52E4-4312-9362-E9B0719FC94E}" type="sibTrans" cxnId="{94B1B0B7-6A06-4835-8B1C-A120BF2056F2}">
      <dgm:prSet/>
      <dgm:spPr/>
      <dgm:t>
        <a:bodyPr/>
        <a:lstStyle/>
        <a:p>
          <a:endParaRPr lang="en-US"/>
        </a:p>
      </dgm:t>
    </dgm:pt>
    <dgm:pt modelId="{373F2C5C-B6DF-4E64-8E60-92227B774EE8}" type="pres">
      <dgm:prSet presAssocID="{6016B6E5-9526-4058-8743-9C1C58697BD6}" presName="Name0" presStyleCnt="0">
        <dgm:presLayoutVars>
          <dgm:chMax val="1"/>
          <dgm:dir/>
          <dgm:animLvl val="ctr"/>
          <dgm:resizeHandles val="exact"/>
        </dgm:presLayoutVars>
      </dgm:prSet>
      <dgm:spPr/>
    </dgm:pt>
    <dgm:pt modelId="{4D77C728-9B75-4E02-A54F-20CF1F4CD01D}" type="pres">
      <dgm:prSet presAssocID="{4F088025-882B-4A8E-9289-B2EEAB39D25F}" presName="centerShape" presStyleLbl="node0" presStyleIdx="0" presStyleCnt="1" custScaleX="244917" custScaleY="242779"/>
      <dgm:spPr/>
    </dgm:pt>
    <dgm:pt modelId="{360ED908-8AA6-4860-9558-36E1D4A8C72B}" type="pres">
      <dgm:prSet presAssocID="{EC419E20-C7EE-488B-988A-6E929324961A}" presName="node" presStyleLbl="node1" presStyleIdx="0" presStyleCnt="9" custScaleX="146252">
        <dgm:presLayoutVars>
          <dgm:bulletEnabled val="1"/>
        </dgm:presLayoutVars>
      </dgm:prSet>
      <dgm:spPr/>
    </dgm:pt>
    <dgm:pt modelId="{3AD568F3-CBC1-43BA-B12C-BE66991E607B}" type="pres">
      <dgm:prSet presAssocID="{EC419E20-C7EE-488B-988A-6E929324961A}" presName="dummy" presStyleCnt="0"/>
      <dgm:spPr/>
    </dgm:pt>
    <dgm:pt modelId="{F9D80665-031E-4498-BF36-CC355B44ECD1}" type="pres">
      <dgm:prSet presAssocID="{5D1C3852-2E94-4BF6-AB6B-6DF64CDDB286}" presName="sibTrans" presStyleLbl="sibTrans2D1" presStyleIdx="0" presStyleCnt="9"/>
      <dgm:spPr/>
    </dgm:pt>
    <dgm:pt modelId="{416E2208-1015-4666-A7E7-ECD7146B4470}" type="pres">
      <dgm:prSet presAssocID="{3616B8DD-A5C3-4840-AF1E-A8FBA6D4464A}" presName="node" presStyleLbl="node1" presStyleIdx="1" presStyleCnt="9" custScaleX="177313">
        <dgm:presLayoutVars>
          <dgm:bulletEnabled val="1"/>
        </dgm:presLayoutVars>
      </dgm:prSet>
      <dgm:spPr/>
    </dgm:pt>
    <dgm:pt modelId="{A68D49EF-1427-4DF4-8D92-6C7F5ABAE4F5}" type="pres">
      <dgm:prSet presAssocID="{3616B8DD-A5C3-4840-AF1E-A8FBA6D4464A}" presName="dummy" presStyleCnt="0"/>
      <dgm:spPr/>
    </dgm:pt>
    <dgm:pt modelId="{6DC9D2C6-CADA-40CB-96EF-24AC00E42F82}" type="pres">
      <dgm:prSet presAssocID="{58DF08CB-B009-47BD-ACCE-6145F1B5402D}" presName="sibTrans" presStyleLbl="sibTrans2D1" presStyleIdx="1" presStyleCnt="9"/>
      <dgm:spPr/>
    </dgm:pt>
    <dgm:pt modelId="{3C2BAD3D-1AB8-4DB0-B82D-0BA80EE3B2C6}" type="pres">
      <dgm:prSet presAssocID="{496702A0-38F4-46A4-A82B-A431FA2029D5}" presName="node" presStyleLbl="node1" presStyleIdx="2" presStyleCnt="9" custScaleX="148748">
        <dgm:presLayoutVars>
          <dgm:bulletEnabled val="1"/>
        </dgm:presLayoutVars>
      </dgm:prSet>
      <dgm:spPr/>
    </dgm:pt>
    <dgm:pt modelId="{A261A46E-3FAD-496D-B924-2AC898F9235C}" type="pres">
      <dgm:prSet presAssocID="{496702A0-38F4-46A4-A82B-A431FA2029D5}" presName="dummy" presStyleCnt="0"/>
      <dgm:spPr/>
    </dgm:pt>
    <dgm:pt modelId="{A8C0AC21-0E1D-432B-B19B-C9EB3E5C188A}" type="pres">
      <dgm:prSet presAssocID="{AEFD5063-92FA-47A1-BA28-3FA7B1D30C18}" presName="sibTrans" presStyleLbl="sibTrans2D1" presStyleIdx="2" presStyleCnt="9"/>
      <dgm:spPr/>
    </dgm:pt>
    <dgm:pt modelId="{8A8DB4D7-5E9D-42F2-BF39-EC42CFE60A30}" type="pres">
      <dgm:prSet presAssocID="{472EA281-5E4A-4A1F-B212-32083D5C30F9}" presName="node" presStyleLbl="node1" presStyleIdx="3" presStyleCnt="9" custScaleX="159943">
        <dgm:presLayoutVars>
          <dgm:bulletEnabled val="1"/>
        </dgm:presLayoutVars>
      </dgm:prSet>
      <dgm:spPr/>
    </dgm:pt>
    <dgm:pt modelId="{2B325BD4-A16C-4B39-A05D-858DBD306223}" type="pres">
      <dgm:prSet presAssocID="{472EA281-5E4A-4A1F-B212-32083D5C30F9}" presName="dummy" presStyleCnt="0"/>
      <dgm:spPr/>
    </dgm:pt>
    <dgm:pt modelId="{6C2B383D-FABA-42A8-B169-2A26FABBE093}" type="pres">
      <dgm:prSet presAssocID="{54D8D338-3EFA-4AFA-8EE1-053EE2C9E000}" presName="sibTrans" presStyleLbl="sibTrans2D1" presStyleIdx="3" presStyleCnt="9"/>
      <dgm:spPr/>
    </dgm:pt>
    <dgm:pt modelId="{0A5723D6-D65B-421A-9C1D-1DAFDF6FA0C7}" type="pres">
      <dgm:prSet presAssocID="{4D040F94-C561-4913-81DF-A32AF8F04E18}" presName="node" presStyleLbl="node1" presStyleIdx="4" presStyleCnt="9" custScaleX="209504">
        <dgm:presLayoutVars>
          <dgm:bulletEnabled val="1"/>
        </dgm:presLayoutVars>
      </dgm:prSet>
      <dgm:spPr/>
    </dgm:pt>
    <dgm:pt modelId="{1DA6B673-75D4-44EF-9D63-7873D13BCFFB}" type="pres">
      <dgm:prSet presAssocID="{4D040F94-C561-4913-81DF-A32AF8F04E18}" presName="dummy" presStyleCnt="0"/>
      <dgm:spPr/>
    </dgm:pt>
    <dgm:pt modelId="{C128F52F-6639-4C5B-8FF2-4283A78E3A19}" type="pres">
      <dgm:prSet presAssocID="{E1809F90-42CC-4035-BA68-7EB384177AFC}" presName="sibTrans" presStyleLbl="sibTrans2D1" presStyleIdx="4" presStyleCnt="9"/>
      <dgm:spPr/>
    </dgm:pt>
    <dgm:pt modelId="{E8BC1D43-285A-48D4-87FF-5FBFC0B248CE}" type="pres">
      <dgm:prSet presAssocID="{2C75078C-69FD-4F4A-A831-34A30C00E02F}" presName="node" presStyleLbl="node1" presStyleIdx="5" presStyleCnt="9" custScaleX="163999">
        <dgm:presLayoutVars>
          <dgm:bulletEnabled val="1"/>
        </dgm:presLayoutVars>
      </dgm:prSet>
      <dgm:spPr/>
    </dgm:pt>
    <dgm:pt modelId="{E73765B8-5318-4CB3-A702-E9DFA8072F03}" type="pres">
      <dgm:prSet presAssocID="{2C75078C-69FD-4F4A-A831-34A30C00E02F}" presName="dummy" presStyleCnt="0"/>
      <dgm:spPr/>
    </dgm:pt>
    <dgm:pt modelId="{62B794FA-34ED-437D-9B82-581E683CF2AE}" type="pres">
      <dgm:prSet presAssocID="{1126FDB1-78C7-44FE-A34C-27065EAE7B61}" presName="sibTrans" presStyleLbl="sibTrans2D1" presStyleIdx="5" presStyleCnt="9"/>
      <dgm:spPr/>
    </dgm:pt>
    <dgm:pt modelId="{57B0FE0A-21A4-401D-B1A8-56B8CA9FD07B}" type="pres">
      <dgm:prSet presAssocID="{2CB86B7C-81ED-4947-B3BE-172CC4A31B7E}" presName="node" presStyleLbl="node1" presStyleIdx="6" presStyleCnt="9" custScaleX="183501">
        <dgm:presLayoutVars>
          <dgm:bulletEnabled val="1"/>
        </dgm:presLayoutVars>
      </dgm:prSet>
      <dgm:spPr/>
    </dgm:pt>
    <dgm:pt modelId="{0D98E04F-9D34-45BC-95F2-D5B8C582F1C5}" type="pres">
      <dgm:prSet presAssocID="{2CB86B7C-81ED-4947-B3BE-172CC4A31B7E}" presName="dummy" presStyleCnt="0"/>
      <dgm:spPr/>
    </dgm:pt>
    <dgm:pt modelId="{03C1D978-FE00-46AD-B683-5C2725D31E96}" type="pres">
      <dgm:prSet presAssocID="{AD6BB38E-8C20-4980-99B7-F4207FA2AEDB}" presName="sibTrans" presStyleLbl="sibTrans2D1" presStyleIdx="6" presStyleCnt="9"/>
      <dgm:spPr/>
    </dgm:pt>
    <dgm:pt modelId="{8C0B8A7C-DCD7-4CB6-9F38-869A8648BC2D}" type="pres">
      <dgm:prSet presAssocID="{A2A7E1D6-E193-4D6E-8A97-EB5D94C446A0}" presName="node" presStyleLbl="node1" presStyleIdx="7" presStyleCnt="9" custScaleX="164997">
        <dgm:presLayoutVars>
          <dgm:bulletEnabled val="1"/>
        </dgm:presLayoutVars>
      </dgm:prSet>
      <dgm:spPr/>
    </dgm:pt>
    <dgm:pt modelId="{496EA580-2733-4F03-921F-3BDCEE867CF5}" type="pres">
      <dgm:prSet presAssocID="{A2A7E1D6-E193-4D6E-8A97-EB5D94C446A0}" presName="dummy" presStyleCnt="0"/>
      <dgm:spPr/>
    </dgm:pt>
    <dgm:pt modelId="{C0AA2AEA-8381-4181-BBB9-671E8CE385A9}" type="pres">
      <dgm:prSet presAssocID="{F9AEB05C-256A-44EE-AA2F-12A8A259D4AF}" presName="sibTrans" presStyleLbl="sibTrans2D1" presStyleIdx="7" presStyleCnt="9"/>
      <dgm:spPr/>
    </dgm:pt>
    <dgm:pt modelId="{5A27A667-FCBE-493F-B0B1-824A87755030}" type="pres">
      <dgm:prSet presAssocID="{E3FC5EFF-C6C3-4F4F-8C80-9E0D11B21334}" presName="node" presStyleLbl="node1" presStyleIdx="8" presStyleCnt="9" custScaleX="193561">
        <dgm:presLayoutVars>
          <dgm:bulletEnabled val="1"/>
        </dgm:presLayoutVars>
      </dgm:prSet>
      <dgm:spPr/>
    </dgm:pt>
    <dgm:pt modelId="{E09D87DA-1570-43D8-9E5F-B2A540D19D0C}" type="pres">
      <dgm:prSet presAssocID="{E3FC5EFF-C6C3-4F4F-8C80-9E0D11B21334}" presName="dummy" presStyleCnt="0"/>
      <dgm:spPr/>
    </dgm:pt>
    <dgm:pt modelId="{247981BA-4F76-43DF-A445-EC0D4B66FA17}" type="pres">
      <dgm:prSet presAssocID="{569CA543-52E4-4312-9362-E9B0719FC94E}" presName="sibTrans" presStyleLbl="sibTrans2D1" presStyleIdx="8" presStyleCnt="9"/>
      <dgm:spPr/>
    </dgm:pt>
  </dgm:ptLst>
  <dgm:cxnLst>
    <dgm:cxn modelId="{6DD75400-7950-423A-9378-891497095C18}" type="presOf" srcId="{AEFD5063-92FA-47A1-BA28-3FA7B1D30C18}" destId="{A8C0AC21-0E1D-432B-B19B-C9EB3E5C188A}" srcOrd="0" destOrd="0" presId="urn:microsoft.com/office/officeart/2005/8/layout/radial6"/>
    <dgm:cxn modelId="{73CC2905-895A-4F87-ADAF-CB6C360B0A11}" type="presOf" srcId="{569CA543-52E4-4312-9362-E9B0719FC94E}" destId="{247981BA-4F76-43DF-A445-EC0D4B66FA17}" srcOrd="0" destOrd="0" presId="urn:microsoft.com/office/officeart/2005/8/layout/radial6"/>
    <dgm:cxn modelId="{DF813006-EA50-46D1-A7D9-DD5346FFF068}" type="presOf" srcId="{496702A0-38F4-46A4-A82B-A431FA2029D5}" destId="{3C2BAD3D-1AB8-4DB0-B82D-0BA80EE3B2C6}" srcOrd="0" destOrd="0" presId="urn:microsoft.com/office/officeart/2005/8/layout/radial6"/>
    <dgm:cxn modelId="{5C7FE60A-DEB4-49F8-B67B-3680EB8E79E9}" srcId="{4F088025-882B-4A8E-9289-B2EEAB39D25F}" destId="{472EA281-5E4A-4A1F-B212-32083D5C30F9}" srcOrd="3" destOrd="0" parTransId="{EB37E319-36A0-4E32-835E-115B1094A20A}" sibTransId="{54D8D338-3EFA-4AFA-8EE1-053EE2C9E000}"/>
    <dgm:cxn modelId="{38888510-4477-4ED3-9722-FCDDF9C91240}" type="presOf" srcId="{1126FDB1-78C7-44FE-A34C-27065EAE7B61}" destId="{62B794FA-34ED-437D-9B82-581E683CF2AE}" srcOrd="0" destOrd="0" presId="urn:microsoft.com/office/officeart/2005/8/layout/radial6"/>
    <dgm:cxn modelId="{A467AB15-1D03-44A6-94E7-A5B375550685}" srcId="{4F088025-882B-4A8E-9289-B2EEAB39D25F}" destId="{496702A0-38F4-46A4-A82B-A431FA2029D5}" srcOrd="2" destOrd="0" parTransId="{096861FB-1B54-42EA-A73A-530580F9CDDD}" sibTransId="{AEFD5063-92FA-47A1-BA28-3FA7B1D30C18}"/>
    <dgm:cxn modelId="{104F0318-634A-4D85-B776-05E4C6E395F4}" type="presOf" srcId="{E3FC5EFF-C6C3-4F4F-8C80-9E0D11B21334}" destId="{5A27A667-FCBE-493F-B0B1-824A87755030}" srcOrd="0" destOrd="0" presId="urn:microsoft.com/office/officeart/2005/8/layout/radial6"/>
    <dgm:cxn modelId="{8A62301C-733D-4E15-AC44-F8016B3DAFFF}" srcId="{4F088025-882B-4A8E-9289-B2EEAB39D25F}" destId="{EC419E20-C7EE-488B-988A-6E929324961A}" srcOrd="0" destOrd="0" parTransId="{2E9D2BBD-D088-49DA-97CE-38688B265BA1}" sibTransId="{5D1C3852-2E94-4BF6-AB6B-6DF64CDDB286}"/>
    <dgm:cxn modelId="{6934A621-3702-48F5-BDB2-7A18D0E03DB0}" srcId="{4F088025-882B-4A8E-9289-B2EEAB39D25F}" destId="{A2A7E1D6-E193-4D6E-8A97-EB5D94C446A0}" srcOrd="7" destOrd="0" parTransId="{2715CCEB-34E3-460E-949C-E4EAAB9DD8B7}" sibTransId="{F9AEB05C-256A-44EE-AA2F-12A8A259D4AF}"/>
    <dgm:cxn modelId="{4D16A83D-66AF-4C3E-863B-28C5FF5D7FD0}" type="presOf" srcId="{4F088025-882B-4A8E-9289-B2EEAB39D25F}" destId="{4D77C728-9B75-4E02-A54F-20CF1F4CD01D}" srcOrd="0" destOrd="0" presId="urn:microsoft.com/office/officeart/2005/8/layout/radial6"/>
    <dgm:cxn modelId="{CA92F361-B6EE-4066-A7DF-784395443D07}" type="presOf" srcId="{472EA281-5E4A-4A1F-B212-32083D5C30F9}" destId="{8A8DB4D7-5E9D-42F2-BF39-EC42CFE60A30}" srcOrd="0" destOrd="0" presId="urn:microsoft.com/office/officeart/2005/8/layout/radial6"/>
    <dgm:cxn modelId="{8144B465-F29B-427D-8DCF-6AEAE453CBCE}" type="presOf" srcId="{6016B6E5-9526-4058-8743-9C1C58697BD6}" destId="{373F2C5C-B6DF-4E64-8E60-92227B774EE8}" srcOrd="0" destOrd="0" presId="urn:microsoft.com/office/officeart/2005/8/layout/radial6"/>
    <dgm:cxn modelId="{34CEA94A-9F89-408F-95F7-E1D2A19B1F81}" srcId="{4F088025-882B-4A8E-9289-B2EEAB39D25F}" destId="{4D040F94-C561-4913-81DF-A32AF8F04E18}" srcOrd="4" destOrd="0" parTransId="{3BF036B5-6752-426D-9F11-001D6F1E6A9B}" sibTransId="{E1809F90-42CC-4035-BA68-7EB384177AFC}"/>
    <dgm:cxn modelId="{1C19966E-CEBC-42FF-AB0B-014643F77B95}" srcId="{4F088025-882B-4A8E-9289-B2EEAB39D25F}" destId="{3616B8DD-A5C3-4840-AF1E-A8FBA6D4464A}" srcOrd="1" destOrd="0" parTransId="{DBB50442-11B1-49CE-91D7-2BEEF763C476}" sibTransId="{58DF08CB-B009-47BD-ACCE-6145F1B5402D}"/>
    <dgm:cxn modelId="{73087451-50B9-4AED-8089-EAB7A05244B1}" type="presOf" srcId="{4D040F94-C561-4913-81DF-A32AF8F04E18}" destId="{0A5723D6-D65B-421A-9C1D-1DAFDF6FA0C7}" srcOrd="0" destOrd="0" presId="urn:microsoft.com/office/officeart/2005/8/layout/radial6"/>
    <dgm:cxn modelId="{EF128F53-3031-4C82-B294-9D13BEDF6322}" type="presOf" srcId="{A2A7E1D6-E193-4D6E-8A97-EB5D94C446A0}" destId="{8C0B8A7C-DCD7-4CB6-9F38-869A8648BC2D}" srcOrd="0" destOrd="0" presId="urn:microsoft.com/office/officeart/2005/8/layout/radial6"/>
    <dgm:cxn modelId="{F46DFB74-CC7B-489F-98C5-73415A409F04}" type="presOf" srcId="{2C75078C-69FD-4F4A-A831-34A30C00E02F}" destId="{E8BC1D43-285A-48D4-87FF-5FBFC0B248CE}" srcOrd="0" destOrd="0" presId="urn:microsoft.com/office/officeart/2005/8/layout/radial6"/>
    <dgm:cxn modelId="{A4B2AF96-D36D-441C-B632-6A5BC4FD3E17}" type="presOf" srcId="{AD6BB38E-8C20-4980-99B7-F4207FA2AEDB}" destId="{03C1D978-FE00-46AD-B683-5C2725D31E96}" srcOrd="0" destOrd="0" presId="urn:microsoft.com/office/officeart/2005/8/layout/radial6"/>
    <dgm:cxn modelId="{EE2BEA9A-C346-4A6F-BD6E-BA4E53D7DF05}" type="presOf" srcId="{54D8D338-3EFA-4AFA-8EE1-053EE2C9E000}" destId="{6C2B383D-FABA-42A8-B169-2A26FABBE093}" srcOrd="0" destOrd="0" presId="urn:microsoft.com/office/officeart/2005/8/layout/radial6"/>
    <dgm:cxn modelId="{94B1B0B7-6A06-4835-8B1C-A120BF2056F2}" srcId="{4F088025-882B-4A8E-9289-B2EEAB39D25F}" destId="{E3FC5EFF-C6C3-4F4F-8C80-9E0D11B21334}" srcOrd="8" destOrd="0" parTransId="{FF93478D-1406-4B1C-BC2D-60B0257BDB2F}" sibTransId="{569CA543-52E4-4312-9362-E9B0719FC94E}"/>
    <dgm:cxn modelId="{6D6051B9-6F68-4AB7-A260-830FEB5559CF}" type="presOf" srcId="{3616B8DD-A5C3-4840-AF1E-A8FBA6D4464A}" destId="{416E2208-1015-4666-A7E7-ECD7146B4470}" srcOrd="0" destOrd="0" presId="urn:microsoft.com/office/officeart/2005/8/layout/radial6"/>
    <dgm:cxn modelId="{8AA413BD-ADC2-45BB-A54F-F43F999932AF}" type="presOf" srcId="{58DF08CB-B009-47BD-ACCE-6145F1B5402D}" destId="{6DC9D2C6-CADA-40CB-96EF-24AC00E42F82}" srcOrd="0" destOrd="0" presId="urn:microsoft.com/office/officeart/2005/8/layout/radial6"/>
    <dgm:cxn modelId="{37A3B5C3-3059-434A-AD4F-1C21BCE68A9F}" type="presOf" srcId="{2CB86B7C-81ED-4947-B3BE-172CC4A31B7E}" destId="{57B0FE0A-21A4-401D-B1A8-56B8CA9FD07B}" srcOrd="0" destOrd="0" presId="urn:microsoft.com/office/officeart/2005/8/layout/radial6"/>
    <dgm:cxn modelId="{C7E08FC7-49AF-4F33-B019-B59C93B4E265}" srcId="{4F088025-882B-4A8E-9289-B2EEAB39D25F}" destId="{2C75078C-69FD-4F4A-A831-34A30C00E02F}" srcOrd="5" destOrd="0" parTransId="{54F35145-9583-4C03-9397-61705622267D}" sibTransId="{1126FDB1-78C7-44FE-A34C-27065EAE7B61}"/>
    <dgm:cxn modelId="{4469FBD0-3B90-44ED-91AB-0F0E787A6C27}" type="presOf" srcId="{5D1C3852-2E94-4BF6-AB6B-6DF64CDDB286}" destId="{F9D80665-031E-4498-BF36-CC355B44ECD1}" srcOrd="0" destOrd="0" presId="urn:microsoft.com/office/officeart/2005/8/layout/radial6"/>
    <dgm:cxn modelId="{9C26EFD2-CCEA-46ED-8120-DDA27EB47A0B}" srcId="{6016B6E5-9526-4058-8743-9C1C58697BD6}" destId="{4F088025-882B-4A8E-9289-B2EEAB39D25F}" srcOrd="0" destOrd="0" parTransId="{1B00FB96-B47A-4100-BBCE-E9563D1A9DA8}" sibTransId="{052364F2-BF0F-4FD5-954E-9A63B894A7D0}"/>
    <dgm:cxn modelId="{6F816CDD-6D88-4D4E-A80E-DD56CDFCAF20}" type="presOf" srcId="{EC419E20-C7EE-488B-988A-6E929324961A}" destId="{360ED908-8AA6-4860-9558-36E1D4A8C72B}" srcOrd="0" destOrd="0" presId="urn:microsoft.com/office/officeart/2005/8/layout/radial6"/>
    <dgm:cxn modelId="{6F0506E6-EF12-4119-ACC3-EC55A025EC1A}" type="presOf" srcId="{F9AEB05C-256A-44EE-AA2F-12A8A259D4AF}" destId="{C0AA2AEA-8381-4181-BBB9-671E8CE385A9}" srcOrd="0" destOrd="0" presId="urn:microsoft.com/office/officeart/2005/8/layout/radial6"/>
    <dgm:cxn modelId="{48AEA6F6-417A-4643-AF65-F1E9FF9B7B99}" type="presOf" srcId="{E1809F90-42CC-4035-BA68-7EB384177AFC}" destId="{C128F52F-6639-4C5B-8FF2-4283A78E3A19}" srcOrd="0" destOrd="0" presId="urn:microsoft.com/office/officeart/2005/8/layout/radial6"/>
    <dgm:cxn modelId="{AFFAF7FC-F004-4A18-B632-CC219650118D}" srcId="{4F088025-882B-4A8E-9289-B2EEAB39D25F}" destId="{2CB86B7C-81ED-4947-B3BE-172CC4A31B7E}" srcOrd="6" destOrd="0" parTransId="{2B40AD68-4BA8-42AC-B590-E4B0D5945532}" sibTransId="{AD6BB38E-8C20-4980-99B7-F4207FA2AEDB}"/>
    <dgm:cxn modelId="{D26A497F-0CE8-49D0-9661-5E62246168E5}" type="presParOf" srcId="{373F2C5C-B6DF-4E64-8E60-92227B774EE8}" destId="{4D77C728-9B75-4E02-A54F-20CF1F4CD01D}" srcOrd="0" destOrd="0" presId="urn:microsoft.com/office/officeart/2005/8/layout/radial6"/>
    <dgm:cxn modelId="{3ABE271A-C928-463A-BEF7-1672C4C9D77F}" type="presParOf" srcId="{373F2C5C-B6DF-4E64-8E60-92227B774EE8}" destId="{360ED908-8AA6-4860-9558-36E1D4A8C72B}" srcOrd="1" destOrd="0" presId="urn:microsoft.com/office/officeart/2005/8/layout/radial6"/>
    <dgm:cxn modelId="{98B74345-F9AC-48FD-8B7F-DBEB428144FF}" type="presParOf" srcId="{373F2C5C-B6DF-4E64-8E60-92227B774EE8}" destId="{3AD568F3-CBC1-43BA-B12C-BE66991E607B}" srcOrd="2" destOrd="0" presId="urn:microsoft.com/office/officeart/2005/8/layout/radial6"/>
    <dgm:cxn modelId="{D31E0F5A-8AEA-44AB-AA55-B2CE83A1E172}" type="presParOf" srcId="{373F2C5C-B6DF-4E64-8E60-92227B774EE8}" destId="{F9D80665-031E-4498-BF36-CC355B44ECD1}" srcOrd="3" destOrd="0" presId="urn:microsoft.com/office/officeart/2005/8/layout/radial6"/>
    <dgm:cxn modelId="{D443DC57-9FCF-4092-8275-4303512C1603}" type="presParOf" srcId="{373F2C5C-B6DF-4E64-8E60-92227B774EE8}" destId="{416E2208-1015-4666-A7E7-ECD7146B4470}" srcOrd="4" destOrd="0" presId="urn:microsoft.com/office/officeart/2005/8/layout/radial6"/>
    <dgm:cxn modelId="{0ADE1376-46CD-4588-867B-820979050D0C}" type="presParOf" srcId="{373F2C5C-B6DF-4E64-8E60-92227B774EE8}" destId="{A68D49EF-1427-4DF4-8D92-6C7F5ABAE4F5}" srcOrd="5" destOrd="0" presId="urn:microsoft.com/office/officeart/2005/8/layout/radial6"/>
    <dgm:cxn modelId="{75C6FA61-88DF-4FE3-81D7-BA8ABD4EB2CB}" type="presParOf" srcId="{373F2C5C-B6DF-4E64-8E60-92227B774EE8}" destId="{6DC9D2C6-CADA-40CB-96EF-24AC00E42F82}" srcOrd="6" destOrd="0" presId="urn:microsoft.com/office/officeart/2005/8/layout/radial6"/>
    <dgm:cxn modelId="{FAF3BD7E-7F91-4DA9-BFD7-59812E2AEE0D}" type="presParOf" srcId="{373F2C5C-B6DF-4E64-8E60-92227B774EE8}" destId="{3C2BAD3D-1AB8-4DB0-B82D-0BA80EE3B2C6}" srcOrd="7" destOrd="0" presId="urn:microsoft.com/office/officeart/2005/8/layout/radial6"/>
    <dgm:cxn modelId="{2F7332A4-5941-4D10-9598-73CF00753BD9}" type="presParOf" srcId="{373F2C5C-B6DF-4E64-8E60-92227B774EE8}" destId="{A261A46E-3FAD-496D-B924-2AC898F9235C}" srcOrd="8" destOrd="0" presId="urn:microsoft.com/office/officeart/2005/8/layout/radial6"/>
    <dgm:cxn modelId="{03860764-F3E5-4E22-8862-3D1D3206E3CD}" type="presParOf" srcId="{373F2C5C-B6DF-4E64-8E60-92227B774EE8}" destId="{A8C0AC21-0E1D-432B-B19B-C9EB3E5C188A}" srcOrd="9" destOrd="0" presId="urn:microsoft.com/office/officeart/2005/8/layout/radial6"/>
    <dgm:cxn modelId="{E279F3D8-B4F9-4903-9150-332D9015F316}" type="presParOf" srcId="{373F2C5C-B6DF-4E64-8E60-92227B774EE8}" destId="{8A8DB4D7-5E9D-42F2-BF39-EC42CFE60A30}" srcOrd="10" destOrd="0" presId="urn:microsoft.com/office/officeart/2005/8/layout/radial6"/>
    <dgm:cxn modelId="{C96008AA-CB44-44D4-8ABD-71B953BB21AC}" type="presParOf" srcId="{373F2C5C-B6DF-4E64-8E60-92227B774EE8}" destId="{2B325BD4-A16C-4B39-A05D-858DBD306223}" srcOrd="11" destOrd="0" presId="urn:microsoft.com/office/officeart/2005/8/layout/radial6"/>
    <dgm:cxn modelId="{7359CDD5-780E-466A-99B3-38273F8EBDEE}" type="presParOf" srcId="{373F2C5C-B6DF-4E64-8E60-92227B774EE8}" destId="{6C2B383D-FABA-42A8-B169-2A26FABBE093}" srcOrd="12" destOrd="0" presId="urn:microsoft.com/office/officeart/2005/8/layout/radial6"/>
    <dgm:cxn modelId="{33197563-6FCB-4882-AB4F-2EE6347F9997}" type="presParOf" srcId="{373F2C5C-B6DF-4E64-8E60-92227B774EE8}" destId="{0A5723D6-D65B-421A-9C1D-1DAFDF6FA0C7}" srcOrd="13" destOrd="0" presId="urn:microsoft.com/office/officeart/2005/8/layout/radial6"/>
    <dgm:cxn modelId="{3791206F-D3DC-4955-8D78-D8A3245F1B09}" type="presParOf" srcId="{373F2C5C-B6DF-4E64-8E60-92227B774EE8}" destId="{1DA6B673-75D4-44EF-9D63-7873D13BCFFB}" srcOrd="14" destOrd="0" presId="urn:microsoft.com/office/officeart/2005/8/layout/radial6"/>
    <dgm:cxn modelId="{F1443C92-FC7F-4335-B8DA-E8A0937F7A8B}" type="presParOf" srcId="{373F2C5C-B6DF-4E64-8E60-92227B774EE8}" destId="{C128F52F-6639-4C5B-8FF2-4283A78E3A19}" srcOrd="15" destOrd="0" presId="urn:microsoft.com/office/officeart/2005/8/layout/radial6"/>
    <dgm:cxn modelId="{75B67B8F-DD56-4C3A-A854-2CC0D75474D8}" type="presParOf" srcId="{373F2C5C-B6DF-4E64-8E60-92227B774EE8}" destId="{E8BC1D43-285A-48D4-87FF-5FBFC0B248CE}" srcOrd="16" destOrd="0" presId="urn:microsoft.com/office/officeart/2005/8/layout/radial6"/>
    <dgm:cxn modelId="{13B37581-EE33-4C09-9061-0A8D42051F30}" type="presParOf" srcId="{373F2C5C-B6DF-4E64-8E60-92227B774EE8}" destId="{E73765B8-5318-4CB3-A702-E9DFA8072F03}" srcOrd="17" destOrd="0" presId="urn:microsoft.com/office/officeart/2005/8/layout/radial6"/>
    <dgm:cxn modelId="{4FC7C831-C3ED-46BC-BD3A-3CBE0B92870F}" type="presParOf" srcId="{373F2C5C-B6DF-4E64-8E60-92227B774EE8}" destId="{62B794FA-34ED-437D-9B82-581E683CF2AE}" srcOrd="18" destOrd="0" presId="urn:microsoft.com/office/officeart/2005/8/layout/radial6"/>
    <dgm:cxn modelId="{23FA7EC0-1330-4006-A599-C5B6FEED3DBC}" type="presParOf" srcId="{373F2C5C-B6DF-4E64-8E60-92227B774EE8}" destId="{57B0FE0A-21A4-401D-B1A8-56B8CA9FD07B}" srcOrd="19" destOrd="0" presId="urn:microsoft.com/office/officeart/2005/8/layout/radial6"/>
    <dgm:cxn modelId="{C4340130-99AD-45F6-8ABB-9AE77A045069}" type="presParOf" srcId="{373F2C5C-B6DF-4E64-8E60-92227B774EE8}" destId="{0D98E04F-9D34-45BC-95F2-D5B8C582F1C5}" srcOrd="20" destOrd="0" presId="urn:microsoft.com/office/officeart/2005/8/layout/radial6"/>
    <dgm:cxn modelId="{D8498311-0A19-4000-8363-D7C89023D51D}" type="presParOf" srcId="{373F2C5C-B6DF-4E64-8E60-92227B774EE8}" destId="{03C1D978-FE00-46AD-B683-5C2725D31E96}" srcOrd="21" destOrd="0" presId="urn:microsoft.com/office/officeart/2005/8/layout/radial6"/>
    <dgm:cxn modelId="{237BE78E-585F-4C58-8B17-57304E80547C}" type="presParOf" srcId="{373F2C5C-B6DF-4E64-8E60-92227B774EE8}" destId="{8C0B8A7C-DCD7-4CB6-9F38-869A8648BC2D}" srcOrd="22" destOrd="0" presId="urn:microsoft.com/office/officeart/2005/8/layout/radial6"/>
    <dgm:cxn modelId="{F635A6BE-A3C5-4245-B56D-CEEDAD7A50A7}" type="presParOf" srcId="{373F2C5C-B6DF-4E64-8E60-92227B774EE8}" destId="{496EA580-2733-4F03-921F-3BDCEE867CF5}" srcOrd="23" destOrd="0" presId="urn:microsoft.com/office/officeart/2005/8/layout/radial6"/>
    <dgm:cxn modelId="{B9DB07FF-D11F-47FC-B5C8-E6789545B03C}" type="presParOf" srcId="{373F2C5C-B6DF-4E64-8E60-92227B774EE8}" destId="{C0AA2AEA-8381-4181-BBB9-671E8CE385A9}" srcOrd="24" destOrd="0" presId="urn:microsoft.com/office/officeart/2005/8/layout/radial6"/>
    <dgm:cxn modelId="{1FF78BEF-6F5A-4E23-8B38-37F39713749E}" type="presParOf" srcId="{373F2C5C-B6DF-4E64-8E60-92227B774EE8}" destId="{5A27A667-FCBE-493F-B0B1-824A87755030}" srcOrd="25" destOrd="0" presId="urn:microsoft.com/office/officeart/2005/8/layout/radial6"/>
    <dgm:cxn modelId="{7EED0ACE-B23B-4EE5-B2FF-49E18FB17B10}" type="presParOf" srcId="{373F2C5C-B6DF-4E64-8E60-92227B774EE8}" destId="{E09D87DA-1570-43D8-9E5F-B2A540D19D0C}" srcOrd="26" destOrd="0" presId="urn:microsoft.com/office/officeart/2005/8/layout/radial6"/>
    <dgm:cxn modelId="{853AB8B1-23F7-4703-8E2D-23D8BCA8377D}" type="presParOf" srcId="{373F2C5C-B6DF-4E64-8E60-92227B774EE8}" destId="{247981BA-4F76-43DF-A445-EC0D4B66FA17}" srcOrd="27"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6FD139-E7B6-4EE2-A5B0-97F03CF65C91}">
      <dsp:nvSpPr>
        <dsp:cNvPr id="0" name=""/>
        <dsp:cNvSpPr/>
      </dsp:nvSpPr>
      <dsp:spPr>
        <a:xfrm>
          <a:off x="0" y="0"/>
          <a:ext cx="8229600" cy="3103562"/>
        </a:xfrm>
        <a:prstGeom prst="roundRect">
          <a:avLst>
            <a:gd name="adj" fmla="val 10000"/>
          </a:avLst>
        </a:prstGeom>
        <a:solidFill>
          <a:schemeClr val="accent1">
            <a:lumMod val="75000"/>
          </a:schemeClr>
        </a:solidFill>
        <a:ln w="55000" cap="flat" cmpd="thickThin"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980" tIns="220980" rIns="220980" bIns="220980" numCol="1" spcCol="1270" anchor="ctr" anchorCtr="0">
          <a:noAutofit/>
        </a:bodyPr>
        <a:lstStyle/>
        <a:p>
          <a:pPr marL="0" lvl="0" indent="0" algn="ctr" defTabSz="2578100">
            <a:lnSpc>
              <a:spcPct val="90000"/>
            </a:lnSpc>
            <a:spcBef>
              <a:spcPct val="0"/>
            </a:spcBef>
            <a:spcAft>
              <a:spcPct val="35000"/>
            </a:spcAft>
            <a:buNone/>
          </a:pPr>
          <a:r>
            <a:rPr lang="en-US" sz="5800" kern="1200" dirty="0"/>
            <a:t>41,600 </a:t>
          </a:r>
        </a:p>
        <a:p>
          <a:pPr marL="0" lvl="0" indent="0" algn="ctr" defTabSz="2578100">
            <a:lnSpc>
              <a:spcPct val="90000"/>
            </a:lnSpc>
            <a:spcBef>
              <a:spcPct val="0"/>
            </a:spcBef>
            <a:spcAft>
              <a:spcPct val="35000"/>
            </a:spcAft>
            <a:buNone/>
          </a:pPr>
          <a:r>
            <a:rPr lang="en-US" sz="5800" kern="1200" dirty="0"/>
            <a:t>2001 to 2013</a:t>
          </a:r>
        </a:p>
      </dsp:txBody>
      <dsp:txXfrm>
        <a:off x="90900" y="90900"/>
        <a:ext cx="8047800" cy="29217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7981BA-4F76-43DF-A445-EC0D4B66FA17}">
      <dsp:nvSpPr>
        <dsp:cNvPr id="0" name=""/>
        <dsp:cNvSpPr/>
      </dsp:nvSpPr>
      <dsp:spPr>
        <a:xfrm>
          <a:off x="1406941" y="487209"/>
          <a:ext cx="4903642" cy="4903642"/>
        </a:xfrm>
        <a:prstGeom prst="blockArc">
          <a:avLst>
            <a:gd name="adj1" fmla="val 13800000"/>
            <a:gd name="adj2" fmla="val 16200000"/>
            <a:gd name="adj3" fmla="val 306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0AA2AEA-8381-4181-BBB9-671E8CE385A9}">
      <dsp:nvSpPr>
        <dsp:cNvPr id="0" name=""/>
        <dsp:cNvSpPr/>
      </dsp:nvSpPr>
      <dsp:spPr>
        <a:xfrm>
          <a:off x="1406941" y="487209"/>
          <a:ext cx="4903642" cy="4903642"/>
        </a:xfrm>
        <a:prstGeom prst="blockArc">
          <a:avLst>
            <a:gd name="adj1" fmla="val 11400000"/>
            <a:gd name="adj2" fmla="val 13800000"/>
            <a:gd name="adj3" fmla="val 306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3C1D978-FE00-46AD-B683-5C2725D31E96}">
      <dsp:nvSpPr>
        <dsp:cNvPr id="0" name=""/>
        <dsp:cNvSpPr/>
      </dsp:nvSpPr>
      <dsp:spPr>
        <a:xfrm>
          <a:off x="1406941" y="487209"/>
          <a:ext cx="4903642" cy="4903642"/>
        </a:xfrm>
        <a:prstGeom prst="blockArc">
          <a:avLst>
            <a:gd name="adj1" fmla="val 9000000"/>
            <a:gd name="adj2" fmla="val 11400000"/>
            <a:gd name="adj3" fmla="val 306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2B794FA-34ED-437D-9B82-581E683CF2AE}">
      <dsp:nvSpPr>
        <dsp:cNvPr id="0" name=""/>
        <dsp:cNvSpPr/>
      </dsp:nvSpPr>
      <dsp:spPr>
        <a:xfrm>
          <a:off x="1406941" y="487209"/>
          <a:ext cx="4903642" cy="4903642"/>
        </a:xfrm>
        <a:prstGeom prst="blockArc">
          <a:avLst>
            <a:gd name="adj1" fmla="val 6600000"/>
            <a:gd name="adj2" fmla="val 9000000"/>
            <a:gd name="adj3" fmla="val 306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128F52F-6639-4C5B-8FF2-4283A78E3A19}">
      <dsp:nvSpPr>
        <dsp:cNvPr id="0" name=""/>
        <dsp:cNvSpPr/>
      </dsp:nvSpPr>
      <dsp:spPr>
        <a:xfrm>
          <a:off x="1406941" y="487209"/>
          <a:ext cx="4903642" cy="4903642"/>
        </a:xfrm>
        <a:prstGeom prst="blockArc">
          <a:avLst>
            <a:gd name="adj1" fmla="val 4200000"/>
            <a:gd name="adj2" fmla="val 6600000"/>
            <a:gd name="adj3" fmla="val 306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C2B383D-FABA-42A8-B169-2A26FABBE093}">
      <dsp:nvSpPr>
        <dsp:cNvPr id="0" name=""/>
        <dsp:cNvSpPr/>
      </dsp:nvSpPr>
      <dsp:spPr>
        <a:xfrm>
          <a:off x="1406941" y="487209"/>
          <a:ext cx="4903642" cy="4903642"/>
        </a:xfrm>
        <a:prstGeom prst="blockArc">
          <a:avLst>
            <a:gd name="adj1" fmla="val 1800000"/>
            <a:gd name="adj2" fmla="val 4200000"/>
            <a:gd name="adj3" fmla="val 306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8C0AC21-0E1D-432B-B19B-C9EB3E5C188A}">
      <dsp:nvSpPr>
        <dsp:cNvPr id="0" name=""/>
        <dsp:cNvSpPr/>
      </dsp:nvSpPr>
      <dsp:spPr>
        <a:xfrm>
          <a:off x="1406941" y="487209"/>
          <a:ext cx="4903642" cy="4903642"/>
        </a:xfrm>
        <a:prstGeom prst="blockArc">
          <a:avLst>
            <a:gd name="adj1" fmla="val 21000000"/>
            <a:gd name="adj2" fmla="val 1800000"/>
            <a:gd name="adj3" fmla="val 306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DC9D2C6-CADA-40CB-96EF-24AC00E42F82}">
      <dsp:nvSpPr>
        <dsp:cNvPr id="0" name=""/>
        <dsp:cNvSpPr/>
      </dsp:nvSpPr>
      <dsp:spPr>
        <a:xfrm>
          <a:off x="1406941" y="487209"/>
          <a:ext cx="4903642" cy="4903642"/>
        </a:xfrm>
        <a:prstGeom prst="blockArc">
          <a:avLst>
            <a:gd name="adj1" fmla="val 18600000"/>
            <a:gd name="adj2" fmla="val 21000000"/>
            <a:gd name="adj3" fmla="val 306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9D80665-031E-4498-BF36-CC355B44ECD1}">
      <dsp:nvSpPr>
        <dsp:cNvPr id="0" name=""/>
        <dsp:cNvSpPr/>
      </dsp:nvSpPr>
      <dsp:spPr>
        <a:xfrm>
          <a:off x="1406941" y="487209"/>
          <a:ext cx="4903642" cy="4903642"/>
        </a:xfrm>
        <a:prstGeom prst="blockArc">
          <a:avLst>
            <a:gd name="adj1" fmla="val 16200000"/>
            <a:gd name="adj2" fmla="val 18600000"/>
            <a:gd name="adj3" fmla="val 306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D77C728-9B75-4E02-A54F-20CF1F4CD01D}">
      <dsp:nvSpPr>
        <dsp:cNvPr id="0" name=""/>
        <dsp:cNvSpPr/>
      </dsp:nvSpPr>
      <dsp:spPr>
        <a:xfrm>
          <a:off x="2035444" y="1131629"/>
          <a:ext cx="3646635" cy="3614802"/>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7310" tIns="67310" rIns="67310" bIns="67310" numCol="1" spcCol="1270" anchor="ctr" anchorCtr="0">
          <a:noAutofit/>
        </a:bodyPr>
        <a:lstStyle/>
        <a:p>
          <a:pPr marL="0" lvl="0" indent="0" algn="ctr" defTabSz="2355850">
            <a:lnSpc>
              <a:spcPct val="90000"/>
            </a:lnSpc>
            <a:spcBef>
              <a:spcPct val="0"/>
            </a:spcBef>
            <a:spcAft>
              <a:spcPct val="35000"/>
            </a:spcAft>
            <a:buNone/>
          </a:pPr>
          <a:r>
            <a:rPr lang="en-US" sz="5300" kern="1200" dirty="0"/>
            <a:t>Culture</a:t>
          </a:r>
        </a:p>
      </dsp:txBody>
      <dsp:txXfrm>
        <a:off x="2569481" y="1661004"/>
        <a:ext cx="2578561" cy="2556052"/>
      </dsp:txXfrm>
    </dsp:sp>
    <dsp:sp modelId="{360ED908-8AA6-4860-9558-36E1D4A8C72B}">
      <dsp:nvSpPr>
        <dsp:cNvPr id="0" name=""/>
        <dsp:cNvSpPr/>
      </dsp:nvSpPr>
      <dsp:spPr>
        <a:xfrm>
          <a:off x="3096607" y="3606"/>
          <a:ext cx="1524310" cy="1042248"/>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0" i="0" kern="1200" baseline="0" dirty="0">
              <a:solidFill>
                <a:schemeClr val="tx1"/>
              </a:solidFill>
            </a:rPr>
            <a:t>Language</a:t>
          </a:r>
        </a:p>
      </dsp:txBody>
      <dsp:txXfrm>
        <a:off x="3319837" y="156240"/>
        <a:ext cx="1077850" cy="736980"/>
      </dsp:txXfrm>
    </dsp:sp>
    <dsp:sp modelId="{416E2208-1015-4666-A7E7-ECD7146B4470}">
      <dsp:nvSpPr>
        <dsp:cNvPr id="0" name=""/>
        <dsp:cNvSpPr/>
      </dsp:nvSpPr>
      <dsp:spPr>
        <a:xfrm>
          <a:off x="4486623" y="568445"/>
          <a:ext cx="1848042" cy="1042248"/>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0" i="0" kern="1200" baseline="0" dirty="0">
              <a:solidFill>
                <a:schemeClr val="tx1"/>
              </a:solidFill>
            </a:rPr>
            <a:t>Rituals</a:t>
          </a:r>
        </a:p>
      </dsp:txBody>
      <dsp:txXfrm>
        <a:off x="4757262" y="721079"/>
        <a:ext cx="1306764" cy="736980"/>
      </dsp:txXfrm>
    </dsp:sp>
    <dsp:sp modelId="{3C2BAD3D-1AB8-4DB0-B82D-0BA80EE3B2C6}">
      <dsp:nvSpPr>
        <dsp:cNvPr id="0" name=""/>
        <dsp:cNvSpPr/>
      </dsp:nvSpPr>
      <dsp:spPr>
        <a:xfrm>
          <a:off x="5461222" y="1998667"/>
          <a:ext cx="1550324" cy="1042248"/>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0" i="0" kern="1200" baseline="0" dirty="0">
              <a:solidFill>
                <a:schemeClr val="tx1"/>
              </a:solidFill>
            </a:rPr>
            <a:t>Roles</a:t>
          </a:r>
        </a:p>
      </dsp:txBody>
      <dsp:txXfrm>
        <a:off x="5688262" y="2151301"/>
        <a:ext cx="1096244" cy="736980"/>
      </dsp:txXfrm>
    </dsp:sp>
    <dsp:sp modelId="{8A8DB4D7-5E9D-42F2-BF39-EC42CFE60A30}">
      <dsp:nvSpPr>
        <dsp:cNvPr id="0" name=""/>
        <dsp:cNvSpPr/>
      </dsp:nvSpPr>
      <dsp:spPr>
        <a:xfrm>
          <a:off x="5116106" y="3625056"/>
          <a:ext cx="1667004" cy="1042248"/>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0" i="0" kern="1200" baseline="0" dirty="0">
              <a:solidFill>
                <a:schemeClr val="tx1"/>
              </a:solidFill>
            </a:rPr>
            <a:t>Customs</a:t>
          </a:r>
        </a:p>
      </dsp:txBody>
      <dsp:txXfrm>
        <a:off x="5360233" y="3777690"/>
        <a:ext cx="1178750" cy="736980"/>
      </dsp:txXfrm>
    </dsp:sp>
    <dsp:sp modelId="{0A5723D6-D65B-421A-9C1D-1DAFDF6FA0C7}">
      <dsp:nvSpPr>
        <dsp:cNvPr id="0" name=""/>
        <dsp:cNvSpPr/>
      </dsp:nvSpPr>
      <dsp:spPr>
        <a:xfrm>
          <a:off x="3592725" y="4686606"/>
          <a:ext cx="2183553" cy="1042248"/>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0" i="0" kern="1200" baseline="0" dirty="0">
              <a:solidFill>
                <a:schemeClr val="tx1"/>
              </a:solidFill>
            </a:rPr>
            <a:t>Relationships</a:t>
          </a:r>
        </a:p>
      </dsp:txBody>
      <dsp:txXfrm>
        <a:off x="3912499" y="4839240"/>
        <a:ext cx="1544005" cy="736980"/>
      </dsp:txXfrm>
    </dsp:sp>
    <dsp:sp modelId="{E8BC1D43-285A-48D4-87FF-5FBFC0B248CE}">
      <dsp:nvSpPr>
        <dsp:cNvPr id="0" name=""/>
        <dsp:cNvSpPr/>
      </dsp:nvSpPr>
      <dsp:spPr>
        <a:xfrm>
          <a:off x="2178384" y="4686606"/>
          <a:ext cx="1709277" cy="1042248"/>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0" i="0" kern="1200" baseline="0" dirty="0">
              <a:solidFill>
                <a:schemeClr val="tx1"/>
              </a:solidFill>
            </a:rPr>
            <a:t>Values</a:t>
          </a:r>
        </a:p>
      </dsp:txBody>
      <dsp:txXfrm>
        <a:off x="2428702" y="4839240"/>
        <a:ext cx="1208641" cy="736980"/>
      </dsp:txXfrm>
    </dsp:sp>
    <dsp:sp modelId="{57B0FE0A-21A4-401D-B1A8-56B8CA9FD07B}">
      <dsp:nvSpPr>
        <dsp:cNvPr id="0" name=""/>
        <dsp:cNvSpPr/>
      </dsp:nvSpPr>
      <dsp:spPr>
        <a:xfrm>
          <a:off x="811648" y="3625056"/>
          <a:ext cx="1912537" cy="1042248"/>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0" i="0" kern="1200" baseline="0" dirty="0">
              <a:solidFill>
                <a:schemeClr val="tx1"/>
              </a:solidFill>
            </a:rPr>
            <a:t>Interactions</a:t>
          </a:r>
        </a:p>
      </dsp:txBody>
      <dsp:txXfrm>
        <a:off x="1091733" y="3777690"/>
        <a:ext cx="1352367" cy="736980"/>
      </dsp:txXfrm>
    </dsp:sp>
    <dsp:sp modelId="{8C0B8A7C-DCD7-4CB6-9F38-869A8648BC2D}">
      <dsp:nvSpPr>
        <dsp:cNvPr id="0" name=""/>
        <dsp:cNvSpPr/>
      </dsp:nvSpPr>
      <dsp:spPr>
        <a:xfrm>
          <a:off x="621301" y="1998667"/>
          <a:ext cx="1719679" cy="1042248"/>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0" i="0" kern="1200" baseline="0" dirty="0">
              <a:solidFill>
                <a:schemeClr val="tx1"/>
              </a:solidFill>
            </a:rPr>
            <a:t>Boundaries</a:t>
          </a:r>
        </a:p>
      </dsp:txBody>
      <dsp:txXfrm>
        <a:off x="873142" y="2151301"/>
        <a:ext cx="1215997" cy="736980"/>
      </dsp:txXfrm>
    </dsp:sp>
    <dsp:sp modelId="{5A27A667-FCBE-493F-B0B1-824A87755030}">
      <dsp:nvSpPr>
        <dsp:cNvPr id="0" name=""/>
        <dsp:cNvSpPr/>
      </dsp:nvSpPr>
      <dsp:spPr>
        <a:xfrm>
          <a:off x="1298186" y="568445"/>
          <a:ext cx="2017387" cy="1042248"/>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0" i="0" kern="1200" baseline="0" dirty="0">
              <a:solidFill>
                <a:schemeClr val="tx1"/>
              </a:solidFill>
            </a:rPr>
            <a:t>Expectations </a:t>
          </a:r>
        </a:p>
      </dsp:txBody>
      <dsp:txXfrm>
        <a:off x="1593625" y="721079"/>
        <a:ext cx="1426509" cy="73698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0.63539</cdr:x>
      <cdr:y>0.04268</cdr:y>
    </cdr:from>
    <cdr:to>
      <cdr:x>0.92299</cdr:x>
      <cdr:y>0.13643</cdr:y>
    </cdr:to>
    <cdr:sp macro="" textlink="">
      <cdr:nvSpPr>
        <cdr:cNvPr id="2" name="TextBox 1"/>
        <cdr:cNvSpPr txBox="1"/>
      </cdr:nvSpPr>
      <cdr:spPr>
        <a:xfrm xmlns:a="http://schemas.openxmlformats.org/drawingml/2006/main">
          <a:off x="5567917" y="208166"/>
          <a:ext cx="2520280" cy="457200"/>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rtlCol="0"/>
        <a:lstStyle xmlns:a="http://schemas.openxmlformats.org/drawingml/2006/main"/>
        <a:p xmlns:a="http://schemas.openxmlformats.org/drawingml/2006/main">
          <a:r>
            <a:rPr lang="en-US" sz="1400" dirty="0"/>
            <a:t>  Veterans Mental Health</a:t>
          </a:r>
        </a:p>
      </cdr:txBody>
    </cdr:sp>
  </cdr:relSizeAnchor>
  <cdr:relSizeAnchor xmlns:cdr="http://schemas.openxmlformats.org/drawingml/2006/chartDrawing">
    <cdr:from>
      <cdr:x>0.63539</cdr:x>
      <cdr:y>0.06298</cdr:y>
    </cdr:from>
    <cdr:to>
      <cdr:x>0.64895</cdr:x>
      <cdr:y>0.08736</cdr:y>
    </cdr:to>
    <cdr:sp macro="" textlink="">
      <cdr:nvSpPr>
        <cdr:cNvPr id="3" name="Rectangle 2"/>
        <cdr:cNvSpPr/>
      </cdr:nvSpPr>
      <cdr:spPr>
        <a:xfrm xmlns:a="http://schemas.openxmlformats.org/drawingml/2006/main">
          <a:off x="5567917" y="307139"/>
          <a:ext cx="118827" cy="118896"/>
        </a:xfrm>
        <a:prstGeom xmlns:a="http://schemas.openxmlformats.org/drawingml/2006/main" prst="rect">
          <a:avLst/>
        </a:prstGeom>
      </cdr:spPr>
      <cdr:style>
        <a:lnRef xmlns:a="http://schemas.openxmlformats.org/drawingml/2006/main" idx="2">
          <a:schemeClr val="accent2">
            <a:shade val="50000"/>
          </a:schemeClr>
        </a:lnRef>
        <a:fillRef xmlns:a="http://schemas.openxmlformats.org/drawingml/2006/main" idx="1">
          <a:schemeClr val="accent2"/>
        </a:fillRef>
        <a:effectRef xmlns:a="http://schemas.openxmlformats.org/drawingml/2006/main" idx="0">
          <a:schemeClr val="accent2"/>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mn-lt"/>
                <a:cs typeface="+mn-cs"/>
              </a:defRPr>
            </a:lvl1pPr>
          </a:lstStyle>
          <a:p>
            <a:pPr>
              <a:defRPr/>
            </a:pPr>
            <a:endParaRPr lang="en-CA"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fontAlgn="auto">
              <a:spcBef>
                <a:spcPts val="0"/>
              </a:spcBef>
              <a:spcAft>
                <a:spcPts val="0"/>
              </a:spcAft>
              <a:defRPr sz="1200">
                <a:latin typeface="+mn-lt"/>
                <a:cs typeface="+mn-cs"/>
              </a:defRPr>
            </a:lvl1pPr>
          </a:lstStyle>
          <a:p>
            <a:pPr>
              <a:defRPr/>
            </a:pPr>
            <a:fld id="{FC2DAA8A-F057-4B8F-BF8E-DE8E415BAB42}" type="datetimeFigureOut">
              <a:rPr lang="en-CA"/>
              <a:pPr>
                <a:defRPr/>
              </a:pPr>
              <a:t>2023-11-08</a:t>
            </a:fld>
            <a:endParaRPr lang="en-CA"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pPr lvl="0"/>
            <a:endParaRPr lang="en-CA" noProof="0"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mn-lt"/>
                <a:cs typeface="+mn-cs"/>
              </a:defRPr>
            </a:lvl1pPr>
          </a:lstStyle>
          <a:p>
            <a:pPr>
              <a:defRPr/>
            </a:pPr>
            <a:endParaRPr lang="en-CA"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fontAlgn="auto">
              <a:spcBef>
                <a:spcPts val="0"/>
              </a:spcBef>
              <a:spcAft>
                <a:spcPts val="0"/>
              </a:spcAft>
              <a:defRPr sz="1200">
                <a:latin typeface="+mn-lt"/>
                <a:cs typeface="+mn-cs"/>
              </a:defRPr>
            </a:lvl1pPr>
          </a:lstStyle>
          <a:p>
            <a:pPr>
              <a:defRPr/>
            </a:pPr>
            <a:fld id="{E0F740F4-8668-49B7-A92C-0332C1CDFA52}" type="slidenum">
              <a:rPr lang="en-CA"/>
              <a:pPr>
                <a:defRPr/>
              </a:pPr>
              <a:t>‹#›</a:t>
            </a:fld>
            <a:endParaRPr lang="en-CA" dirty="0"/>
          </a:p>
        </p:txBody>
      </p:sp>
    </p:spTree>
    <p:extLst>
      <p:ext uri="{BB962C8B-B14F-4D97-AF65-F5344CB8AC3E}">
        <p14:creationId xmlns:p14="http://schemas.microsoft.com/office/powerpoint/2010/main" val="19552920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journals.lww.com/jtrauma/toc/2012/10003" TargetMode="External"/><Relationship Id="rId2" Type="http://schemas.openxmlformats.org/officeDocument/2006/relationships/slide" Target="../slides/slide32.xml"/><Relationship Id="rId1" Type="http://schemas.openxmlformats.org/officeDocument/2006/relationships/notesMaster" Target="../notesMasters/notesMaster1.xml"/><Relationship Id="rId4" Type="http://schemas.openxmlformats.org/officeDocument/2006/relationships/hyperlink" Target="https://doi.org/10.1093/pch/pxx021" TargetMode="Externa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0F740F4-8668-49B7-A92C-0332C1CDFA52}" type="slidenum">
              <a:rPr lang="en-CA" smtClean="0"/>
              <a:pPr>
                <a:defRPr/>
              </a:pPr>
              <a:t>1</a:t>
            </a:fld>
            <a:endParaRPr lang="en-CA" dirty="0"/>
          </a:p>
        </p:txBody>
      </p:sp>
    </p:spTree>
    <p:extLst>
      <p:ext uri="{BB962C8B-B14F-4D97-AF65-F5344CB8AC3E}">
        <p14:creationId xmlns:p14="http://schemas.microsoft.com/office/powerpoint/2010/main" val="6324607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Military and Veterans’ occupational health is a specialized field. </a:t>
            </a:r>
          </a:p>
          <a:p>
            <a:endParaRPr lang="en-US" baseline="0" dirty="0"/>
          </a:p>
          <a:p>
            <a:r>
              <a:rPr lang="en-US" baseline="0" dirty="0"/>
              <a:t>This slide lists just a very few of the many military occupational health concerns that you have probably heard about. </a:t>
            </a:r>
          </a:p>
          <a:p>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Canada’s military physicians </a:t>
            </a:r>
            <a:r>
              <a:rPr lang="en-US" baseline="0" dirty="0"/>
              <a:t>and the physicians at Veterans Affairs Canada have 150 years of collective experience dealing with the occupational health concerns of military personnel and Veterans. </a:t>
            </a:r>
          </a:p>
          <a:p>
            <a:endParaRPr lang="en-US" baseline="0" dirty="0"/>
          </a:p>
          <a:p>
            <a:endParaRPr lang="en-US" dirty="0"/>
          </a:p>
        </p:txBody>
      </p:sp>
      <p:sp>
        <p:nvSpPr>
          <p:cNvPr id="4" name="Slide Number Placeholder 3"/>
          <p:cNvSpPr>
            <a:spLocks noGrp="1"/>
          </p:cNvSpPr>
          <p:nvPr>
            <p:ph type="sldNum" sz="quarter" idx="10"/>
          </p:nvPr>
        </p:nvSpPr>
        <p:spPr/>
        <p:txBody>
          <a:bodyPr/>
          <a:lstStyle/>
          <a:p>
            <a:pPr>
              <a:defRPr/>
            </a:pPr>
            <a:fld id="{E0F740F4-8668-49B7-A92C-0332C1CDFA52}" type="slidenum">
              <a:rPr lang="en-CA" smtClean="0"/>
              <a:pPr>
                <a:defRPr/>
              </a:pPr>
              <a:t>15</a:t>
            </a:fld>
            <a:endParaRPr lang="en-CA" dirty="0"/>
          </a:p>
        </p:txBody>
      </p:sp>
    </p:spTree>
    <p:extLst>
      <p:ext uri="{BB962C8B-B14F-4D97-AF65-F5344CB8AC3E}">
        <p14:creationId xmlns:p14="http://schemas.microsoft.com/office/powerpoint/2010/main" val="40439677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lnSpcReduction="10000"/>
          </a:bodyPr>
          <a:lstStyle/>
          <a:p>
            <a:r>
              <a:rPr lang="en-US" dirty="0"/>
              <a:t>Veterans Affairs in collaboration</a:t>
            </a:r>
            <a:r>
              <a:rPr lang="en-US" baseline="0" dirty="0"/>
              <a:t> with the Department of National Defence and Statistics Canada have conducted three major surveys of health and well-being in Canadian Armed Forces Veterans who released since 1998, in the Life After Service Studies program of research. </a:t>
            </a:r>
          </a:p>
          <a:p>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The sample sizes were very large and the surveys are considered representative of those populations.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Both Regular and Reserve Force Veterans were included. </a:t>
            </a:r>
          </a:p>
          <a:p>
            <a:endParaRPr lang="en-US" baseline="0" dirty="0"/>
          </a:p>
          <a:p>
            <a:r>
              <a:rPr lang="en-US" baseline="0" dirty="0"/>
              <a:t>These studies for the first time provided comprehensive pictures of the well-being of Canadian Veterans living in the general population, not just those participating in VAC programs, with a focus on health.</a:t>
            </a:r>
          </a:p>
          <a:p>
            <a:endParaRPr lang="en-US" baseline="0" dirty="0"/>
          </a:p>
          <a:p>
            <a:r>
              <a:rPr lang="en-US" baseline="0" dirty="0"/>
              <a:t>By the way, when we say “Veteran”, we mean a former member of the Canadian Armed Forces with any amount of service, since even recruits and officer cadets can be eligible for VAC services.</a:t>
            </a:r>
          </a:p>
          <a:p>
            <a:endParaRPr lang="en-US" baseline="0" dirty="0"/>
          </a:p>
          <a:p>
            <a:r>
              <a:rPr lang="en-US" baseline="0" dirty="0"/>
              <a:t>The evidence base is growing rapidly: DND/CAF and university researchers have also been conducting research on transitioning CAF members and their families.</a:t>
            </a:r>
          </a:p>
          <a:p>
            <a:endParaRPr lang="en-US" baseline="0" dirty="0"/>
          </a:p>
          <a:p>
            <a:endParaRPr lang="en-US" dirty="0"/>
          </a:p>
        </p:txBody>
      </p:sp>
      <p:sp>
        <p:nvSpPr>
          <p:cNvPr id="4" name="Slide Number Placeholder 3"/>
          <p:cNvSpPr>
            <a:spLocks noGrp="1"/>
          </p:cNvSpPr>
          <p:nvPr>
            <p:ph type="sldNum" sz="quarter" idx="10"/>
          </p:nvPr>
        </p:nvSpPr>
        <p:spPr/>
        <p:txBody>
          <a:bodyPr/>
          <a:lstStyle/>
          <a:p>
            <a:pPr>
              <a:defRPr/>
            </a:pPr>
            <a:fld id="{E0F740F4-8668-49B7-A92C-0332C1CDFA52}" type="slidenum">
              <a:rPr lang="en-CA" smtClean="0"/>
              <a:pPr>
                <a:defRPr/>
              </a:pPr>
              <a:t>16</a:t>
            </a:fld>
            <a:endParaRPr lang="en-CA" dirty="0"/>
          </a:p>
        </p:txBody>
      </p:sp>
    </p:spTree>
    <p:extLst>
      <p:ext uri="{BB962C8B-B14F-4D97-AF65-F5344CB8AC3E}">
        <p14:creationId xmlns:p14="http://schemas.microsoft.com/office/powerpoint/2010/main" val="17282390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The majority of these recently</a:t>
            </a:r>
            <a:r>
              <a:rPr lang="en-US" baseline="0" dirty="0"/>
              <a:t> released CAF Veterans were doing well. </a:t>
            </a:r>
          </a:p>
          <a:p>
            <a:r>
              <a:rPr lang="en-US" baseline="0" dirty="0"/>
              <a:t>A majority had good mental health.</a:t>
            </a:r>
          </a:p>
          <a:p>
            <a:r>
              <a:rPr lang="en-US" baseline="0" dirty="0"/>
              <a:t>Most were employed.</a:t>
            </a:r>
          </a:p>
          <a:p>
            <a:r>
              <a:rPr lang="en-US" baseline="0" dirty="0"/>
              <a:t>Unemployment rate was the same as the general population.</a:t>
            </a:r>
          </a:p>
          <a:p>
            <a:r>
              <a:rPr lang="en-US" baseline="0" dirty="0"/>
              <a:t>Rate of low income was lower than the general population.</a:t>
            </a:r>
          </a:p>
          <a:p>
            <a:endParaRPr lang="en-US" baseline="0" dirty="0"/>
          </a:p>
          <a:p>
            <a:r>
              <a:rPr lang="en-US" baseline="0" dirty="0"/>
              <a:t>However a significant number of Regular Force and deployed Reserve Force Veterans had chronic physical and mental health problems and related disability, and well-being problems are more prevalent in some subgroups of Veterans. </a:t>
            </a:r>
          </a:p>
          <a:p>
            <a:endParaRPr lang="en-US" baseline="0" dirty="0"/>
          </a:p>
          <a:p>
            <a:r>
              <a:rPr lang="en-US" baseline="0" dirty="0"/>
              <a:t>Almost 40% of non-deployed Reserve Veterans were released as recruits and on the whole that population had rates of health problems similar to healthy young adults in the general population.</a:t>
            </a:r>
            <a:endParaRPr lang="en-US" dirty="0"/>
          </a:p>
        </p:txBody>
      </p:sp>
      <p:sp>
        <p:nvSpPr>
          <p:cNvPr id="4" name="Slide Number Placeholder 3"/>
          <p:cNvSpPr>
            <a:spLocks noGrp="1"/>
          </p:cNvSpPr>
          <p:nvPr>
            <p:ph type="sldNum" sz="quarter" idx="10"/>
          </p:nvPr>
        </p:nvSpPr>
        <p:spPr/>
        <p:txBody>
          <a:bodyPr/>
          <a:lstStyle/>
          <a:p>
            <a:pPr>
              <a:defRPr/>
            </a:pPr>
            <a:fld id="{E0F740F4-8668-49B7-A92C-0332C1CDFA52}" type="slidenum">
              <a:rPr lang="en-CA" smtClean="0"/>
              <a:pPr>
                <a:defRPr/>
              </a:pPr>
              <a:t>17</a:t>
            </a:fld>
            <a:endParaRPr lang="en-CA" dirty="0"/>
          </a:p>
        </p:txBody>
      </p:sp>
    </p:spTree>
    <p:extLst>
      <p:ext uri="{BB962C8B-B14F-4D97-AF65-F5344CB8AC3E}">
        <p14:creationId xmlns:p14="http://schemas.microsoft.com/office/powerpoint/2010/main" val="4228802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fontScale="92500" lnSpcReduction="2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The red bars on the left are self-reported diagnosed chronic mental health conditions, the blue bars are chronic physical health conditions.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r>
              <a:rPr lang="en-US" baseline="0" dirty="0"/>
              <a:t>The most common mental health condition is depression, followed by PTSD and then by anxiety disorders.</a:t>
            </a:r>
          </a:p>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r>
              <a:rPr lang="en-US" baseline="0" dirty="0"/>
              <a:t>The most common physical health conditions are chronically painful ones like arthritis, back problems and migraine, but hearing loss is prevalent in military Veterans too, at rates higher than shown here because the self-report measure that we used considerably underestimates the prevalence of audiometric hearing loss. All of these can be very distressing for people, leading to mental health problems. Conversely mental health problems can also lead to some physical health problems.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a:p>
          <a:p>
            <a:r>
              <a:rPr lang="en-US" dirty="0"/>
              <a:t>Note</a:t>
            </a:r>
            <a:r>
              <a:rPr lang="en-US" baseline="0" dirty="0"/>
              <a:t> that the prevalence rates of chronic mental and physical health disorders were considerably higher in these Veterans than in the general Canadian population after adjusting for age and sex differences between the populations. </a:t>
            </a:r>
          </a:p>
          <a:p>
            <a:endParaRPr lang="en-US" baseline="0" dirty="0"/>
          </a:p>
          <a:p>
            <a:r>
              <a:rPr lang="en-US" baseline="0" dirty="0"/>
              <a:t>These findings clearly support the great strides that have been made in the past 15 years by VAC, CAF Health Services and DND to support mental health and well-being in CAF personnel and Veterans. </a:t>
            </a:r>
          </a:p>
          <a:p>
            <a:endParaRPr lang="en-US" baseline="0" dirty="0"/>
          </a:p>
          <a:p>
            <a:r>
              <a:rPr lang="en-US" baseline="0" dirty="0"/>
              <a:t>The surveys showed us that the majority of Veterans with health and disability problems in this population are obtaining assistance in VAC programs.</a:t>
            </a:r>
          </a:p>
          <a:p>
            <a:endParaRPr lang="en-US" baseline="0" dirty="0"/>
          </a:p>
          <a:p>
            <a:r>
              <a:rPr lang="en-US" baseline="0" dirty="0"/>
              <a:t>This slide is just one of many mental health findings from the surveys that we have published in more than two dozen reports and academic papers, and we are continuing to analyze the data.</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82E04A25-6CAB-45AB-A0E3-55FE8235CD7D}" type="slidenum">
              <a:rPr lang="en-US" smtClean="0"/>
              <a:pPr/>
              <a:t>19</a:t>
            </a:fld>
            <a:endParaRPr lang="en-US" dirty="0"/>
          </a:p>
        </p:txBody>
      </p:sp>
    </p:spTree>
    <p:extLst>
      <p:ext uri="{BB962C8B-B14F-4D97-AF65-F5344CB8AC3E}">
        <p14:creationId xmlns:p14="http://schemas.microsoft.com/office/powerpoint/2010/main" val="37538877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lnSpcReduction="10000"/>
          </a:bodyPr>
          <a:lstStyle/>
          <a:p>
            <a:pPr defTabSz="948507">
              <a:defRPr/>
            </a:pPr>
            <a:r>
              <a:rPr lang="en-CA" dirty="0"/>
              <a:t>So given</a:t>
            </a:r>
            <a:r>
              <a:rPr lang="en-CA" baseline="0" dirty="0"/>
              <a:t> the higher prevalences of health problems in these Veterans, then</a:t>
            </a:r>
            <a:r>
              <a:rPr lang="en-CA" dirty="0"/>
              <a:t> it is not surprising then that their prevalence</a:t>
            </a:r>
            <a:r>
              <a:rPr lang="en-CA" baseline="0" dirty="0"/>
              <a:t> of health-related activity restrictions is higher than in the general population after adjusting for differences in age and sex, as you can see in this slide.</a:t>
            </a:r>
            <a:endParaRPr lang="en-CA" dirty="0"/>
          </a:p>
          <a:p>
            <a:endParaRPr lang="en-CA" baseline="0" dirty="0"/>
          </a:p>
          <a:p>
            <a:r>
              <a:rPr lang="en-CA" baseline="0" dirty="0"/>
              <a:t>For example, 35% of Regular Force Veterans who were working experienced health-related activity limitations at work compared to about 12% in the general population: that middle pair of bars on this graph.</a:t>
            </a:r>
          </a:p>
          <a:p>
            <a:endParaRPr lang="en-CA" baseline="0" dirty="0"/>
          </a:p>
          <a:p>
            <a:r>
              <a:rPr lang="en-CA" baseline="0" dirty="0"/>
              <a:t>Not all of those will have experienced work disability, meaning restricted participation in work roles, because their health problems were diagnosed an treated to minimize impairment, they were adaptively coping with their impairments, and most importantly they were accommodated by having social and physical environmental barriers reduced.</a:t>
            </a:r>
          </a:p>
          <a:p>
            <a:endParaRPr lang="en-CA" baseline="0" dirty="0"/>
          </a:p>
          <a:p>
            <a:r>
              <a:rPr lang="en-CA" baseline="0" dirty="0"/>
              <a:t>But some will be experiencing work disability and could be struggling to remain employed or could be employed in unsatisfactory ways. </a:t>
            </a:r>
          </a:p>
          <a:p>
            <a:endParaRPr lang="en-CA" baseline="0" dirty="0"/>
          </a:p>
          <a:p>
            <a:r>
              <a:rPr lang="en-CA" baseline="0" dirty="0"/>
              <a:t>Note that red bar: Nearly one in five or 18% of the Veterans needed help with at least one basic or instrumental activity of daily living compared to about 5% of the adjusted general population.</a:t>
            </a:r>
          </a:p>
          <a:p>
            <a:pPr marL="237102" indent="-237102"/>
            <a:endParaRPr lang="en-CA" baseline="0" dirty="0"/>
          </a:p>
        </p:txBody>
      </p:sp>
      <p:sp>
        <p:nvSpPr>
          <p:cNvPr id="4" name="Slide Number Placeholder 3"/>
          <p:cNvSpPr>
            <a:spLocks noGrp="1"/>
          </p:cNvSpPr>
          <p:nvPr>
            <p:ph type="sldNum" sz="quarter" idx="10"/>
          </p:nvPr>
        </p:nvSpPr>
        <p:spPr/>
        <p:txBody>
          <a:bodyPr/>
          <a:lstStyle/>
          <a:p>
            <a:fld id="{82E04A25-6CAB-45AB-A0E3-55FE8235CD7D}" type="slidenum">
              <a:rPr lang="en-US" smtClean="0"/>
              <a:pPr/>
              <a:t>20</a:t>
            </a:fld>
            <a:endParaRPr lang="en-US" dirty="0"/>
          </a:p>
        </p:txBody>
      </p:sp>
    </p:spTree>
    <p:extLst>
      <p:ext uri="{BB962C8B-B14F-4D97-AF65-F5344CB8AC3E}">
        <p14:creationId xmlns:p14="http://schemas.microsoft.com/office/powerpoint/2010/main" val="34125186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fontScale="92500" lnSpcReduction="20000"/>
          </a:bodyPr>
          <a:lstStyle/>
          <a:p>
            <a:r>
              <a:rPr lang="en-US" dirty="0"/>
              <a:t>To my mind physical and mental health are part of one inseparable human experience, so I struck by this finding when we teased out the correlation between activity limitations and each of the two types of health problems separately and together using regression modelling.</a:t>
            </a:r>
          </a:p>
          <a:p>
            <a:endParaRPr lang="en-US" dirty="0"/>
          </a:p>
          <a:p>
            <a:r>
              <a:rPr lang="en-US" dirty="0"/>
              <a:t>The odds of having activity limitations were four times higher in those with both a mental and a physical health condition than the odds of having only one or the other. </a:t>
            </a:r>
          </a:p>
          <a:p>
            <a:endParaRPr lang="en-US" dirty="0"/>
          </a:p>
          <a:p>
            <a:r>
              <a:rPr lang="en-US" dirty="0"/>
              <a:t>A synergy index calculated confirmed that the odds of having limitations when both types of conditions are present simultaneously is more than the sum of having either alone.</a:t>
            </a:r>
          </a:p>
          <a:p>
            <a:endParaRPr lang="en-CA" dirty="0"/>
          </a:p>
          <a:p>
            <a:r>
              <a:rPr lang="en-CA" dirty="0"/>
              <a:t>Viewed another way, even though 20% had co-occurring physical and mental health conditions in this Veteran population, that comorbidity disproportionately accounted for 55% of the odds of having activity limitations in this population. </a:t>
            </a:r>
          </a:p>
          <a:p>
            <a:endParaRPr lang="en-CA" dirty="0"/>
          </a:p>
          <a:p>
            <a:r>
              <a:rPr lang="en-US" dirty="0"/>
              <a:t>Clearly, the co-occurrence of mental and physical health conditions is very significant with respect to disability in Veterans. </a:t>
            </a:r>
          </a:p>
          <a:p>
            <a:endParaRPr lang="en-US" dirty="0"/>
          </a:p>
          <a:p>
            <a:r>
              <a:rPr lang="en-US" dirty="0"/>
              <a:t>This finding in Veterans replicates the same finding in the Canadian civilian population reported by a team of epidemiologists analyzing the Canadian Community Health Survey.</a:t>
            </a:r>
          </a:p>
          <a:p>
            <a:endParaRPr lang="en-US" dirty="0"/>
          </a:p>
          <a:p>
            <a:r>
              <a:rPr lang="en-US" dirty="0"/>
              <a:t>This is cross-sectional data, meaning a snapshot in time, so we cannot draw conclusions about causality in these statistical associations, but it makes sense that if a person is trying to live with a physical impairment then life can be more difficult if they are also dealing with a mental health problem, or vice-versa.</a:t>
            </a:r>
          </a:p>
          <a:p>
            <a:endParaRPr lang="en-US" dirty="0"/>
          </a:p>
          <a:p>
            <a:endParaRPr lang="en-US" sz="1500" dirty="0"/>
          </a:p>
          <a:p>
            <a:endParaRPr lang="en-US" sz="1500" dirty="0"/>
          </a:p>
          <a:p>
            <a:endParaRPr lang="en-US" sz="1500" dirty="0"/>
          </a:p>
          <a:p>
            <a:endParaRPr lang="en-US" sz="1500" dirty="0"/>
          </a:p>
          <a:p>
            <a:endParaRPr lang="en-US" sz="1500" dirty="0"/>
          </a:p>
          <a:p>
            <a:endParaRPr lang="en-US" baseline="0" dirty="0"/>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82E04A25-6CAB-45AB-A0E3-55FE8235CD7D}" type="slidenum">
              <a:rPr lang="en-US" smtClean="0"/>
              <a:pPr/>
              <a:t>21</a:t>
            </a:fld>
            <a:endParaRPr lang="en-US" dirty="0"/>
          </a:p>
        </p:txBody>
      </p:sp>
    </p:spTree>
    <p:extLst>
      <p:ext uri="{BB962C8B-B14F-4D97-AF65-F5344CB8AC3E}">
        <p14:creationId xmlns:p14="http://schemas.microsoft.com/office/powerpoint/2010/main" val="35622230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lnSpcReduction="10000"/>
          </a:bodyPr>
          <a:lstStyle/>
          <a:p>
            <a:r>
              <a:rPr lang="en-US" dirty="0"/>
              <a:t>This slide identifies sub-groups with a higher likelihood of activity limitations after adjusting for mixed effects of multiple factors together.</a:t>
            </a:r>
          </a:p>
          <a:p>
            <a:endParaRPr lang="en-US" dirty="0"/>
          </a:p>
          <a:p>
            <a:pPr defTabSz="948507">
              <a:defRPr/>
            </a:pPr>
            <a:r>
              <a:rPr lang="en-CA" dirty="0"/>
              <a:t>Increased age, non-degree education, low income and junior non-commissioned member rank had independent associations with activity limitations in ways that you might expect. </a:t>
            </a:r>
          </a:p>
          <a:p>
            <a:endParaRPr lang="en-US" dirty="0"/>
          </a:p>
          <a:p>
            <a:pPr defTabSz="948410">
              <a:defRPr/>
            </a:pPr>
            <a:r>
              <a:rPr lang="en-CA" dirty="0"/>
              <a:t>The association with elevated life stress was quite strong, almost 4 times the odds of those with no stress. We don’t know from this cross-sectional survey whether this was contributory or secondary to having activity limitations, but we also found that coping variables were also associated with disability: low social support, low mastery meaning feeling a poor sense of control over one’s life, and a weak sense of community belonging. </a:t>
            </a:r>
          </a:p>
          <a:p>
            <a:pPr defTabSz="948410">
              <a:defRPr/>
            </a:pPr>
            <a:endParaRPr lang="en-CA" dirty="0"/>
          </a:p>
          <a:p>
            <a:pPr defTabSz="948410">
              <a:defRPr/>
            </a:pPr>
            <a:r>
              <a:rPr lang="en-CA" dirty="0"/>
              <a:t>This suggests that providing social supports and rehabilitation counselling could play important roles in mitigating disability in these Veterans, in addition to the usual rehabilitation interventions and reduction of social and environmental barriers.</a:t>
            </a:r>
          </a:p>
          <a:p>
            <a:pPr defTabSz="948410">
              <a:defRPr/>
            </a:pPr>
            <a:endParaRPr lang="en-CA" dirty="0"/>
          </a:p>
          <a:p>
            <a:pPr defTabSz="948410">
              <a:defRPr/>
            </a:pPr>
            <a:r>
              <a:rPr lang="en-CA" dirty="0"/>
              <a:t>Deployment outside Canada of 30 days or more was associated with higher odds of disability, not surprisingly, since high-demand deployment carries a higher risk of illness and injury that can have chronic health effects.</a:t>
            </a:r>
          </a:p>
          <a:p>
            <a:pPr defTabSz="948410">
              <a:defRPr/>
            </a:pPr>
            <a:endParaRPr lang="en-CA" dirty="0"/>
          </a:p>
          <a:p>
            <a:pPr defTabSz="948410">
              <a:defRPr/>
            </a:pPr>
            <a:endParaRPr lang="en-CA" sz="1500" dirty="0"/>
          </a:p>
          <a:p>
            <a:pPr defTabSz="948410">
              <a:defRPr/>
            </a:pPr>
            <a:endParaRPr lang="en-CA" sz="1500" dirty="0"/>
          </a:p>
          <a:p>
            <a:pPr defTabSz="948410">
              <a:defRPr/>
            </a:pPr>
            <a:endParaRPr lang="en-CA" sz="1500" dirty="0"/>
          </a:p>
          <a:p>
            <a:pPr defTabSz="948410">
              <a:defRPr/>
            </a:pPr>
            <a:endParaRPr lang="en-CA" sz="1500" dirty="0"/>
          </a:p>
          <a:p>
            <a:pPr defTabSz="948410">
              <a:defRPr/>
            </a:pPr>
            <a:endParaRPr lang="en-CA" sz="1500" dirty="0"/>
          </a:p>
          <a:p>
            <a:endParaRPr lang="en-CA" sz="1500" dirty="0"/>
          </a:p>
          <a:p>
            <a:endParaRPr lang="en-CA" sz="1500" dirty="0"/>
          </a:p>
          <a:p>
            <a:endParaRPr lang="en-CA" baseline="0" dirty="0"/>
          </a:p>
          <a:p>
            <a:endParaRPr lang="en-CA" baseline="0" dirty="0"/>
          </a:p>
          <a:p>
            <a:endParaRPr lang="en-CA" baseline="0" dirty="0"/>
          </a:p>
          <a:p>
            <a:endParaRPr lang="en-CA" baseline="0" dirty="0"/>
          </a:p>
          <a:p>
            <a:endParaRPr lang="en-CA" baseline="0" dirty="0"/>
          </a:p>
          <a:p>
            <a:endParaRPr lang="en-US" baseline="0" dirty="0"/>
          </a:p>
          <a:p>
            <a:endParaRPr lang="en-US" baseline="0" dirty="0"/>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82E04A25-6CAB-45AB-A0E3-55FE8235CD7D}" type="slidenum">
              <a:rPr lang="en-US" smtClean="0"/>
              <a:pPr/>
              <a:t>22</a:t>
            </a:fld>
            <a:endParaRPr lang="en-US" dirty="0"/>
          </a:p>
        </p:txBody>
      </p:sp>
    </p:spTree>
    <p:extLst>
      <p:ext uri="{BB962C8B-B14F-4D97-AF65-F5344CB8AC3E}">
        <p14:creationId xmlns:p14="http://schemas.microsoft.com/office/powerpoint/2010/main" val="42948676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r>
              <a:rPr lang="en-US" baseline="0" dirty="0"/>
              <a:t>Self-reported hearing problems were three times more prevalent in the under-50 age group of CAF Veterans than in the Canadian general population. Of greater concern, self-report tends to underestimate audiogram measure of hearing loss by 5-9 times.</a:t>
            </a:r>
          </a:p>
          <a:p>
            <a:endParaRPr lang="en-US" baseline="0" dirty="0"/>
          </a:p>
          <a:p>
            <a:r>
              <a:rPr lang="en-US" dirty="0"/>
              <a:t>This is</a:t>
            </a:r>
            <a:r>
              <a:rPr lang="en-US" baseline="0" dirty="0"/>
              <a:t> quite significant, because hearing health treatment-seeking is low in younger people for several reasons:</a:t>
            </a:r>
          </a:p>
          <a:p>
            <a:pPr marL="228600" indent="-228600">
              <a:buAutoNum type="arabicPeriod"/>
            </a:pPr>
            <a:r>
              <a:rPr lang="en-US" baseline="0" dirty="0"/>
              <a:t>Invincibility or the belief that hearing loss is an old persons’ problem.</a:t>
            </a:r>
          </a:p>
          <a:p>
            <a:pPr marL="228600" indent="-228600">
              <a:buAutoNum type="arabicPeriod"/>
            </a:pPr>
            <a:r>
              <a:rPr lang="en-US" baseline="0" dirty="0"/>
              <a:t>Insidious onset – they fail to realize they have hearing loss.</a:t>
            </a:r>
          </a:p>
          <a:p>
            <a:pPr marL="228600" indent="-228600">
              <a:buAutoNum type="arabicPeriod"/>
            </a:pPr>
            <a:r>
              <a:rPr lang="en-US" baseline="0" dirty="0"/>
              <a:t>Stigma. People will wear glasses but won’t wear hearing aids.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a:t>Health healthcare system barriers to accessing screening and treatment.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a:t>Not understanding the potential value of early treatment.</a:t>
            </a:r>
          </a:p>
          <a:p>
            <a:pPr marL="0" indent="0">
              <a:buNone/>
            </a:pPr>
            <a:endParaRPr lang="en-US" baseline="0" dirty="0"/>
          </a:p>
          <a:p>
            <a:pPr marL="0" indent="0">
              <a:buNone/>
            </a:pPr>
            <a:r>
              <a:rPr lang="en-US" baseline="0" dirty="0"/>
              <a:t>There is emerging evidence now that earlier hearing aid treatment of hearing impairment can have a beneficial effect on the nervous system with age, the way physical exercise prevents muscle atrophy.</a:t>
            </a:r>
          </a:p>
          <a:p>
            <a:pPr marL="0" indent="0">
              <a:buNone/>
            </a:pPr>
            <a:endParaRPr lang="en-US" baseline="0" dirty="0"/>
          </a:p>
          <a:p>
            <a:pPr marL="0" indent="0">
              <a:buNone/>
            </a:pPr>
            <a:r>
              <a:rPr lang="en-US" baseline="0" dirty="0"/>
              <a:t>And on the horizon, some researchers are even forecasting the use of urgent pharmacologic treatments for acute hearing loss following an episode of acute acoustic trauma.</a:t>
            </a:r>
            <a:endParaRPr lang="en-US" dirty="0"/>
          </a:p>
        </p:txBody>
      </p:sp>
      <p:sp>
        <p:nvSpPr>
          <p:cNvPr id="4" name="Slide Number Placeholder 3"/>
          <p:cNvSpPr>
            <a:spLocks noGrp="1"/>
          </p:cNvSpPr>
          <p:nvPr>
            <p:ph type="sldNum" sz="quarter" idx="10"/>
          </p:nvPr>
        </p:nvSpPr>
        <p:spPr/>
        <p:txBody>
          <a:bodyPr/>
          <a:lstStyle/>
          <a:p>
            <a:fld id="{ECEC40E0-7A83-4528-8B33-E487DCE0C0B6}" type="slidenum">
              <a:rPr lang="en-US" smtClean="0"/>
              <a:pPr/>
              <a:t>23</a:t>
            </a:fld>
            <a:endParaRPr lang="en-US" dirty="0"/>
          </a:p>
        </p:txBody>
      </p:sp>
    </p:spTree>
    <p:extLst>
      <p:ext uri="{BB962C8B-B14F-4D97-AF65-F5344CB8AC3E}">
        <p14:creationId xmlns:p14="http://schemas.microsoft.com/office/powerpoint/2010/main" val="11391181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91400B-CBEE-42E8-832B-366E9ECAB122}" type="slidenum">
              <a:rPr lang="en-US" smtClean="0"/>
              <a:t>24</a:t>
            </a:fld>
            <a:endParaRPr lang="en-US" dirty="0"/>
          </a:p>
        </p:txBody>
      </p:sp>
    </p:spTree>
    <p:extLst>
      <p:ext uri="{BB962C8B-B14F-4D97-AF65-F5344CB8AC3E}">
        <p14:creationId xmlns:p14="http://schemas.microsoft.com/office/powerpoint/2010/main" val="28853495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xfrm>
            <a:off x="406400" y="696913"/>
            <a:ext cx="6197600" cy="3486150"/>
          </a:xfrm>
          <a:noFill/>
          <a:ln>
            <a:solidFill>
              <a:srgbClr val="000000"/>
            </a:solidFill>
            <a:miter lim="800000"/>
            <a:headEnd/>
            <a:tailEnd/>
          </a:ln>
        </p:spPr>
      </p:sp>
      <p:sp>
        <p:nvSpPr>
          <p:cNvPr id="4" name="Slide Number Placeholder 3"/>
          <p:cNvSpPr>
            <a:spLocks noGrp="1"/>
          </p:cNvSpPr>
          <p:nvPr>
            <p:ph type="sldNum" sz="quarter" idx="5"/>
          </p:nvPr>
        </p:nvSpPr>
        <p:spPr/>
        <p:txBody>
          <a:bodyPr/>
          <a:lstStyle/>
          <a:p>
            <a:pPr>
              <a:defRPr/>
            </a:pPr>
            <a:fld id="{EB399DB0-DCE9-4A66-B5E1-AEB78E1AD8DC}" type="slidenum">
              <a:rPr lang="en-CA" smtClean="0"/>
              <a:pPr>
                <a:defRPr/>
              </a:pPr>
              <a:t>25</a:t>
            </a:fld>
            <a:endParaRPr lang="en-CA"/>
          </a:p>
        </p:txBody>
      </p:sp>
      <p:sp>
        <p:nvSpPr>
          <p:cNvPr id="6" name="Notes Placeholder 2"/>
          <p:cNvSpPr>
            <a:spLocks noGrp="1"/>
          </p:cNvSpPr>
          <p:nvPr>
            <p:ph type="body" sz="quarter" idx="10"/>
          </p:nvPr>
        </p:nvSpPr>
        <p:spPr bwMode="auto">
          <a:noFill/>
        </p:spPr>
        <p:txBody>
          <a:bodyPr wrap="square" numCol="1" anchor="t" anchorCtr="0" compatLnSpc="1">
            <a:prstTxWarp prst="textNoShape">
              <a:avLst/>
            </a:prstTxWarp>
            <a:normAutofit/>
          </a:bodyPr>
          <a:lstStyle/>
          <a:p>
            <a:pPr marL="342900" indent="-342900">
              <a:buFont typeface="Arial" panose="020B0604020202020204" pitchFamily="34" charset="0"/>
              <a:buChar char="•"/>
            </a:pPr>
            <a:r>
              <a:rPr lang="en-US" dirty="0">
                <a:latin typeface="+mj-lt"/>
              </a:rPr>
              <a:t>Veterans with a disability benefit for a mental health condition increased from 10% in 2009 to 15% in 2014.  </a:t>
            </a:r>
            <a:r>
              <a:rPr lang="en-US" b="1" dirty="0">
                <a:latin typeface="+mj-lt"/>
              </a:rPr>
              <a:t>(Source: VAC Mental Health Statistics) </a:t>
            </a:r>
          </a:p>
          <a:p>
            <a:pPr marL="342900" indent="-342900">
              <a:buFont typeface="Arial" panose="020B0604020202020204" pitchFamily="34" charset="0"/>
              <a:buChar char="•"/>
            </a:pPr>
            <a:r>
              <a:rPr lang="en-US" dirty="0">
                <a:latin typeface="+mj-lt"/>
              </a:rPr>
              <a:t>Quality services in place	</a:t>
            </a:r>
          </a:p>
          <a:p>
            <a:pPr marL="1257300" lvl="2" indent="-342900">
              <a:buFont typeface="Wingdings" panose="05000000000000000000" pitchFamily="2" charset="2"/>
              <a:buChar char="q"/>
            </a:pPr>
            <a:r>
              <a:rPr lang="en-US" dirty="0">
                <a:latin typeface="+mj-lt"/>
              </a:rPr>
              <a:t>Case management</a:t>
            </a:r>
          </a:p>
          <a:p>
            <a:pPr marL="1257300" lvl="2" indent="-342900">
              <a:buFont typeface="Wingdings" panose="05000000000000000000" pitchFamily="2" charset="2"/>
              <a:buChar char="q"/>
            </a:pPr>
            <a:r>
              <a:rPr lang="en-US" dirty="0">
                <a:latin typeface="+mj-lt"/>
              </a:rPr>
              <a:t>OSISS peer support</a:t>
            </a:r>
          </a:p>
          <a:p>
            <a:pPr marL="1257300" lvl="2" indent="-342900">
              <a:buFont typeface="Wingdings" panose="05000000000000000000" pitchFamily="2" charset="2"/>
              <a:buChar char="q"/>
            </a:pPr>
            <a:r>
              <a:rPr lang="en-US" dirty="0">
                <a:latin typeface="+mj-lt"/>
              </a:rPr>
              <a:t>OSI clinics</a:t>
            </a:r>
          </a:p>
          <a:p>
            <a:pPr marL="1257300" lvl="2" indent="-342900">
              <a:buFont typeface="Wingdings" panose="05000000000000000000" pitchFamily="2" charset="2"/>
              <a:buChar char="q"/>
            </a:pPr>
            <a:r>
              <a:rPr lang="en-US" dirty="0">
                <a:latin typeface="+mj-lt"/>
              </a:rPr>
              <a:t>VAC Assistance Service</a:t>
            </a:r>
          </a:p>
          <a:p>
            <a:pPr marL="1257300" lvl="2" indent="-342900">
              <a:buFont typeface="Wingdings" panose="05000000000000000000" pitchFamily="2" charset="2"/>
              <a:buChar char="q"/>
            </a:pPr>
            <a:r>
              <a:rPr lang="en-US" dirty="0">
                <a:latin typeface="+mj-lt"/>
              </a:rPr>
              <a:t>PTSD Coach Canada</a:t>
            </a:r>
          </a:p>
          <a:p>
            <a:pPr marL="342900" indent="-342900">
              <a:buFont typeface="Arial" panose="020B0604020202020204" pitchFamily="34" charset="0"/>
              <a:buChar char="•"/>
            </a:pPr>
            <a:r>
              <a:rPr lang="en-US" sz="1000" dirty="0">
                <a:solidFill>
                  <a:schemeClr val="bg1"/>
                </a:solidFill>
              </a:rPr>
              <a:t>a mental health condition increased from 10% in 2009, to 15% in 2014.  </a:t>
            </a:r>
            <a:r>
              <a:rPr lang="en-US" sz="1000" dirty="0">
                <a:solidFill>
                  <a:schemeClr val="bg1"/>
                </a:solidFill>
                <a:latin typeface="Gill Sans MT" panose="020B0502020104020203" pitchFamily="34" charset="0"/>
              </a:rPr>
              <a:t>(Source: VAC Mental Health Statistics)</a:t>
            </a:r>
            <a:endParaRPr lang="en-US" sz="1000" dirty="0">
              <a:solidFill>
                <a:schemeClr val="bg1"/>
              </a:solidFill>
            </a:endParaRPr>
          </a:p>
          <a:p>
            <a:pPr marL="342900" indent="-342900">
              <a:buFont typeface="Arial" panose="020B0604020202020204" pitchFamily="34" charset="0"/>
              <a:buChar char="•"/>
            </a:pPr>
            <a:r>
              <a:rPr lang="en-US" sz="1000" dirty="0">
                <a:solidFill>
                  <a:schemeClr val="bg1"/>
                </a:solidFill>
              </a:rPr>
              <a:t>Quality services in place	</a:t>
            </a:r>
          </a:p>
          <a:p>
            <a:pPr marL="1257300" lvl="2" indent="-342900">
              <a:buFont typeface="Wingdings" panose="05000000000000000000" pitchFamily="2" charset="2"/>
              <a:buChar char="q"/>
            </a:pPr>
            <a:r>
              <a:rPr lang="en-US" sz="1000" dirty="0">
                <a:solidFill>
                  <a:schemeClr val="bg1"/>
                </a:solidFill>
              </a:rPr>
              <a:t>Case management</a:t>
            </a:r>
          </a:p>
          <a:p>
            <a:pPr marL="1257300" lvl="2" indent="-342900">
              <a:buFont typeface="Wingdings" panose="05000000000000000000" pitchFamily="2" charset="2"/>
              <a:buChar char="q"/>
            </a:pPr>
            <a:r>
              <a:rPr lang="en-US" sz="1000" dirty="0">
                <a:solidFill>
                  <a:schemeClr val="bg1"/>
                </a:solidFill>
              </a:rPr>
              <a:t>OSISS peer support</a:t>
            </a:r>
          </a:p>
          <a:p>
            <a:pPr marL="1257300" lvl="2" indent="-342900">
              <a:buFont typeface="Wingdings" panose="05000000000000000000" pitchFamily="2" charset="2"/>
              <a:buChar char="q"/>
            </a:pPr>
            <a:r>
              <a:rPr lang="en-US" sz="1000" dirty="0">
                <a:solidFill>
                  <a:schemeClr val="bg1"/>
                </a:solidFill>
              </a:rPr>
              <a:t>OSI clinics</a:t>
            </a:r>
          </a:p>
          <a:p>
            <a:pPr marL="1257300" lvl="2" indent="-342900">
              <a:buFont typeface="Wingdings" panose="05000000000000000000" pitchFamily="2" charset="2"/>
              <a:buChar char="q"/>
            </a:pPr>
            <a:r>
              <a:rPr lang="en-US" sz="1000" dirty="0">
                <a:solidFill>
                  <a:schemeClr val="bg1"/>
                </a:solidFill>
              </a:rPr>
              <a:t>VAC Assistance Service</a:t>
            </a:r>
          </a:p>
          <a:p>
            <a:pPr marL="1257300" lvl="2" indent="-342900">
              <a:buFont typeface="Wingdings" panose="05000000000000000000" pitchFamily="2" charset="2"/>
              <a:buChar char="q"/>
            </a:pPr>
            <a:r>
              <a:rPr lang="en-US" sz="1000" dirty="0">
                <a:solidFill>
                  <a:schemeClr val="bg1"/>
                </a:solidFill>
              </a:rPr>
              <a:t>PTSD Coach Canada</a:t>
            </a:r>
          </a:p>
          <a:p>
            <a:pPr marL="1257300" marR="0" lvl="2" indent="-342900" algn="l" defTabSz="914400" rtl="0" eaLnBrk="0" fontAlgn="base" latinLnBrk="0" hangingPunct="0">
              <a:lnSpc>
                <a:spcPct val="100000"/>
              </a:lnSpc>
              <a:spcBef>
                <a:spcPct val="30000"/>
              </a:spcBef>
              <a:spcAft>
                <a:spcPct val="0"/>
              </a:spcAft>
              <a:buClrTx/>
              <a:buSzTx/>
              <a:buFont typeface="Wingdings" panose="05000000000000000000" pitchFamily="2" charset="2"/>
              <a:buChar char="q"/>
              <a:tabLst/>
              <a:defRPr/>
            </a:pPr>
            <a:r>
              <a:rPr kumimoji="0" lang="en-US" sz="1000" b="0" i="0" u="none" strike="noStrike" kern="1200" cap="none" spc="0" normalizeH="0" baseline="0" noProof="0" dirty="0">
                <a:ln>
                  <a:noFill/>
                </a:ln>
                <a:solidFill>
                  <a:prstClr val="white"/>
                </a:solidFill>
                <a:effectLst/>
                <a:uLnTx/>
                <a:uFillTx/>
                <a:latin typeface="+mn-lt"/>
                <a:ea typeface="+mn-ea"/>
                <a:cs typeface="+mn-cs"/>
              </a:rPr>
              <a:t>OSI clinics</a:t>
            </a:r>
          </a:p>
          <a:p>
            <a:pPr marL="1257300" marR="0" lvl="2" indent="-342900" algn="l" defTabSz="914400" rtl="0" eaLnBrk="0" fontAlgn="base" latinLnBrk="0" hangingPunct="0">
              <a:lnSpc>
                <a:spcPct val="100000"/>
              </a:lnSpc>
              <a:spcBef>
                <a:spcPct val="30000"/>
              </a:spcBef>
              <a:spcAft>
                <a:spcPct val="0"/>
              </a:spcAft>
              <a:buClrTx/>
              <a:buSzTx/>
              <a:buFont typeface="Wingdings" panose="05000000000000000000" pitchFamily="2" charset="2"/>
              <a:buChar char="q"/>
              <a:tabLst/>
              <a:defRPr/>
            </a:pPr>
            <a:r>
              <a:rPr kumimoji="0" lang="en-US" sz="1000" b="0" i="0" u="none" strike="noStrike" kern="1200" cap="none" spc="0" normalizeH="0" baseline="0" noProof="0" dirty="0">
                <a:ln>
                  <a:noFill/>
                </a:ln>
                <a:solidFill>
                  <a:prstClr val="white"/>
                </a:solidFill>
                <a:effectLst/>
                <a:uLnTx/>
                <a:uFillTx/>
                <a:latin typeface="+mn-lt"/>
                <a:ea typeface="+mn-ea"/>
                <a:cs typeface="+mn-cs"/>
              </a:rPr>
              <a:t>VAC Assistance Service</a:t>
            </a:r>
          </a:p>
          <a:p>
            <a:pPr marL="1257300" marR="0" lvl="2" indent="-342900" algn="l" defTabSz="914400" rtl="0" eaLnBrk="0" fontAlgn="base" latinLnBrk="0" hangingPunct="0">
              <a:lnSpc>
                <a:spcPct val="100000"/>
              </a:lnSpc>
              <a:spcBef>
                <a:spcPct val="30000"/>
              </a:spcBef>
              <a:spcAft>
                <a:spcPct val="0"/>
              </a:spcAft>
              <a:buClrTx/>
              <a:buSzTx/>
              <a:buFont typeface="Wingdings" panose="05000000000000000000" pitchFamily="2" charset="2"/>
              <a:buChar char="q"/>
              <a:tabLst/>
              <a:defRPr/>
            </a:pPr>
            <a:r>
              <a:rPr kumimoji="0" lang="en-US" sz="1000" b="0" i="0" u="none" strike="noStrike" kern="1200" cap="none" spc="0" normalizeH="0" baseline="0" noProof="0" dirty="0">
                <a:ln>
                  <a:noFill/>
                </a:ln>
                <a:solidFill>
                  <a:prstClr val="white"/>
                </a:solidFill>
                <a:effectLst/>
                <a:uLnTx/>
                <a:uFillTx/>
                <a:latin typeface="+mn-lt"/>
                <a:ea typeface="+mn-ea"/>
                <a:cs typeface="+mn-cs"/>
              </a:rPr>
              <a:t>PTSD Coach Canada</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mn-lt"/>
              <a:ea typeface="+mn-ea"/>
              <a:cs typeface="+mn-cs"/>
            </a:endParaRPr>
          </a:p>
          <a:p>
            <a:endParaRPr lang="en-US" sz="1000" dirty="0"/>
          </a:p>
        </p:txBody>
      </p:sp>
    </p:spTree>
    <p:extLst>
      <p:ext uri="{BB962C8B-B14F-4D97-AF65-F5344CB8AC3E}">
        <p14:creationId xmlns:p14="http://schemas.microsoft.com/office/powerpoint/2010/main" val="29443474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a:ea typeface="+mn-ea"/>
                <a:cs typeface="+mn-cs"/>
              </a:rPr>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-add personalized statement with relationship to land.</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a:ea typeface="+mn-ea"/>
                <a:cs typeface="+mn-cs"/>
              </a:rPr>
              <a: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spcAft>
                <a:spcPts val="600"/>
              </a:spcAft>
              <a:buClr>
                <a:srgbClr val="00A26E"/>
              </a:buClr>
              <a:buSzPct val="100000"/>
              <a:buFont typeface="Segoe UI Symbol" panose="020B0502040204020203" pitchFamily="34" charset="0"/>
              <a:buChar char="⏤"/>
            </a:pPr>
            <a:r>
              <a:rPr lang="en-CA" dirty="0">
                <a:solidFill>
                  <a:srgbClr val="434458"/>
                </a:solidFill>
                <a:latin typeface="Arial" panose="020B0604020202020204" pitchFamily="34" charset="0"/>
                <a:cs typeface="Arial" panose="020B0604020202020204" pitchFamily="34" charset="0"/>
              </a:rPr>
              <a:t>Mental health services and supports available through Veterans Affairs Canada: </a:t>
            </a:r>
          </a:p>
          <a:p>
            <a:pPr marL="742950" lvl="1" indent="-285750">
              <a:spcAft>
                <a:spcPts val="600"/>
              </a:spcAft>
              <a:buClr>
                <a:srgbClr val="00A26E"/>
              </a:buClr>
              <a:buSzPct val="100000"/>
              <a:buFont typeface="Wingdings" panose="05000000000000000000" pitchFamily="2" charset="2"/>
              <a:buChar char="§"/>
            </a:pPr>
            <a:r>
              <a:rPr lang="en-US" dirty="0">
                <a:solidFill>
                  <a:srgbClr val="434458"/>
                </a:solidFill>
                <a:latin typeface="Arial" panose="020B0604020202020204" pitchFamily="34" charset="0"/>
                <a:cs typeface="Arial" panose="020B0604020202020204" pitchFamily="34" charset="0"/>
              </a:rPr>
              <a:t>Eleven </a:t>
            </a:r>
            <a:r>
              <a:rPr lang="en-US" b="1" dirty="0">
                <a:solidFill>
                  <a:srgbClr val="434458"/>
                </a:solidFill>
                <a:latin typeface="Arial" panose="020B0604020202020204" pitchFamily="34" charset="0"/>
                <a:cs typeface="Arial" panose="020B0604020202020204" pitchFamily="34" charset="0"/>
              </a:rPr>
              <a:t>Operational Stress Injury Clinics </a:t>
            </a:r>
            <a:r>
              <a:rPr lang="en-US" dirty="0">
                <a:solidFill>
                  <a:srgbClr val="434458"/>
                </a:solidFill>
                <a:latin typeface="Arial" panose="020B0604020202020204" pitchFamily="34" charset="0"/>
                <a:cs typeface="Arial" panose="020B0604020202020204" pitchFamily="34" charset="0"/>
              </a:rPr>
              <a:t>(10 out-patient)  and eleven </a:t>
            </a:r>
            <a:r>
              <a:rPr lang="en-US" b="1" dirty="0">
                <a:solidFill>
                  <a:srgbClr val="434458"/>
                </a:solidFill>
                <a:latin typeface="Arial" panose="020B0604020202020204" pitchFamily="34" charset="0"/>
                <a:cs typeface="Arial" panose="020B0604020202020204" pitchFamily="34" charset="0"/>
              </a:rPr>
              <a:t>satellite service sites</a:t>
            </a:r>
            <a:r>
              <a:rPr lang="en-US" dirty="0">
                <a:solidFill>
                  <a:srgbClr val="434458"/>
                </a:solidFill>
                <a:latin typeface="Arial" panose="020B0604020202020204" pitchFamily="34" charset="0"/>
                <a:cs typeface="Arial" panose="020B0604020202020204" pitchFamily="34" charset="0"/>
              </a:rPr>
              <a:t> provide specialized, evidence-based, interdisciplinary assessment and treatment services for operational stress injuries. </a:t>
            </a:r>
          </a:p>
          <a:p>
            <a:pPr marL="1200150" lvl="2" indent="-285750">
              <a:spcAft>
                <a:spcPts val="600"/>
              </a:spcAft>
              <a:buClr>
                <a:srgbClr val="00A26E"/>
              </a:buClr>
              <a:buSzPct val="100000"/>
              <a:buFont typeface="Courier New" panose="02070309020205020404" pitchFamily="49" charset="0"/>
              <a:buChar char="o"/>
            </a:pPr>
            <a:r>
              <a:rPr lang="en-CA" dirty="0">
                <a:solidFill>
                  <a:srgbClr val="434458"/>
                </a:solidFill>
                <a:latin typeface="Arial" panose="020B0604020202020204" pitchFamily="34" charset="0"/>
                <a:cs typeface="Arial" panose="020B0604020202020204" pitchFamily="34" charset="0"/>
              </a:rPr>
              <a:t>The clinics are operated by the provinces but are funded by the department.</a:t>
            </a:r>
          </a:p>
          <a:p>
            <a:pPr marL="1200150" lvl="2" indent="-285750">
              <a:spcAft>
                <a:spcPts val="600"/>
              </a:spcAft>
              <a:buClr>
                <a:srgbClr val="00A26E"/>
              </a:buClr>
              <a:buSzPct val="100000"/>
              <a:buFont typeface="Courier New" panose="02070309020205020404" pitchFamily="49" charset="0"/>
              <a:buChar char="o"/>
            </a:pPr>
            <a:r>
              <a:rPr lang="en-CA" dirty="0">
                <a:solidFill>
                  <a:srgbClr val="434458"/>
                </a:solidFill>
                <a:latin typeface="Arial" panose="020B0604020202020204" pitchFamily="34" charset="0"/>
                <a:cs typeface="Arial" panose="020B0604020202020204" pitchFamily="34" charset="0"/>
              </a:rPr>
              <a:t>Services are provided to Veterans, Canadian Armed Forces members and Royal Canadian Mounted Police members, and their families. </a:t>
            </a:r>
          </a:p>
          <a:p>
            <a:endParaRPr lang="en-US" dirty="0"/>
          </a:p>
        </p:txBody>
      </p:sp>
      <p:sp>
        <p:nvSpPr>
          <p:cNvPr id="4" name="Slide Number Placeholder 3"/>
          <p:cNvSpPr>
            <a:spLocks noGrp="1"/>
          </p:cNvSpPr>
          <p:nvPr>
            <p:ph type="sldNum" sz="quarter" idx="5"/>
          </p:nvPr>
        </p:nvSpPr>
        <p:spPr/>
        <p:txBody>
          <a:bodyPr/>
          <a:lstStyle/>
          <a:p>
            <a:fld id="{EC91400B-CBEE-42E8-832B-366E9ECAB122}" type="slidenum">
              <a:rPr lang="en-US" smtClean="0"/>
              <a:t>26</a:t>
            </a:fld>
            <a:endParaRPr lang="en-US" dirty="0"/>
          </a:p>
        </p:txBody>
      </p:sp>
    </p:spTree>
    <p:extLst>
      <p:ext uri="{BB962C8B-B14F-4D97-AF65-F5344CB8AC3E}">
        <p14:creationId xmlns:p14="http://schemas.microsoft.com/office/powerpoint/2010/main" val="40690234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6612" rtl="0" eaLnBrk="1" fontAlgn="auto" latinLnBrk="0" hangingPunct="1">
              <a:lnSpc>
                <a:spcPct val="100000"/>
              </a:lnSpc>
              <a:spcBef>
                <a:spcPts val="0"/>
              </a:spcBef>
              <a:spcAft>
                <a:spcPts val="0"/>
              </a:spcAft>
              <a:buClrTx/>
              <a:buSzTx/>
              <a:buFontTx/>
              <a:buNone/>
              <a:tabLst/>
              <a:defRPr/>
            </a:pPr>
            <a:fld id="{5E33B86E-B0AF-4447-83C5-8DE49F69AD8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66612"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21558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F740F4-8668-49B7-A92C-0332C1CDFA52}"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329446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Access to a family MD is difficult for</a:t>
            </a:r>
            <a:r>
              <a:rPr lang="en-CA" baseline="0" dirty="0"/>
              <a:t> military families thus Veterans families have often had inconsistent care for many years</a:t>
            </a:r>
            <a:endParaRPr lang="en-CA" dirty="0"/>
          </a:p>
          <a:p>
            <a:r>
              <a:rPr lang="en-CA" dirty="0"/>
              <a:t>We know that </a:t>
            </a:r>
            <a:r>
              <a:rPr lang="en-CA" dirty="0" err="1"/>
              <a:t>CoC</a:t>
            </a:r>
            <a:r>
              <a:rPr lang="en-CA" dirty="0"/>
              <a:t> improves health outcomes and reduces system costs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F740F4-8668-49B7-A92C-0332C1CDFA52}"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326230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All percentages are increases from non-military comparators</a:t>
            </a:r>
          </a:p>
          <a:p>
            <a:endParaRPr lang="en-CA" dirty="0"/>
          </a:p>
          <a:p>
            <a:endParaRPr lang="en-CA" dirty="0"/>
          </a:p>
          <a:p>
            <a:endParaRPr lang="en-CA" dirty="0"/>
          </a:p>
          <a:p>
            <a:endParaRPr lang="en-CA" dirty="0"/>
          </a:p>
          <a:p>
            <a:r>
              <a:rPr lang="en-US" sz="1200" b="1" kern="1200" dirty="0">
                <a:solidFill>
                  <a:schemeClr val="tx1"/>
                </a:solidFill>
                <a:effectLst/>
                <a:latin typeface="+mn-lt"/>
                <a:ea typeface="+mn-ea"/>
                <a:cs typeface="+mn-cs"/>
              </a:rPr>
              <a:t>Injury-related hospital admissions of military dependents compared with similarly aged nonmilitary insured infants, children, and adolescents</a:t>
            </a:r>
          </a:p>
          <a:p>
            <a:r>
              <a:rPr lang="en-US" sz="1200" kern="1200" dirty="0">
                <a:solidFill>
                  <a:schemeClr val="tx1"/>
                </a:solidFill>
                <a:effectLst/>
                <a:latin typeface="+mn-lt"/>
                <a:ea typeface="+mn-ea"/>
                <a:cs typeface="+mn-cs"/>
              </a:rPr>
              <a:t>Pressley, Joyce C. PhD, MPH; Dawson, Patrick MPH; Carpenter, Dustin J. MPH</a:t>
            </a:r>
          </a:p>
          <a:p>
            <a:r>
              <a:rPr lang="en-US" dirty="0">
                <a:effectLst/>
              </a:rPr>
              <a:t>Journal of Trauma and Acute Care Surgery: </a:t>
            </a:r>
            <a:r>
              <a:rPr lang="en-US" sz="1200" u="none" strike="noStrike" kern="1200" dirty="0">
                <a:solidFill>
                  <a:schemeClr val="tx1"/>
                </a:solidFill>
                <a:effectLst/>
                <a:latin typeface="+mn-lt"/>
                <a:ea typeface="+mn-ea"/>
                <a:cs typeface="+mn-cs"/>
                <a:hlinkClick r:id="rId3"/>
              </a:rPr>
              <a:t>October 2012 - Volume 73 - Issue 4 - p S236–S242</a:t>
            </a:r>
            <a:endParaRPr lang="en-US" dirty="0">
              <a:effectLst/>
            </a:endParaRPr>
          </a:p>
          <a:p>
            <a:r>
              <a:rPr lang="en-US" dirty="0" err="1">
                <a:effectLst/>
              </a:rPr>
              <a:t>doi</a:t>
            </a:r>
            <a:r>
              <a:rPr lang="en-US" dirty="0">
                <a:effectLst/>
              </a:rPr>
              <a:t>: 10.1097/TA.0b013e31827035f2</a:t>
            </a:r>
          </a:p>
          <a:p>
            <a:r>
              <a:rPr lang="en-US" sz="1200" b="0" i="0" kern="1200" dirty="0">
                <a:solidFill>
                  <a:schemeClr val="tx1"/>
                </a:solidFill>
                <a:effectLst/>
                <a:latin typeface="+mn-lt"/>
                <a:ea typeface="+mn-ea"/>
                <a:cs typeface="+mn-cs"/>
              </a:rPr>
              <a:t>Larson, M., Mohr, B., Adams, R., Ritter, G., </a:t>
            </a:r>
            <a:r>
              <a:rPr lang="en-US" sz="1200" b="0" i="0" kern="1200" dirty="0" err="1">
                <a:solidFill>
                  <a:schemeClr val="tx1"/>
                </a:solidFill>
                <a:effectLst/>
                <a:latin typeface="+mn-lt"/>
                <a:ea typeface="+mn-ea"/>
                <a:cs typeface="+mn-cs"/>
              </a:rPr>
              <a:t>Perloff</a:t>
            </a:r>
            <a:r>
              <a:rPr lang="en-US" sz="1200" b="0" i="0" kern="1200" dirty="0">
                <a:solidFill>
                  <a:schemeClr val="tx1"/>
                </a:solidFill>
                <a:effectLst/>
                <a:latin typeface="+mn-lt"/>
                <a:ea typeface="+mn-ea"/>
                <a:cs typeface="+mn-cs"/>
              </a:rPr>
              <a:t>, J., Williams, T., . . . Tompkins, C. (2012). Association of Military Deployment of a Parent or Spouse and Changes in Dependent Use of Health Care Services. </a:t>
            </a:r>
            <a:r>
              <a:rPr lang="en-US" sz="1200" b="0" i="1" kern="1200" dirty="0">
                <a:solidFill>
                  <a:schemeClr val="tx1"/>
                </a:solidFill>
                <a:effectLst/>
                <a:latin typeface="+mn-lt"/>
                <a:ea typeface="+mn-ea"/>
                <a:cs typeface="+mn-cs"/>
              </a:rPr>
              <a:t>Medical Care,</a:t>
            </a:r>
            <a:r>
              <a:rPr lang="en-US" sz="1200" b="0" i="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5</a:t>
            </a:r>
          </a:p>
          <a:p>
            <a:r>
              <a:rPr lang="en-US" sz="1200" b="0" i="0" kern="1200" dirty="0">
                <a:solidFill>
                  <a:schemeClr val="tx1"/>
                </a:solidFill>
                <a:effectLst/>
                <a:latin typeface="+mn-lt"/>
                <a:ea typeface="+mn-ea"/>
                <a:cs typeface="+mn-cs"/>
              </a:rPr>
              <a:t>Anne Rowan-Legg, Caring for children and youth from Canadian military families: Special considerations, </a:t>
            </a:r>
            <a:r>
              <a:rPr lang="en-US" sz="1200" b="0" i="1" kern="1200" dirty="0" err="1">
                <a:solidFill>
                  <a:schemeClr val="tx1"/>
                </a:solidFill>
                <a:effectLst/>
                <a:latin typeface="+mn-lt"/>
                <a:ea typeface="+mn-ea"/>
                <a:cs typeface="+mn-cs"/>
              </a:rPr>
              <a:t>Paediatrics</a:t>
            </a:r>
            <a:r>
              <a:rPr lang="en-US" sz="1200" b="0" i="1" kern="1200" dirty="0">
                <a:solidFill>
                  <a:schemeClr val="tx1"/>
                </a:solidFill>
                <a:effectLst/>
                <a:latin typeface="+mn-lt"/>
                <a:ea typeface="+mn-ea"/>
                <a:cs typeface="+mn-cs"/>
              </a:rPr>
              <a:t> &amp; Child Health</a:t>
            </a:r>
            <a:r>
              <a:rPr lang="en-US" sz="1200" b="0" i="0" kern="1200" dirty="0">
                <a:solidFill>
                  <a:schemeClr val="tx1"/>
                </a:solidFill>
                <a:effectLst/>
                <a:latin typeface="+mn-lt"/>
                <a:ea typeface="+mn-ea"/>
                <a:cs typeface="+mn-cs"/>
              </a:rPr>
              <a:t>, Volume 22, Issue 2, 1 May 2017, Pages e1–e6, </a:t>
            </a:r>
            <a:r>
              <a:rPr lang="en-US" sz="1200" b="0" i="0" u="none" strike="noStrike" kern="1200" dirty="0">
                <a:solidFill>
                  <a:schemeClr val="tx1"/>
                </a:solidFill>
                <a:effectLst/>
                <a:latin typeface="+mn-lt"/>
                <a:ea typeface="+mn-ea"/>
                <a:cs typeface="+mn-cs"/>
                <a:hlinkClick r:id="rId4"/>
              </a:rPr>
              <a:t>https://doi.org/10.1093/pch/pxx021</a:t>
            </a:r>
            <a:r>
              <a:rPr lang="en-US" sz="1200" b="0" i="1" kern="1200" dirty="0">
                <a:solidFill>
                  <a:schemeClr val="tx1"/>
                </a:solidFill>
                <a:effectLst/>
                <a:latin typeface="+mn-lt"/>
                <a:ea typeface="+mn-ea"/>
                <a:cs typeface="+mn-cs"/>
              </a:rPr>
              <a:t>0</a:t>
            </a:r>
            <a:r>
              <a:rPr lang="en-US" sz="1200" b="0" i="0" kern="1200" dirty="0">
                <a:solidFill>
                  <a:schemeClr val="tx1"/>
                </a:solidFill>
                <a:effectLst/>
                <a:latin typeface="+mn-lt"/>
                <a:ea typeface="+mn-ea"/>
                <a:cs typeface="+mn-cs"/>
              </a:rPr>
              <a:t>(9), 821-828. Retrieved from http://www.jstor.org/stable/41714565</a:t>
            </a:r>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F740F4-8668-49B7-A92C-0332C1CDFA52}"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030328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indent="0">
              <a:buFontTx/>
              <a:buNone/>
            </a:pPr>
            <a:r>
              <a:rPr lang="en-US" dirty="0"/>
              <a:t>We </a:t>
            </a:r>
            <a:r>
              <a:rPr lang="en-US" baseline="0" dirty="0"/>
              <a:t>know much less about the critical period from a few months prior to release from service to a few years after, so that is where we are focusing our research attention now. </a:t>
            </a:r>
          </a:p>
          <a:p>
            <a:pPr marL="0" indent="0">
              <a:buFontTx/>
              <a:buNone/>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This new research work will address important gaps in knowledge about what happens to CAF Veterans undergoing military-civilian transition, and identifying supports that are effective in setting them up for good well-being in life after service.</a:t>
            </a:r>
          </a:p>
          <a:p>
            <a:pPr marL="0" indent="0">
              <a:buFontTx/>
              <a:buNone/>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EC40E0-7A83-4528-8B33-E487DCE0C0B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417718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F740F4-8668-49B7-A92C-0332C1CDFA52}"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905775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Surveyed in 2010.</a:t>
            </a:r>
          </a:p>
          <a:p>
            <a:r>
              <a:rPr lang="en-US" dirty="0"/>
              <a:t>vs</a:t>
            </a:r>
            <a:r>
              <a:rPr lang="en-US" baseline="0" dirty="0"/>
              <a:t> 80% for Canadian population</a:t>
            </a:r>
          </a:p>
          <a:p>
            <a:r>
              <a:rPr lang="en-US" baseline="0" dirty="0"/>
              <a:t>Less likely to have a family doctor if younger, or if healthier, or soon after release.</a:t>
            </a:r>
          </a:p>
          <a:p>
            <a:r>
              <a:rPr lang="en-US" baseline="0" dirty="0"/>
              <a:t>More likely to have a family doctor if: have health problems, older or been out of service longer.</a:t>
            </a:r>
          </a:p>
          <a:p>
            <a:endParaRPr lang="en-US" baseline="0" dirty="0"/>
          </a:p>
          <a:p>
            <a:r>
              <a:rPr lang="en-US" baseline="0" dirty="0"/>
              <a:t>Transition to life after service is stressful, and much more so when military families cannot find a family doctor or general practitioner.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F740F4-8668-49B7-A92C-0332C1CDFA52}"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978373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F740F4-8668-49B7-A92C-0332C1CDFA52}"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688002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F740F4-8668-49B7-A92C-0332C1CDFA52}"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348302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a:ea typeface="+mn-ea"/>
                <a:cs typeface="+mn-cs"/>
              </a:rPr>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a:ea typeface="+mn-ea"/>
                <a:cs typeface="+mn-cs"/>
              </a:rPr>
              <a:t>‹#›</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F740F4-8668-49B7-A92C-0332C1CDFA52}"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031313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F740F4-8668-49B7-A92C-0332C1CDFA52}"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636269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F740F4-8668-49B7-A92C-0332C1CDFA52}"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10680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F740F4-8668-49B7-A92C-0332C1CDFA52}"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469374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F740F4-8668-49B7-A92C-0332C1CDFA52}"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450007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F740F4-8668-49B7-A92C-0332C1CDFA52}"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496456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https://www.dropbox.com/sh/</a:t>
            </a:r>
            <a:r>
              <a:rPr lang="en-US" dirty="0" err="1">
                <a:cs typeface="Calibri"/>
              </a:rPr>
              <a:t>enlhwaklq9j3aze</a:t>
            </a:r>
            <a:r>
              <a:rPr lang="en-US">
                <a:cs typeface="Calibri"/>
              </a:rPr>
              <a:t>/AADYCNOsu606tfzU7kAdnfMka?dl=0&amp;preview=Clinical+Snippets+eBook+(English).pdf</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0582D7-8126-4EDB-86D2-D09B48E2BC0D}"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763413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pPr marL="0" indent="0">
              <a:buNone/>
            </a:pPr>
            <a:r>
              <a:rPr lang="en-US">
                <a:latin typeface="Calibri" panose="020F0502020204030204"/>
                <a:cs typeface="Calibri" panose="020F0502020204030204"/>
              </a:rPr>
              <a:t>Stephanie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0582D7-8126-4EDB-86D2-D09B48E2BC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339110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pPr marL="0" indent="0">
              <a:buNone/>
            </a:pPr>
            <a:r>
              <a:rPr lang="en-US">
                <a:latin typeface="Calibri" panose="020F0502020204030204"/>
                <a:cs typeface="Calibri" panose="020F0502020204030204"/>
              </a:rPr>
              <a:t>Stephanie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0582D7-8126-4EDB-86D2-D09B48E2BC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488285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8375C1-7C5C-42A2-80F2-05631BB376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22439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CA" altLang="en-US"/>
              <a:t>This slide must be visually presented to the audience AND verbalized by the speaker.</a:t>
            </a:r>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54FD74C-EFED-40C2-84A2-170E39CA8768}" type="slidenum">
              <a:rPr kumimoji="0" lang="en-CA"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CA"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18924817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pPr marL="0" indent="0">
              <a:buNone/>
            </a:pPr>
            <a:r>
              <a:rPr lang="en-US">
                <a:latin typeface="Calibri" panose="020F0502020204030204"/>
                <a:cs typeface="Calibri" panose="020F0502020204030204"/>
              </a:rPr>
              <a:t>Stephanie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0582D7-8126-4EDB-86D2-D09B48E2BC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33911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The word “veteran” has different meanings for different people. In this presentation, we mean a former CAF member with even one day of service, since all can be eligible for VAC benefits and services.</a:t>
            </a:r>
          </a:p>
          <a:p>
            <a:endParaRPr lang="en-US" dirty="0"/>
          </a:p>
          <a:p>
            <a:r>
              <a:rPr lang="en-US" dirty="0"/>
              <a:t>But many former members might not identify themselves as “veterans” for a variety of reasons owing to the length or type of their service. </a:t>
            </a:r>
          </a:p>
          <a:p>
            <a:endParaRPr lang="en-US" dirty="0"/>
          </a:p>
          <a:p>
            <a:r>
              <a:rPr lang="en-US" dirty="0"/>
              <a:t>So rather than asking if a person is a “veteran”, it is better to ask if they have ever been in </a:t>
            </a:r>
            <a:r>
              <a:rPr lang="en-US"/>
              <a:t>the military.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E0F740F4-8668-49B7-A92C-0332C1CDFA52}" type="slidenum">
              <a:rPr lang="en-CA" smtClean="0"/>
              <a:pPr>
                <a:defRPr/>
              </a:pPr>
              <a:t>8</a:t>
            </a:fld>
            <a:endParaRPr lang="en-CA" dirty="0"/>
          </a:p>
        </p:txBody>
      </p:sp>
    </p:spTree>
    <p:extLst>
      <p:ext uri="{BB962C8B-B14F-4D97-AF65-F5344CB8AC3E}">
        <p14:creationId xmlns:p14="http://schemas.microsoft.com/office/powerpoint/2010/main" val="3296339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As</a:t>
            </a:r>
            <a:r>
              <a:rPr lang="en-US" baseline="0" dirty="0"/>
              <a:t> of March 31, 2020 t</a:t>
            </a:r>
            <a:r>
              <a:rPr lang="en-US" dirty="0"/>
              <a:t>here are about 630,000 living Canadians</a:t>
            </a:r>
            <a:r>
              <a:rPr lang="en-US" baseline="0" dirty="0"/>
              <a:t> who have served in Canada’s military, about 3% of the adult population or almost 1 in 30.</a:t>
            </a:r>
          </a:p>
          <a:p>
            <a:endParaRPr lang="en-US" baseline="0" dirty="0"/>
          </a:p>
          <a:p>
            <a:r>
              <a:rPr lang="en-US" baseline="0" dirty="0"/>
              <a:t>Today’s CAF Veterans have served across the world since the Korean War in more than 70 special duty areas or operations, including the peacekeeping era prior to the 1990s, and many deployments in the period of increased operational tempo since 1990.</a:t>
            </a:r>
          </a:p>
          <a:p>
            <a:endParaRPr lang="en-US" baseline="0" dirty="0"/>
          </a:p>
          <a:p>
            <a:r>
              <a:rPr lang="en-US" baseline="0" dirty="0"/>
              <a:t>More than 40,000 CAF personnel deployed in support of the Afghanistan mission, the largest combat operation since the Second World War.</a:t>
            </a:r>
            <a:endParaRPr lang="en-US" dirty="0"/>
          </a:p>
        </p:txBody>
      </p:sp>
      <p:sp>
        <p:nvSpPr>
          <p:cNvPr id="4" name="Slide Number Placeholder 3"/>
          <p:cNvSpPr>
            <a:spLocks noGrp="1"/>
          </p:cNvSpPr>
          <p:nvPr>
            <p:ph type="sldNum" sz="quarter" idx="10"/>
          </p:nvPr>
        </p:nvSpPr>
        <p:spPr/>
        <p:txBody>
          <a:bodyPr/>
          <a:lstStyle/>
          <a:p>
            <a:pPr>
              <a:defRPr/>
            </a:pPr>
            <a:fld id="{E0F740F4-8668-49B7-A92C-0332C1CDFA52}" type="slidenum">
              <a:rPr lang="en-CA" smtClean="0"/>
              <a:pPr>
                <a:defRPr/>
              </a:pPr>
              <a:t>10</a:t>
            </a:fld>
            <a:endParaRPr lang="en-CA" dirty="0"/>
          </a:p>
        </p:txBody>
      </p:sp>
    </p:spTree>
    <p:extLst>
      <p:ext uri="{BB962C8B-B14F-4D97-AF65-F5344CB8AC3E}">
        <p14:creationId xmlns:p14="http://schemas.microsoft.com/office/powerpoint/2010/main" val="3296339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Almost 42,000 CAF members deployed to Afghanistan from October 2001 to March 2014.</a:t>
            </a:r>
          </a:p>
          <a:p>
            <a:endParaRPr lang="en-US" dirty="0"/>
          </a:p>
          <a:p>
            <a:r>
              <a:rPr lang="en-US" dirty="0"/>
              <a:t>This is the largest single group of Canadian</a:t>
            </a:r>
            <a:r>
              <a:rPr lang="en-US" baseline="0" dirty="0"/>
              <a:t> Veteran</a:t>
            </a:r>
            <a:r>
              <a:rPr lang="en-US" dirty="0"/>
              <a:t>s who served</a:t>
            </a:r>
            <a:r>
              <a:rPr lang="en-US" baseline="0" dirty="0"/>
              <a:t> in support of a combat mission</a:t>
            </a:r>
            <a:r>
              <a:rPr lang="en-US" dirty="0"/>
              <a:t> since WW2</a:t>
            </a:r>
            <a:r>
              <a:rPr lang="en-US" baseline="0" dirty="0"/>
              <a:t>, and their number is about 50% larger than the number of Canadians who served in Korea in the 1950s. </a:t>
            </a:r>
          </a:p>
          <a:p>
            <a:endParaRPr lang="en-US" dirty="0"/>
          </a:p>
          <a:p>
            <a:pPr marL="177845" indent="-177845">
              <a:buFontTx/>
              <a:buChar char="-"/>
            </a:pPr>
            <a:r>
              <a:rPr lang="en-US" baseline="0" dirty="0"/>
              <a:t>Most are not yet post-military – about 20% are released and 80% are still serving.</a:t>
            </a:r>
          </a:p>
          <a:p>
            <a:pPr marL="177845" indent="-177845">
              <a:buFontTx/>
              <a:buChar char="-"/>
            </a:pPr>
            <a:r>
              <a:rPr lang="en-US" baseline="0" dirty="0"/>
              <a:t>But in the early going we are finding that those who have released are experiencing higher than average levels of difficulty in transition to civilian life and higher levels of mental health conditions than other CAF Veterans, which is not surprising given the high demands of that engagement. </a:t>
            </a:r>
          </a:p>
          <a:p>
            <a:endParaRPr lang="en-US" dirty="0"/>
          </a:p>
          <a:p>
            <a:endParaRPr lang="en-US" dirty="0"/>
          </a:p>
        </p:txBody>
      </p:sp>
      <p:sp>
        <p:nvSpPr>
          <p:cNvPr id="4" name="Slide Number Placeholder 3"/>
          <p:cNvSpPr>
            <a:spLocks noGrp="1"/>
          </p:cNvSpPr>
          <p:nvPr>
            <p:ph type="sldNum" sz="quarter" idx="10"/>
          </p:nvPr>
        </p:nvSpPr>
        <p:spPr/>
        <p:txBody>
          <a:bodyPr/>
          <a:lstStyle/>
          <a:p>
            <a:fld id="{ECEC40E0-7A83-4528-8B33-E487DCE0C0B6}"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9354310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baseline="0" dirty="0"/>
              <a:t>CAF provides direct health services for serving Regular Force personnel, and for Reserve personnel when they are on operations.</a:t>
            </a:r>
          </a:p>
          <a:p>
            <a:endParaRPr lang="en-US" baseline="0" dirty="0"/>
          </a:p>
          <a:p>
            <a:r>
              <a:rPr lang="en-US" baseline="0" dirty="0"/>
              <a:t>The publically funded provincial health care systems provide direct care for Reserve personnel in their home communities, for family members, and for Veterans.</a:t>
            </a:r>
          </a:p>
          <a:p>
            <a:endParaRPr lang="en-US" dirty="0"/>
          </a:p>
          <a:p>
            <a:r>
              <a:rPr lang="en-US" dirty="0"/>
              <a:t>VAC does</a:t>
            </a:r>
            <a:r>
              <a:rPr lang="en-US" baseline="0" dirty="0"/>
              <a:t> not provide direct health care services, rather it pays for and facilitates access to services.</a:t>
            </a:r>
          </a:p>
        </p:txBody>
      </p:sp>
      <p:sp>
        <p:nvSpPr>
          <p:cNvPr id="4" name="Slide Number Placeholder 3"/>
          <p:cNvSpPr>
            <a:spLocks noGrp="1"/>
          </p:cNvSpPr>
          <p:nvPr>
            <p:ph type="sldNum" sz="quarter" idx="10"/>
          </p:nvPr>
        </p:nvSpPr>
        <p:spPr/>
        <p:txBody>
          <a:bodyPr/>
          <a:lstStyle/>
          <a:p>
            <a:pPr>
              <a:defRPr/>
            </a:pPr>
            <a:fld id="{E0F740F4-8668-49B7-A92C-0332C1CDFA52}" type="slidenum">
              <a:rPr lang="en-CA" smtClean="0"/>
              <a:pPr>
                <a:defRPr/>
              </a:pPr>
              <a:t>12</a:t>
            </a:fld>
            <a:endParaRPr lang="en-CA" dirty="0"/>
          </a:p>
        </p:txBody>
      </p:sp>
    </p:spTree>
    <p:extLst>
      <p:ext uri="{BB962C8B-B14F-4D97-AF65-F5344CB8AC3E}">
        <p14:creationId xmlns:p14="http://schemas.microsoft.com/office/powerpoint/2010/main" val="7657814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VAC’s well-being construct includes more than only the Veteran’s internal perception of their</a:t>
            </a:r>
            <a:r>
              <a:rPr lang="en-US" baseline="0" dirty="0"/>
              <a:t> psychological well-being.</a:t>
            </a:r>
          </a:p>
          <a:p>
            <a:endParaRPr lang="en-US" baseline="0" dirty="0"/>
          </a:p>
          <a:p>
            <a:r>
              <a:rPr lang="en-US" baseline="0" dirty="0"/>
              <a:t>VAC supports both internal and external well-being across many areas of life (= domains of well-being).</a:t>
            </a:r>
          </a:p>
          <a:p>
            <a:endParaRPr lang="en-US" baseline="0" dirty="0"/>
          </a:p>
          <a:p>
            <a:r>
              <a:rPr lang="en-US" baseline="0" dirty="0"/>
              <a:t>Factors in all these domains influence well-being in the others. You are familiar with the determinants of health, for example. But the determinants of employment or social integration also draw on all these domains, including health.</a:t>
            </a:r>
          </a:p>
          <a:p>
            <a:endParaRPr lang="en-US" baseline="0" dirty="0"/>
          </a:p>
          <a:p>
            <a:r>
              <a:rPr lang="en-US" baseline="0" dirty="0"/>
              <a:t>This is a very useful way of getting to know patients who are Veterans, by asking how they are doing in these different areas of life. Clinicians cannot do much about well-being in areas other than health, but they can refer their Veteran clients to others who can.</a:t>
            </a:r>
          </a:p>
        </p:txBody>
      </p:sp>
      <p:sp>
        <p:nvSpPr>
          <p:cNvPr id="4" name="Slide Number Placeholder 3"/>
          <p:cNvSpPr>
            <a:spLocks noGrp="1"/>
          </p:cNvSpPr>
          <p:nvPr>
            <p:ph type="sldNum" sz="quarter" idx="10"/>
          </p:nvPr>
        </p:nvSpPr>
        <p:spPr/>
        <p:txBody>
          <a:bodyPr/>
          <a:lstStyle/>
          <a:p>
            <a:fld id="{ECEC40E0-7A83-4528-8B33-E487DCE0C0B6}" type="slidenum">
              <a:rPr lang="en-US" smtClean="0"/>
              <a:pPr/>
              <a:t>13</a:t>
            </a:fld>
            <a:endParaRPr lang="en-US" dirty="0"/>
          </a:p>
        </p:txBody>
      </p:sp>
    </p:spTree>
    <p:extLst>
      <p:ext uri="{BB962C8B-B14F-4D97-AF65-F5344CB8AC3E}">
        <p14:creationId xmlns:p14="http://schemas.microsoft.com/office/powerpoint/2010/main" val="40231070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emf"/></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12201452"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914400" y="1752602"/>
            <a:ext cx="103632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5019" y="4953000"/>
            <a:ext cx="12197020"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pPr>
              <a:defRPr/>
            </a:pPr>
            <a:fld id="{4C4CD0A7-55A1-8646-92C0-7FE62F571D59}" type="datetime1">
              <a:rPr lang="en-CA" smtClean="0"/>
              <a:t>2023-11-08</a:t>
            </a:fld>
            <a:endParaRPr lang="en-CA"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CA"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pPr>
              <a:defRPr/>
            </a:pPr>
            <a:fld id="{3F0EEA9F-2F8C-4AAD-9974-08CEA911133C}" type="slidenum">
              <a:rPr lang="en-CA" smtClean="0"/>
              <a:pPr>
                <a:defRPr/>
              </a:pPr>
              <a:t>‹#›</a:t>
            </a:fld>
            <a:endParaRPr lang="en-CA" dirty="0"/>
          </a:p>
        </p:txBody>
      </p:sp>
    </p:spTree>
    <p:extLst>
      <p:ext uri="{BB962C8B-B14F-4D97-AF65-F5344CB8AC3E}">
        <p14:creationId xmlns:p14="http://schemas.microsoft.com/office/powerpoint/2010/main" val="9320333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609600" y="1481330"/>
            <a:ext cx="109728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fld id="{F26B9B15-C058-8543-9CFC-A8B0045F1584}" type="datetime1">
              <a:rPr lang="en-CA" smtClean="0"/>
              <a:t>2023-11-08</a:t>
            </a:fld>
            <a:endParaRPr lang="en-CA" dirty="0"/>
          </a:p>
        </p:txBody>
      </p:sp>
      <p:sp>
        <p:nvSpPr>
          <p:cNvPr id="5" name="Footer Placeholder 4"/>
          <p:cNvSpPr>
            <a:spLocks noGrp="1"/>
          </p:cNvSpPr>
          <p:nvPr>
            <p:ph type="ftr" sz="quarter" idx="11"/>
          </p:nvPr>
        </p:nvSpPr>
        <p:spPr/>
        <p:txBody>
          <a:bodyPr/>
          <a:lstStyle/>
          <a:p>
            <a:pPr>
              <a:defRPr/>
            </a:pPr>
            <a:endParaRPr lang="en-CA" dirty="0"/>
          </a:p>
        </p:txBody>
      </p:sp>
      <p:sp>
        <p:nvSpPr>
          <p:cNvPr id="6" name="Slide Number Placeholder 5"/>
          <p:cNvSpPr>
            <a:spLocks noGrp="1"/>
          </p:cNvSpPr>
          <p:nvPr>
            <p:ph type="sldNum" sz="quarter" idx="12"/>
          </p:nvPr>
        </p:nvSpPr>
        <p:spPr/>
        <p:txBody>
          <a:bodyPr/>
          <a:lstStyle/>
          <a:p>
            <a:pPr>
              <a:defRPr/>
            </a:pPr>
            <a:fld id="{E195C96C-2C2B-452B-94E1-403DCC1773D5}" type="slidenum">
              <a:rPr lang="en-CA" smtClean="0"/>
              <a:pPr>
                <a:defRPr/>
              </a:pPr>
              <a:t>‹#›</a:t>
            </a:fld>
            <a:endParaRPr lang="en-CA" dirty="0"/>
          </a:p>
        </p:txBody>
      </p:sp>
    </p:spTree>
    <p:extLst>
      <p:ext uri="{BB962C8B-B14F-4D97-AF65-F5344CB8AC3E}">
        <p14:creationId xmlns:p14="http://schemas.microsoft.com/office/powerpoint/2010/main" val="135462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5351" y="274641"/>
            <a:ext cx="236996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274641"/>
            <a:ext cx="84328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fld id="{847BED55-8431-1248-BCF8-3B16A502784A}" type="datetime1">
              <a:rPr lang="en-CA" smtClean="0"/>
              <a:t>2023-11-08</a:t>
            </a:fld>
            <a:endParaRPr lang="en-CA" dirty="0"/>
          </a:p>
        </p:txBody>
      </p:sp>
      <p:sp>
        <p:nvSpPr>
          <p:cNvPr id="5" name="Footer Placeholder 4"/>
          <p:cNvSpPr>
            <a:spLocks noGrp="1"/>
          </p:cNvSpPr>
          <p:nvPr>
            <p:ph type="ftr" sz="quarter" idx="11"/>
          </p:nvPr>
        </p:nvSpPr>
        <p:spPr/>
        <p:txBody>
          <a:bodyPr/>
          <a:lstStyle/>
          <a:p>
            <a:pPr>
              <a:defRPr/>
            </a:pPr>
            <a:endParaRPr lang="en-CA" dirty="0"/>
          </a:p>
        </p:txBody>
      </p:sp>
      <p:sp>
        <p:nvSpPr>
          <p:cNvPr id="6" name="Slide Number Placeholder 5"/>
          <p:cNvSpPr>
            <a:spLocks noGrp="1"/>
          </p:cNvSpPr>
          <p:nvPr>
            <p:ph type="sldNum" sz="quarter" idx="12"/>
          </p:nvPr>
        </p:nvSpPr>
        <p:spPr/>
        <p:txBody>
          <a:bodyPr/>
          <a:lstStyle/>
          <a:p>
            <a:pPr>
              <a:defRPr/>
            </a:pPr>
            <a:fld id="{7A0A27B7-2340-4EE2-9526-9555BCEC10CC}" type="slidenum">
              <a:rPr lang="en-CA" smtClean="0"/>
              <a:pPr>
                <a:defRPr/>
              </a:pPr>
              <a:t>‹#›</a:t>
            </a:fld>
            <a:endParaRPr lang="en-CA" dirty="0"/>
          </a:p>
        </p:txBody>
      </p:sp>
    </p:spTree>
    <p:extLst>
      <p:ext uri="{BB962C8B-B14F-4D97-AF65-F5344CB8AC3E}">
        <p14:creationId xmlns:p14="http://schemas.microsoft.com/office/powerpoint/2010/main" val="28541686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961271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589804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Title 01">
    <p:spTree>
      <p:nvGrpSpPr>
        <p:cNvPr id="1" name=""/>
        <p:cNvGrpSpPr/>
        <p:nvPr/>
      </p:nvGrpSpPr>
      <p:grpSpPr>
        <a:xfrm>
          <a:off x="0" y="0"/>
          <a:ext cx="0" cy="0"/>
          <a:chOff x="0" y="0"/>
          <a:chExt cx="0" cy="0"/>
        </a:xfrm>
      </p:grpSpPr>
      <p:pic>
        <p:nvPicPr>
          <p:cNvPr id="3" name="Picture 2" descr="TrkB-PPT-V1-Green-Background-Full.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260" name="Picture 4" descr="Y:\Course Documents\Course Logo\Revision batch 3\Logo large second iterati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624" y="1037470"/>
            <a:ext cx="4938520" cy="4783061"/>
          </a:xfrm>
          <a:prstGeom prst="rect">
            <a:avLst/>
          </a:prstGeom>
          <a:noFill/>
          <a:ln w="50800">
            <a:solidFill>
              <a:srgbClr val="10643A"/>
            </a:solidFill>
          </a:ln>
          <a:extLst>
            <a:ext uri="{909E8E84-426E-40DD-AFC4-6F175D3DCCD1}">
              <a14:hiddenFill xmlns:a14="http://schemas.microsoft.com/office/drawing/2010/main">
                <a:solidFill>
                  <a:srgbClr val="FFFFFF"/>
                </a:solidFill>
              </a14:hiddenFill>
            </a:ext>
          </a:extLst>
        </p:spPr>
      </p:pic>
      <p:sp>
        <p:nvSpPr>
          <p:cNvPr id="7" name="Title 10"/>
          <p:cNvSpPr>
            <a:spLocks noGrp="1"/>
          </p:cNvSpPr>
          <p:nvPr>
            <p:ph type="title"/>
          </p:nvPr>
        </p:nvSpPr>
        <p:spPr>
          <a:xfrm>
            <a:off x="6047531" y="987135"/>
            <a:ext cx="5892800" cy="2895600"/>
          </a:xfrm>
          <a:prstGeom prst="rect">
            <a:avLst/>
          </a:prstGeom>
        </p:spPr>
        <p:txBody>
          <a:bodyPr vert="horz"/>
          <a:lstStyle>
            <a:lvl1pPr algn="ctr">
              <a:defRPr sz="3600">
                <a:solidFill>
                  <a:schemeClr val="bg1"/>
                </a:solidFill>
                <a:effectLst>
                  <a:outerShdw blurRad="38100" dist="38100" dir="2700000" algn="tl">
                    <a:srgbClr val="000000">
                      <a:alpha val="43137"/>
                    </a:srgbClr>
                  </a:outerShdw>
                </a:effectLst>
              </a:defRPr>
            </a:lvl1pPr>
          </a:lstStyle>
          <a:p>
            <a:r>
              <a:rPr lang="en-US"/>
              <a:t>Click to edit Master title style</a:t>
            </a:r>
            <a:endParaRPr lang="en-US" dirty="0"/>
          </a:p>
        </p:txBody>
      </p:sp>
      <p:pic>
        <p:nvPicPr>
          <p:cNvPr id="5" name="Picture 4" descr="TrkB-PPT-V1-Green-Background-Full.jpg">
            <a:extLst>
              <a:ext uri="{FF2B5EF4-FFF2-40B4-BE49-F238E27FC236}">
                <a16:creationId xmlns:a16="http://schemas.microsoft.com/office/drawing/2014/main" id="{F9CFE984-71D2-774F-9770-2A0518C0EA8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5499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01">
    <p:spTree>
      <p:nvGrpSpPr>
        <p:cNvPr id="1" name=""/>
        <p:cNvGrpSpPr/>
        <p:nvPr/>
      </p:nvGrpSpPr>
      <p:grpSpPr>
        <a:xfrm>
          <a:off x="0" y="0"/>
          <a:ext cx="0" cy="0"/>
          <a:chOff x="0" y="0"/>
          <a:chExt cx="0" cy="0"/>
        </a:xfrm>
      </p:grpSpPr>
      <p:pic>
        <p:nvPicPr>
          <p:cNvPr id="3" name="Picture 2" descr="TrkB-PPT-V1-Green-Background-Full.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260" name="Picture 4" descr="Y:\Course Documents\Course Logo\Revision batch 3\Logo large second iterati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624" y="1037470"/>
            <a:ext cx="4938520" cy="4783061"/>
          </a:xfrm>
          <a:prstGeom prst="rect">
            <a:avLst/>
          </a:prstGeom>
          <a:noFill/>
          <a:ln w="50800">
            <a:solidFill>
              <a:srgbClr val="10643A"/>
            </a:solidFill>
          </a:ln>
          <a:extLst>
            <a:ext uri="{909E8E84-426E-40DD-AFC4-6F175D3DCCD1}">
              <a14:hiddenFill xmlns:a14="http://schemas.microsoft.com/office/drawing/2010/main">
                <a:solidFill>
                  <a:srgbClr val="FFFFFF"/>
                </a:solidFill>
              </a14:hiddenFill>
            </a:ext>
          </a:extLst>
        </p:spPr>
      </p:pic>
      <p:sp>
        <p:nvSpPr>
          <p:cNvPr id="7" name="Title 10"/>
          <p:cNvSpPr>
            <a:spLocks noGrp="1"/>
          </p:cNvSpPr>
          <p:nvPr>
            <p:ph type="title"/>
          </p:nvPr>
        </p:nvSpPr>
        <p:spPr>
          <a:xfrm>
            <a:off x="6047531" y="987135"/>
            <a:ext cx="5892800" cy="2895600"/>
          </a:xfrm>
          <a:prstGeom prst="rect">
            <a:avLst/>
          </a:prstGeom>
        </p:spPr>
        <p:txBody>
          <a:bodyPr vert="horz"/>
          <a:lstStyle>
            <a:lvl1pPr algn="ctr">
              <a:defRPr sz="3600">
                <a:solidFill>
                  <a:schemeClr val="bg1"/>
                </a:solidFill>
                <a:effectLst>
                  <a:outerShdw blurRad="38100" dist="38100" dir="2700000" algn="tl">
                    <a:srgbClr val="000000">
                      <a:alpha val="43137"/>
                    </a:srgbClr>
                  </a:outerShdw>
                </a:effectLst>
              </a:defRPr>
            </a:lvl1pPr>
          </a:lstStyle>
          <a:p>
            <a:r>
              <a:rPr lang="en-US" dirty="0"/>
              <a:t>Click to edit Master title style</a:t>
            </a:r>
          </a:p>
        </p:txBody>
      </p:sp>
    </p:spTree>
    <p:extLst>
      <p:ext uri="{BB962C8B-B14F-4D97-AF65-F5344CB8AC3E}">
        <p14:creationId xmlns:p14="http://schemas.microsoft.com/office/powerpoint/2010/main" val="8432301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84356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127096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Title 01">
    <p:spTree>
      <p:nvGrpSpPr>
        <p:cNvPr id="1" name=""/>
        <p:cNvGrpSpPr/>
        <p:nvPr/>
      </p:nvGrpSpPr>
      <p:grpSpPr>
        <a:xfrm>
          <a:off x="0" y="0"/>
          <a:ext cx="0" cy="0"/>
          <a:chOff x="0" y="0"/>
          <a:chExt cx="0" cy="0"/>
        </a:xfrm>
      </p:grpSpPr>
      <p:pic>
        <p:nvPicPr>
          <p:cNvPr id="3" name="Picture 2" descr="TrkB-PPT-V1-Green-Background-Full.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260" name="Picture 4" descr="Y:\Course Documents\Course Logo\Revision batch 3\Logo large second iterati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624" y="1037470"/>
            <a:ext cx="4938520" cy="4783061"/>
          </a:xfrm>
          <a:prstGeom prst="rect">
            <a:avLst/>
          </a:prstGeom>
          <a:noFill/>
          <a:ln w="50800">
            <a:solidFill>
              <a:srgbClr val="10643A"/>
            </a:solidFill>
          </a:ln>
          <a:extLst>
            <a:ext uri="{909E8E84-426E-40DD-AFC4-6F175D3DCCD1}">
              <a14:hiddenFill xmlns:a14="http://schemas.microsoft.com/office/drawing/2010/main">
                <a:solidFill>
                  <a:srgbClr val="FFFFFF"/>
                </a:solidFill>
              </a14:hiddenFill>
            </a:ext>
          </a:extLst>
        </p:spPr>
      </p:pic>
      <p:sp>
        <p:nvSpPr>
          <p:cNvPr id="7" name="Title 10"/>
          <p:cNvSpPr>
            <a:spLocks noGrp="1"/>
          </p:cNvSpPr>
          <p:nvPr>
            <p:ph type="title"/>
          </p:nvPr>
        </p:nvSpPr>
        <p:spPr>
          <a:xfrm>
            <a:off x="6047531" y="987135"/>
            <a:ext cx="5892800" cy="2895600"/>
          </a:xfrm>
          <a:prstGeom prst="rect">
            <a:avLst/>
          </a:prstGeom>
        </p:spPr>
        <p:txBody>
          <a:bodyPr vert="horz"/>
          <a:lstStyle>
            <a:lvl1pPr algn="ctr">
              <a:defRPr sz="3600">
                <a:solidFill>
                  <a:schemeClr val="bg1"/>
                </a:solidFill>
                <a:effectLst>
                  <a:outerShdw blurRad="38100" dist="38100" dir="2700000" algn="tl">
                    <a:srgbClr val="000000">
                      <a:alpha val="43137"/>
                    </a:srgbClr>
                  </a:outerShdw>
                </a:effectLst>
              </a:defRPr>
            </a:lvl1pPr>
          </a:lstStyle>
          <a:p>
            <a:r>
              <a:rPr lang="en-US" dirty="0"/>
              <a:t>Click to edit Master title style</a:t>
            </a:r>
          </a:p>
        </p:txBody>
      </p:sp>
    </p:spTree>
    <p:extLst>
      <p:ext uri="{BB962C8B-B14F-4D97-AF65-F5344CB8AC3E}">
        <p14:creationId xmlns:p14="http://schemas.microsoft.com/office/powerpoint/2010/main" val="10405363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 Full Page Bulleted Lis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B92A79-8556-44BA-A9DF-F082F290EDFD}"/>
              </a:ext>
            </a:extLst>
          </p:cNvPr>
          <p:cNvSpPr>
            <a:spLocks noGrp="1"/>
          </p:cNvSpPr>
          <p:nvPr>
            <p:ph type="title"/>
          </p:nvPr>
        </p:nvSpPr>
        <p:spPr/>
        <p:txBody>
          <a:bodyPr/>
          <a:lstStyle/>
          <a:p>
            <a:r>
              <a:rPr lang="en-US" dirty="0"/>
              <a:t>Click to edit Master title style</a:t>
            </a:r>
          </a:p>
        </p:txBody>
      </p:sp>
      <p:sp>
        <p:nvSpPr>
          <p:cNvPr id="2" name="Slide Number Placeholder 1">
            <a:extLst>
              <a:ext uri="{FF2B5EF4-FFF2-40B4-BE49-F238E27FC236}">
                <a16:creationId xmlns:a16="http://schemas.microsoft.com/office/drawing/2014/main" id="{A91AB621-8D0E-490F-8761-0D552BBBC4E8}"/>
              </a:ext>
            </a:extLst>
          </p:cNvPr>
          <p:cNvSpPr>
            <a:spLocks noGrp="1"/>
          </p:cNvSpPr>
          <p:nvPr>
            <p:ph type="sldNum" sz="quarter" idx="11"/>
          </p:nvPr>
        </p:nvSpPr>
        <p:spPr/>
        <p:txBody>
          <a:bodyPr/>
          <a:lstStyle/>
          <a:p>
            <a:fld id="{7F0ABBA0-2DE2-4F80-97DD-6E57A4155BD8}" type="slidenum">
              <a:rPr lang="fr-CA" smtClean="0"/>
              <a:pPr/>
              <a:t>‹#›</a:t>
            </a:fld>
            <a:endParaRPr lang="fr-CA" dirty="0"/>
          </a:p>
        </p:txBody>
      </p:sp>
      <p:sp>
        <p:nvSpPr>
          <p:cNvPr id="4" name="Text Placeholder 3">
            <a:extLst>
              <a:ext uri="{FF2B5EF4-FFF2-40B4-BE49-F238E27FC236}">
                <a16:creationId xmlns:a16="http://schemas.microsoft.com/office/drawing/2014/main" id="{BFCFC3DF-6008-4044-AF3A-39B6B5F18BFA}"/>
              </a:ext>
            </a:extLst>
          </p:cNvPr>
          <p:cNvSpPr>
            <a:spLocks noGrp="1"/>
          </p:cNvSpPr>
          <p:nvPr>
            <p:ph type="body" sz="quarter" idx="10" hasCustomPrompt="1"/>
          </p:nvPr>
        </p:nvSpPr>
        <p:spPr>
          <a:xfrm>
            <a:off x="1149531" y="1178415"/>
            <a:ext cx="10280469" cy="5238260"/>
          </a:xfrm>
        </p:spPr>
        <p:txBody>
          <a:bodyPr/>
          <a:lstStyle>
            <a:lvl1pPr>
              <a:lnSpc>
                <a:spcPct val="100000"/>
              </a:lnSpc>
              <a:defRPr/>
            </a:lvl1pPr>
          </a:lstStyle>
          <a:p>
            <a:pPr lvl="0"/>
            <a:r>
              <a:rPr lang="en-US" dirty="0"/>
              <a:t>Bulleted list.</a:t>
            </a:r>
          </a:p>
          <a:p>
            <a:pPr lvl="0"/>
            <a:r>
              <a:rPr lang="en-US" noProof="0" dirty="0"/>
              <a:t>Bulleted list. </a:t>
            </a:r>
            <a:endParaRPr lang="fr-CA" noProof="0" dirty="0"/>
          </a:p>
          <a:p>
            <a:pPr lvl="0"/>
            <a:endParaRPr lang="fr-CA" noProof="0" dirty="0"/>
          </a:p>
        </p:txBody>
      </p:sp>
    </p:spTree>
    <p:extLst>
      <p:ext uri="{BB962C8B-B14F-4D97-AF65-F5344CB8AC3E}">
        <p14:creationId xmlns:p14="http://schemas.microsoft.com/office/powerpoint/2010/main" val="3536539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fld id="{71741CB4-D2D5-9A4B-982A-9DF5995548EA}" type="datetime1">
              <a:rPr lang="en-CA" smtClean="0"/>
              <a:t>2023-11-08</a:t>
            </a:fld>
            <a:endParaRPr lang="en-CA" dirty="0"/>
          </a:p>
        </p:txBody>
      </p:sp>
      <p:sp>
        <p:nvSpPr>
          <p:cNvPr id="5" name="Footer Placeholder 4"/>
          <p:cNvSpPr>
            <a:spLocks noGrp="1"/>
          </p:cNvSpPr>
          <p:nvPr>
            <p:ph type="ftr" sz="quarter" idx="11"/>
          </p:nvPr>
        </p:nvSpPr>
        <p:spPr/>
        <p:txBody>
          <a:bodyPr/>
          <a:lstStyle/>
          <a:p>
            <a:pPr>
              <a:defRPr/>
            </a:pPr>
            <a:endParaRPr lang="en-CA" dirty="0"/>
          </a:p>
        </p:txBody>
      </p:sp>
      <p:sp>
        <p:nvSpPr>
          <p:cNvPr id="6" name="Slide Number Placeholder 5"/>
          <p:cNvSpPr>
            <a:spLocks noGrp="1"/>
          </p:cNvSpPr>
          <p:nvPr>
            <p:ph type="sldNum" sz="quarter" idx="12"/>
          </p:nvPr>
        </p:nvSpPr>
        <p:spPr/>
        <p:txBody>
          <a:bodyPr/>
          <a:lstStyle/>
          <a:p>
            <a:pPr>
              <a:defRPr/>
            </a:pPr>
            <a:fld id="{E57E915B-6A59-495A-930A-DD79DBE0BAA4}" type="slidenum">
              <a:rPr lang="en-CA" smtClean="0"/>
              <a:pPr>
                <a:defRPr/>
              </a:pPr>
              <a:t>‹#›</a:t>
            </a:fld>
            <a:endParaRPr lang="en-CA" dirty="0"/>
          </a:p>
        </p:txBody>
      </p:sp>
      <p:sp>
        <p:nvSpPr>
          <p:cNvPr id="7" name="Title 6"/>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1002762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 Title Slide ">
    <p:spTree>
      <p:nvGrpSpPr>
        <p:cNvPr id="1" name=""/>
        <p:cNvGrpSpPr/>
        <p:nvPr/>
      </p:nvGrpSpPr>
      <p:grpSpPr>
        <a:xfrm>
          <a:off x="0" y="0"/>
          <a:ext cx="0" cy="0"/>
          <a:chOff x="0" y="0"/>
          <a:chExt cx="0" cy="0"/>
        </a:xfrm>
      </p:grpSpPr>
      <p:sp>
        <p:nvSpPr>
          <p:cNvPr id="8" name="Presentation Title">
            <a:extLst>
              <a:ext uri="{FF2B5EF4-FFF2-40B4-BE49-F238E27FC236}">
                <a16:creationId xmlns:a16="http://schemas.microsoft.com/office/drawing/2014/main" id="{A9AA7F79-1647-4F22-B192-CED078926F93}"/>
              </a:ext>
            </a:extLst>
          </p:cNvPr>
          <p:cNvSpPr>
            <a:spLocks noGrp="1"/>
          </p:cNvSpPr>
          <p:nvPr>
            <p:ph type="title" hasCustomPrompt="1"/>
          </p:nvPr>
        </p:nvSpPr>
        <p:spPr>
          <a:xfrm>
            <a:off x="1163606" y="1623413"/>
            <a:ext cx="6083946" cy="1579734"/>
          </a:xfrm>
          <a:prstGeom prst="rect">
            <a:avLst/>
          </a:prstGeom>
        </p:spPr>
        <p:txBody>
          <a:bodyPr>
            <a:normAutofit/>
          </a:bodyPr>
          <a:lstStyle>
            <a:lvl1pPr>
              <a:defRPr sz="2900" baseline="0">
                <a:solidFill>
                  <a:schemeClr val="tx2"/>
                </a:solidFill>
                <a:latin typeface="+mn-lt"/>
                <a:cs typeface="Arial" panose="020B0604020202020204" pitchFamily="34" charset="0"/>
              </a:defRPr>
            </a:lvl1pPr>
          </a:lstStyle>
          <a:p>
            <a:r>
              <a:rPr lang="en-CA" noProof="0" dirty="0"/>
              <a:t>Title Placeholder</a:t>
            </a:r>
          </a:p>
        </p:txBody>
      </p:sp>
      <p:sp>
        <p:nvSpPr>
          <p:cNvPr id="9" name="Text Placeholder 8">
            <a:extLst>
              <a:ext uri="{FF2B5EF4-FFF2-40B4-BE49-F238E27FC236}">
                <a16:creationId xmlns:a16="http://schemas.microsoft.com/office/drawing/2014/main" id="{58851749-B96B-4755-9A2E-2A330D5BC462}"/>
              </a:ext>
            </a:extLst>
          </p:cNvPr>
          <p:cNvSpPr>
            <a:spLocks noGrp="1"/>
          </p:cNvSpPr>
          <p:nvPr>
            <p:ph type="body" sz="quarter" idx="12" hasCustomPrompt="1"/>
          </p:nvPr>
        </p:nvSpPr>
        <p:spPr>
          <a:xfrm>
            <a:off x="1163606" y="3767937"/>
            <a:ext cx="3274359" cy="538609"/>
          </a:xfrm>
          <a:prstGeom prst="rect">
            <a:avLst/>
          </a:prstGeom>
        </p:spPr>
        <p:txBody>
          <a:bodyPr wrap="square">
            <a:spAutoFit/>
          </a:bodyPr>
          <a:lstStyle>
            <a:lvl1pPr marL="0" indent="0" algn="l">
              <a:buNone/>
              <a:defRPr sz="2900" baseline="0">
                <a:solidFill>
                  <a:schemeClr val="tx1"/>
                </a:solidFill>
                <a:latin typeface="+mn-lt"/>
              </a:defRPr>
            </a:lvl1pPr>
          </a:lstStyle>
          <a:p>
            <a:pPr lvl="0"/>
            <a:r>
              <a:rPr lang="en-US" dirty="0"/>
              <a:t>Month Year</a:t>
            </a:r>
          </a:p>
        </p:txBody>
      </p:sp>
      <p:pic>
        <p:nvPicPr>
          <p:cNvPr id="5" name="Shape 94" descr="Canada">
            <a:extLst>
              <a:ext uri="{FF2B5EF4-FFF2-40B4-BE49-F238E27FC236}">
                <a16:creationId xmlns:a16="http://schemas.microsoft.com/office/drawing/2014/main" id="{24CCA2DA-5F75-44BC-AB5B-697DD461513E}"/>
              </a:ext>
            </a:extLst>
          </p:cNvPr>
          <p:cNvPicPr preferRelativeResize="0">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48850" y="183596"/>
            <a:ext cx="1970409" cy="955474"/>
          </a:xfrm>
          <a:prstGeom prst="rect">
            <a:avLst/>
          </a:prstGeom>
          <a:noFill/>
          <a:ln>
            <a:noFill/>
          </a:ln>
        </p:spPr>
      </p:pic>
      <p:pic>
        <p:nvPicPr>
          <p:cNvPr id="6" name="Picture 5" descr="Watermark: Veterans Affairs Canada">
            <a:extLst>
              <a:ext uri="{FF2B5EF4-FFF2-40B4-BE49-F238E27FC236}">
                <a16:creationId xmlns:a16="http://schemas.microsoft.com/office/drawing/2014/main" id="{C4FDA79A-9C0C-47EB-A940-9D6B98481EB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62719" y="390525"/>
            <a:ext cx="3112300" cy="612696"/>
          </a:xfrm>
          <a:prstGeom prst="rect">
            <a:avLst/>
          </a:prstGeom>
        </p:spPr>
      </p:pic>
      <p:pic>
        <p:nvPicPr>
          <p:cNvPr id="13" name="Picture 12" descr="Décoratif ">
            <a:extLst>
              <a:ext uri="{FF2B5EF4-FFF2-40B4-BE49-F238E27FC236}">
                <a16:creationId xmlns:a16="http://schemas.microsoft.com/office/drawing/2014/main" id="{647B9BBE-4894-4284-85B8-E5D2A9E3C1B2}"/>
              </a:ext>
            </a:extLst>
          </p:cNvPr>
          <p:cNvPicPr>
            <a:picLocks noChangeAspect="1"/>
          </p:cNvPicPr>
          <p:nvPr userDrawn="1"/>
        </p:nvPicPr>
        <p:blipFill>
          <a:blip r:embed="rId4"/>
          <a:stretch>
            <a:fillRect/>
          </a:stretch>
        </p:blipFill>
        <p:spPr>
          <a:xfrm>
            <a:off x="6425047" y="1468267"/>
            <a:ext cx="7560630" cy="7599602"/>
          </a:xfrm>
          <a:prstGeom prst="rect">
            <a:avLst/>
          </a:prstGeom>
        </p:spPr>
      </p:pic>
    </p:spTree>
    <p:extLst>
      <p:ext uri="{BB962C8B-B14F-4D97-AF65-F5344CB8AC3E}">
        <p14:creationId xmlns:p14="http://schemas.microsoft.com/office/powerpoint/2010/main" val="8619655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 Title Slide ">
    <p:spTree>
      <p:nvGrpSpPr>
        <p:cNvPr id="1" name=""/>
        <p:cNvGrpSpPr/>
        <p:nvPr/>
      </p:nvGrpSpPr>
      <p:grpSpPr>
        <a:xfrm>
          <a:off x="0" y="0"/>
          <a:ext cx="0" cy="0"/>
          <a:chOff x="0" y="0"/>
          <a:chExt cx="0" cy="0"/>
        </a:xfrm>
      </p:grpSpPr>
      <p:sp>
        <p:nvSpPr>
          <p:cNvPr id="13" name="Presentation Title">
            <a:extLst>
              <a:ext uri="{FF2B5EF4-FFF2-40B4-BE49-F238E27FC236}">
                <a16:creationId xmlns:a16="http://schemas.microsoft.com/office/drawing/2014/main" id="{5FE01E9E-B00A-4A10-9CDD-0FBF9D58DD78}"/>
              </a:ext>
            </a:extLst>
          </p:cNvPr>
          <p:cNvSpPr>
            <a:spLocks noGrp="1"/>
          </p:cNvSpPr>
          <p:nvPr>
            <p:ph type="title" hasCustomPrompt="1"/>
          </p:nvPr>
        </p:nvSpPr>
        <p:spPr>
          <a:xfrm>
            <a:off x="1163606" y="1623413"/>
            <a:ext cx="6083946" cy="1579734"/>
          </a:xfrm>
          <a:prstGeom prst="rect">
            <a:avLst/>
          </a:prstGeom>
        </p:spPr>
        <p:txBody>
          <a:bodyPr>
            <a:normAutofit/>
          </a:bodyPr>
          <a:lstStyle>
            <a:lvl1pPr>
              <a:defRPr sz="3200" baseline="0">
                <a:solidFill>
                  <a:schemeClr val="tx2"/>
                </a:solidFill>
                <a:latin typeface="+mn-lt"/>
                <a:cs typeface="Arial" panose="020B0604020202020204" pitchFamily="34" charset="0"/>
              </a:defRPr>
            </a:lvl1pPr>
          </a:lstStyle>
          <a:p>
            <a:r>
              <a:rPr lang="en-CA" noProof="0" dirty="0"/>
              <a:t>Title Placeholder</a:t>
            </a:r>
          </a:p>
        </p:txBody>
      </p:sp>
      <p:sp>
        <p:nvSpPr>
          <p:cNvPr id="14" name="Text Placeholder 8">
            <a:extLst>
              <a:ext uri="{FF2B5EF4-FFF2-40B4-BE49-F238E27FC236}">
                <a16:creationId xmlns:a16="http://schemas.microsoft.com/office/drawing/2014/main" id="{C3159BF6-A046-4F7A-B014-0527ED381DAF}"/>
              </a:ext>
            </a:extLst>
          </p:cNvPr>
          <p:cNvSpPr>
            <a:spLocks noGrp="1"/>
          </p:cNvSpPr>
          <p:nvPr>
            <p:ph type="body" sz="quarter" idx="12" hasCustomPrompt="1"/>
          </p:nvPr>
        </p:nvSpPr>
        <p:spPr>
          <a:xfrm>
            <a:off x="1163606" y="3767937"/>
            <a:ext cx="3274359" cy="590931"/>
          </a:xfrm>
          <a:prstGeom prst="rect">
            <a:avLst/>
          </a:prstGeom>
        </p:spPr>
        <p:txBody>
          <a:bodyPr wrap="square">
            <a:spAutoFit/>
          </a:bodyPr>
          <a:lstStyle>
            <a:lvl1pPr marL="0" indent="0" algn="l">
              <a:buNone/>
              <a:defRPr sz="3100" baseline="0">
                <a:solidFill>
                  <a:schemeClr val="tx1"/>
                </a:solidFill>
              </a:defRPr>
            </a:lvl1pPr>
          </a:lstStyle>
          <a:p>
            <a:pPr lvl="0"/>
            <a:r>
              <a:rPr lang="en-US" dirty="0"/>
              <a:t>Month Year</a:t>
            </a:r>
          </a:p>
        </p:txBody>
      </p:sp>
      <p:pic>
        <p:nvPicPr>
          <p:cNvPr id="10" name="Shape 94">
            <a:extLst>
              <a:ext uri="{FF2B5EF4-FFF2-40B4-BE49-F238E27FC236}">
                <a16:creationId xmlns:a16="http://schemas.microsoft.com/office/drawing/2014/main" id="{57F50EB1-D2D5-4683-AA9A-A115C61F20C9}"/>
              </a:ext>
            </a:extLst>
          </p:cNvPr>
          <p:cNvPicPr preferRelativeResize="0">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48825" y="39736"/>
            <a:ext cx="2222829" cy="1077875"/>
          </a:xfrm>
          <a:prstGeom prst="rect">
            <a:avLst/>
          </a:prstGeom>
          <a:noFill/>
          <a:ln>
            <a:noFill/>
          </a:ln>
        </p:spPr>
      </p:pic>
      <p:pic>
        <p:nvPicPr>
          <p:cNvPr id="7" name="Shape 94" descr="Canada">
            <a:extLst>
              <a:ext uri="{FF2B5EF4-FFF2-40B4-BE49-F238E27FC236}">
                <a16:creationId xmlns:a16="http://schemas.microsoft.com/office/drawing/2014/main" id="{67BECD8A-C6A2-4568-A73B-644D34889F86}"/>
              </a:ext>
            </a:extLst>
          </p:cNvPr>
          <p:cNvPicPr preferRelativeResize="0">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48850" y="183596"/>
            <a:ext cx="1970409" cy="955474"/>
          </a:xfrm>
          <a:prstGeom prst="rect">
            <a:avLst/>
          </a:prstGeom>
          <a:noFill/>
          <a:ln>
            <a:noFill/>
          </a:ln>
        </p:spPr>
      </p:pic>
      <p:pic>
        <p:nvPicPr>
          <p:cNvPr id="11" name="Picture 10" descr="Watermark: Veterans Affairs Canada">
            <a:extLst>
              <a:ext uri="{FF2B5EF4-FFF2-40B4-BE49-F238E27FC236}">
                <a16:creationId xmlns:a16="http://schemas.microsoft.com/office/drawing/2014/main" id="{D843A997-D075-41AF-A261-1C0D0A451A4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962719" y="390525"/>
            <a:ext cx="3112300" cy="612696"/>
          </a:xfrm>
          <a:prstGeom prst="rect">
            <a:avLst/>
          </a:prstGeom>
        </p:spPr>
      </p:pic>
      <p:pic>
        <p:nvPicPr>
          <p:cNvPr id="9" name="Picture 8" descr="Décoratif">
            <a:extLst>
              <a:ext uri="{FF2B5EF4-FFF2-40B4-BE49-F238E27FC236}">
                <a16:creationId xmlns:a16="http://schemas.microsoft.com/office/drawing/2014/main" id="{6DD87A99-B878-4CB2-BAA3-5CCD28A58BB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683022" y="1233117"/>
            <a:ext cx="7995979" cy="8890479"/>
          </a:xfrm>
          <a:prstGeom prst="rect">
            <a:avLst/>
          </a:prstGeom>
        </p:spPr>
      </p:pic>
    </p:spTree>
    <p:extLst>
      <p:ext uri="{BB962C8B-B14F-4D97-AF65-F5344CB8AC3E}">
        <p14:creationId xmlns:p14="http://schemas.microsoft.com/office/powerpoint/2010/main" val="5445269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 Section Slid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88BE5F-6B00-40A1-BFA0-5AA60FEEA8BE}"/>
              </a:ext>
            </a:extLst>
          </p:cNvPr>
          <p:cNvSpPr>
            <a:spLocks noGrp="1"/>
          </p:cNvSpPr>
          <p:nvPr>
            <p:ph type="title"/>
          </p:nvPr>
        </p:nvSpPr>
        <p:spPr/>
        <p:txBody>
          <a:bodyPr/>
          <a:lstStyle/>
          <a:p>
            <a:r>
              <a:rPr lang="en-US" dirty="0"/>
              <a:t>Click to edit Master title style</a:t>
            </a:r>
          </a:p>
        </p:txBody>
      </p:sp>
      <p:sp>
        <p:nvSpPr>
          <p:cNvPr id="3" name="Slide Number Placeholder 2">
            <a:extLst>
              <a:ext uri="{FF2B5EF4-FFF2-40B4-BE49-F238E27FC236}">
                <a16:creationId xmlns:a16="http://schemas.microsoft.com/office/drawing/2014/main" id="{69FFA2B3-CEED-4611-86CB-D38E34524502}"/>
              </a:ext>
            </a:extLst>
          </p:cNvPr>
          <p:cNvSpPr>
            <a:spLocks noGrp="1"/>
          </p:cNvSpPr>
          <p:nvPr>
            <p:ph type="sldNum" sz="quarter" idx="10"/>
          </p:nvPr>
        </p:nvSpPr>
        <p:spPr/>
        <p:txBody>
          <a:bodyPr/>
          <a:lstStyle/>
          <a:p>
            <a:fld id="{7F0ABBA0-2DE2-4F80-97DD-6E57A4155BD8}" type="slidenum">
              <a:rPr lang="fr-CA" smtClean="0"/>
              <a:pPr/>
              <a:t>‹#›</a:t>
            </a:fld>
            <a:endParaRPr lang="fr-CA" dirty="0"/>
          </a:p>
        </p:txBody>
      </p:sp>
      <p:sp>
        <p:nvSpPr>
          <p:cNvPr id="19" name="Text Placeholder 18">
            <a:extLst>
              <a:ext uri="{FF2B5EF4-FFF2-40B4-BE49-F238E27FC236}">
                <a16:creationId xmlns:a16="http://schemas.microsoft.com/office/drawing/2014/main" id="{BBAF09E0-A913-4505-9896-FCBDE208B337}"/>
              </a:ext>
            </a:extLst>
          </p:cNvPr>
          <p:cNvSpPr>
            <a:spLocks noGrp="1"/>
          </p:cNvSpPr>
          <p:nvPr>
            <p:ph type="body" sz="quarter" idx="11" hasCustomPrompt="1"/>
          </p:nvPr>
        </p:nvSpPr>
        <p:spPr>
          <a:xfrm>
            <a:off x="1106434" y="1719191"/>
            <a:ext cx="4362269" cy="737233"/>
          </a:xfrm>
        </p:spPr>
        <p:txBody>
          <a:bodyPr>
            <a:normAutofit/>
          </a:bodyPr>
          <a:lstStyle>
            <a:lvl1pPr marL="0" indent="0" algn="ctr">
              <a:buNone/>
              <a:defRPr sz="2900" b="0"/>
            </a:lvl1pPr>
          </a:lstStyle>
          <a:p>
            <a:pPr lvl="0"/>
            <a:r>
              <a:rPr lang="en-CA" noProof="0" dirty="0"/>
              <a:t>Title</a:t>
            </a:r>
          </a:p>
        </p:txBody>
      </p:sp>
      <p:sp>
        <p:nvSpPr>
          <p:cNvPr id="22" name="Text Placeholder 21">
            <a:extLst>
              <a:ext uri="{FF2B5EF4-FFF2-40B4-BE49-F238E27FC236}">
                <a16:creationId xmlns:a16="http://schemas.microsoft.com/office/drawing/2014/main" id="{8FD97D9A-C02B-4BD3-9007-93225A685750}"/>
              </a:ext>
            </a:extLst>
          </p:cNvPr>
          <p:cNvSpPr>
            <a:spLocks noGrp="1"/>
          </p:cNvSpPr>
          <p:nvPr>
            <p:ph type="body" sz="quarter" idx="12" hasCustomPrompt="1"/>
          </p:nvPr>
        </p:nvSpPr>
        <p:spPr>
          <a:xfrm>
            <a:off x="1106253" y="2969043"/>
            <a:ext cx="4362450" cy="3419475"/>
          </a:xfrm>
        </p:spPr>
        <p:txBody>
          <a:bodyPr>
            <a:noAutofit/>
          </a:bodyPr>
          <a:lstStyle>
            <a:lvl1pPr>
              <a:defRPr sz="2900"/>
            </a:lvl1pPr>
            <a:lvl2pPr>
              <a:defRPr sz="3800"/>
            </a:lvl2pPr>
            <a:lvl3pPr>
              <a:defRPr sz="3800"/>
            </a:lvl3pPr>
            <a:lvl4pPr>
              <a:defRPr sz="3800"/>
            </a:lvl4pPr>
            <a:lvl5pPr>
              <a:defRPr sz="3800"/>
            </a:lvl5pPr>
          </a:lstStyle>
          <a:p>
            <a:pPr marL="228600" marR="0" lvl="0" indent="-228600" algn="l" defTabSz="914400" rtl="0" eaLnBrk="1" fontAlgn="auto" latinLnBrk="0" hangingPunct="1">
              <a:lnSpc>
                <a:spcPct val="100000"/>
              </a:lnSpc>
              <a:spcBef>
                <a:spcPts val="100"/>
              </a:spcBef>
              <a:spcAft>
                <a:spcPts val="100"/>
              </a:spcAft>
              <a:buClrTx/>
              <a:buSzTx/>
              <a:buFont typeface="Arial" panose="020B0604020202020204" pitchFamily="34" charset="0"/>
              <a:buChar char="•"/>
              <a:tabLst/>
              <a:defRPr/>
            </a:pPr>
            <a:r>
              <a:rPr lang="en-CA" noProof="0" dirty="0"/>
              <a:t>Bulleted list. </a:t>
            </a:r>
          </a:p>
          <a:p>
            <a:pPr lvl="0"/>
            <a:endParaRPr lang="en-CA" noProof="0" dirty="0"/>
          </a:p>
        </p:txBody>
      </p:sp>
      <p:pic>
        <p:nvPicPr>
          <p:cNvPr id="20" name="Picture 19">
            <a:extLst>
              <a:ext uri="{FF2B5EF4-FFF2-40B4-BE49-F238E27FC236}">
                <a16:creationId xmlns:a16="http://schemas.microsoft.com/office/drawing/2014/main" id="{AEE465C9-13FA-4432-B952-5E0D3C66190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9439908">
            <a:off x="5782617" y="1179185"/>
            <a:ext cx="7053304" cy="7814741"/>
          </a:xfrm>
          <a:prstGeom prst="rect">
            <a:avLst/>
          </a:prstGeom>
        </p:spPr>
      </p:pic>
    </p:spTree>
    <p:extLst>
      <p:ext uri="{BB962C8B-B14F-4D97-AF65-F5344CB8AC3E}">
        <p14:creationId xmlns:p14="http://schemas.microsoft.com/office/powerpoint/2010/main" val="29879795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 Full Page Bulleted Lis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B92A79-8556-44BA-A9DF-F082F290EDFD}"/>
              </a:ext>
            </a:extLst>
          </p:cNvPr>
          <p:cNvSpPr>
            <a:spLocks noGrp="1"/>
          </p:cNvSpPr>
          <p:nvPr>
            <p:ph type="title"/>
          </p:nvPr>
        </p:nvSpPr>
        <p:spPr/>
        <p:txBody>
          <a:bodyPr/>
          <a:lstStyle/>
          <a:p>
            <a:r>
              <a:rPr lang="en-US" dirty="0"/>
              <a:t>Click to edit Master title style</a:t>
            </a:r>
          </a:p>
        </p:txBody>
      </p:sp>
      <p:sp>
        <p:nvSpPr>
          <p:cNvPr id="2" name="Slide Number Placeholder 1">
            <a:extLst>
              <a:ext uri="{FF2B5EF4-FFF2-40B4-BE49-F238E27FC236}">
                <a16:creationId xmlns:a16="http://schemas.microsoft.com/office/drawing/2014/main" id="{A91AB621-8D0E-490F-8761-0D552BBBC4E8}"/>
              </a:ext>
            </a:extLst>
          </p:cNvPr>
          <p:cNvSpPr>
            <a:spLocks noGrp="1"/>
          </p:cNvSpPr>
          <p:nvPr>
            <p:ph type="sldNum" sz="quarter" idx="11"/>
          </p:nvPr>
        </p:nvSpPr>
        <p:spPr/>
        <p:txBody>
          <a:bodyPr/>
          <a:lstStyle/>
          <a:p>
            <a:fld id="{7F0ABBA0-2DE2-4F80-97DD-6E57A4155BD8}" type="slidenum">
              <a:rPr lang="fr-CA" smtClean="0"/>
              <a:pPr/>
              <a:t>‹#›</a:t>
            </a:fld>
            <a:endParaRPr lang="fr-CA" dirty="0"/>
          </a:p>
        </p:txBody>
      </p:sp>
      <p:sp>
        <p:nvSpPr>
          <p:cNvPr id="4" name="Text Placeholder 3">
            <a:extLst>
              <a:ext uri="{FF2B5EF4-FFF2-40B4-BE49-F238E27FC236}">
                <a16:creationId xmlns:a16="http://schemas.microsoft.com/office/drawing/2014/main" id="{BFCFC3DF-6008-4044-AF3A-39B6B5F18BFA}"/>
              </a:ext>
            </a:extLst>
          </p:cNvPr>
          <p:cNvSpPr>
            <a:spLocks noGrp="1"/>
          </p:cNvSpPr>
          <p:nvPr>
            <p:ph type="body" sz="quarter" idx="10" hasCustomPrompt="1"/>
          </p:nvPr>
        </p:nvSpPr>
        <p:spPr>
          <a:xfrm>
            <a:off x="1149531" y="1178415"/>
            <a:ext cx="10280469" cy="5238260"/>
          </a:xfrm>
        </p:spPr>
        <p:txBody>
          <a:bodyPr/>
          <a:lstStyle>
            <a:lvl1pPr>
              <a:lnSpc>
                <a:spcPct val="100000"/>
              </a:lnSpc>
              <a:defRPr/>
            </a:lvl1pPr>
          </a:lstStyle>
          <a:p>
            <a:pPr lvl="0"/>
            <a:r>
              <a:rPr lang="en-US" dirty="0"/>
              <a:t>Bulleted list.</a:t>
            </a:r>
          </a:p>
          <a:p>
            <a:pPr lvl="0"/>
            <a:r>
              <a:rPr lang="en-US" noProof="0" dirty="0"/>
              <a:t>Bulleted list. </a:t>
            </a:r>
            <a:endParaRPr lang="fr-CA" noProof="0" dirty="0"/>
          </a:p>
          <a:p>
            <a:pPr lvl="0"/>
            <a:endParaRPr lang="fr-CA" noProof="0" dirty="0"/>
          </a:p>
        </p:txBody>
      </p:sp>
    </p:spTree>
    <p:extLst>
      <p:ext uri="{BB962C8B-B14F-4D97-AF65-F5344CB8AC3E}">
        <p14:creationId xmlns:p14="http://schemas.microsoft.com/office/powerpoint/2010/main" val="6722264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 Three Text Box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8E57B40-218D-4DEB-9703-364682103F9C}"/>
              </a:ext>
            </a:extLst>
          </p:cNvPr>
          <p:cNvSpPr>
            <a:spLocks noGrp="1"/>
          </p:cNvSpPr>
          <p:nvPr>
            <p:ph type="title"/>
          </p:nvPr>
        </p:nvSpPr>
        <p:spPr/>
        <p:txBody>
          <a:bodyPr/>
          <a:lstStyle/>
          <a:p>
            <a:r>
              <a:rPr lang="en-US"/>
              <a:t>Click to edit Master title style</a:t>
            </a:r>
          </a:p>
        </p:txBody>
      </p:sp>
      <p:sp>
        <p:nvSpPr>
          <p:cNvPr id="2" name="Slide Number Placeholder 1">
            <a:extLst>
              <a:ext uri="{FF2B5EF4-FFF2-40B4-BE49-F238E27FC236}">
                <a16:creationId xmlns:a16="http://schemas.microsoft.com/office/drawing/2014/main" id="{1E702AF5-5B7B-42BE-8876-37CEB91D32F7}"/>
              </a:ext>
            </a:extLst>
          </p:cNvPr>
          <p:cNvSpPr>
            <a:spLocks noGrp="1"/>
          </p:cNvSpPr>
          <p:nvPr>
            <p:ph type="sldNum" sz="quarter" idx="24"/>
          </p:nvPr>
        </p:nvSpPr>
        <p:spPr/>
        <p:txBody>
          <a:bodyPr/>
          <a:lstStyle/>
          <a:p>
            <a:fld id="{7F0ABBA0-2DE2-4F80-97DD-6E57A4155BD8}" type="slidenum">
              <a:rPr lang="fr-CA" smtClean="0"/>
              <a:pPr/>
              <a:t>‹#›</a:t>
            </a:fld>
            <a:endParaRPr lang="fr-CA" dirty="0"/>
          </a:p>
        </p:txBody>
      </p:sp>
      <p:sp>
        <p:nvSpPr>
          <p:cNvPr id="15" name="Text Placeholder 3">
            <a:extLst>
              <a:ext uri="{FF2B5EF4-FFF2-40B4-BE49-F238E27FC236}">
                <a16:creationId xmlns:a16="http://schemas.microsoft.com/office/drawing/2014/main" id="{1648C809-8163-4280-B378-070E0ED2F513}"/>
              </a:ext>
            </a:extLst>
          </p:cNvPr>
          <p:cNvSpPr>
            <a:spLocks noGrp="1"/>
          </p:cNvSpPr>
          <p:nvPr>
            <p:ph type="body" sz="quarter" idx="21" hasCustomPrompt="1"/>
          </p:nvPr>
        </p:nvSpPr>
        <p:spPr>
          <a:xfrm>
            <a:off x="1149529" y="1178415"/>
            <a:ext cx="10288408" cy="1502704"/>
          </a:xfrm>
        </p:spPr>
        <p:txBody>
          <a:bodyPr/>
          <a:lstStyle>
            <a:lvl1pPr>
              <a:lnSpc>
                <a:spcPct val="100000"/>
              </a:lnSpc>
              <a:spcBef>
                <a:spcPts val="0"/>
              </a:spcBef>
              <a:spcAft>
                <a:spcPts val="0"/>
              </a:spcAft>
              <a:defRPr>
                <a:solidFill>
                  <a:schemeClr val="tx2"/>
                </a:solidFill>
              </a:defRPr>
            </a:lvl1pPr>
            <a:lvl2pPr marL="685800" indent="-228600">
              <a:lnSpc>
                <a:spcPct val="100000"/>
              </a:lnSpc>
              <a:spcBef>
                <a:spcPts val="100"/>
              </a:spcBef>
              <a:spcAft>
                <a:spcPts val="100"/>
              </a:spcAft>
              <a:buClr>
                <a:schemeClr val="bg1"/>
              </a:buClr>
              <a:buSzPct val="65000"/>
              <a:buFont typeface="Courier New" panose="02070309020205020404" pitchFamily="49" charset="0"/>
              <a:buChar char="o"/>
              <a:defRPr/>
            </a:lvl2pPr>
            <a:lvl3pPr marL="1143000" indent="-228600">
              <a:lnSpc>
                <a:spcPct val="100000"/>
              </a:lnSpc>
              <a:spcBef>
                <a:spcPts val="100"/>
              </a:spcBef>
              <a:spcAft>
                <a:spcPts val="100"/>
              </a:spcAft>
              <a:buClr>
                <a:schemeClr val="bg1"/>
              </a:buClr>
              <a:buSzPct val="75000"/>
              <a:buFont typeface="Arial" panose="020B0604020202020204" pitchFamily="34" charset="0"/>
              <a:buChar char="–"/>
              <a:defRPr/>
            </a:lvl3pPr>
            <a:lvl4pPr>
              <a:lnSpc>
                <a:spcPct val="100000"/>
              </a:lnSpc>
              <a:spcBef>
                <a:spcPts val="100"/>
              </a:spcBef>
              <a:spcAft>
                <a:spcPts val="100"/>
              </a:spcAft>
              <a:defRPr/>
            </a:lvl4pPr>
            <a:lvl5pPr>
              <a:lnSpc>
                <a:spcPct val="100000"/>
              </a:lnSpc>
              <a:spcBef>
                <a:spcPts val="100"/>
              </a:spcBef>
              <a:spcAft>
                <a:spcPts val="100"/>
              </a:spcAft>
              <a:defRPr/>
            </a:lvl5pPr>
          </a:lstStyle>
          <a:p>
            <a:pPr marL="228600" marR="0" lvl="0" indent="-228600" algn="l" defTabSz="914400" rtl="0" eaLnBrk="1" fontAlgn="auto" latinLnBrk="0" hangingPunct="1">
              <a:lnSpc>
                <a:spcPct val="100000"/>
              </a:lnSpc>
              <a:spcBef>
                <a:spcPts val="100"/>
              </a:spcBef>
              <a:spcAft>
                <a:spcPts val="100"/>
              </a:spcAft>
              <a:buClrTx/>
              <a:buSzTx/>
              <a:buFont typeface="Arial" panose="020B0604020202020204" pitchFamily="34" charset="0"/>
              <a:buChar char="•"/>
              <a:tabLst/>
              <a:defRPr/>
            </a:pPr>
            <a:r>
              <a:rPr lang="en-CA" noProof="0" dirty="0"/>
              <a:t>Click to add text. </a:t>
            </a:r>
          </a:p>
        </p:txBody>
      </p:sp>
      <p:sp>
        <p:nvSpPr>
          <p:cNvPr id="7" name="Text Placeholder 3">
            <a:extLst>
              <a:ext uri="{FF2B5EF4-FFF2-40B4-BE49-F238E27FC236}">
                <a16:creationId xmlns:a16="http://schemas.microsoft.com/office/drawing/2014/main" id="{E4E75E77-8AB8-46C0-8784-60B68B319010}"/>
              </a:ext>
            </a:extLst>
          </p:cNvPr>
          <p:cNvSpPr>
            <a:spLocks noGrp="1"/>
          </p:cNvSpPr>
          <p:nvPr>
            <p:ph type="body" sz="quarter" idx="22" hasCustomPrompt="1"/>
          </p:nvPr>
        </p:nvSpPr>
        <p:spPr>
          <a:xfrm>
            <a:off x="1149529" y="2918611"/>
            <a:ext cx="10288408" cy="1502704"/>
          </a:xfrm>
        </p:spPr>
        <p:txBody>
          <a:bodyPr/>
          <a:lstStyle>
            <a:lvl1pPr>
              <a:lnSpc>
                <a:spcPct val="100000"/>
              </a:lnSpc>
              <a:spcBef>
                <a:spcPts val="0"/>
              </a:spcBef>
              <a:spcAft>
                <a:spcPts val="0"/>
              </a:spcAft>
              <a:defRPr>
                <a:solidFill>
                  <a:schemeClr val="tx2"/>
                </a:solidFill>
              </a:defRPr>
            </a:lvl1pPr>
            <a:lvl2pPr marL="685800" indent="-228600">
              <a:lnSpc>
                <a:spcPct val="100000"/>
              </a:lnSpc>
              <a:spcBef>
                <a:spcPts val="100"/>
              </a:spcBef>
              <a:spcAft>
                <a:spcPts val="100"/>
              </a:spcAft>
              <a:buClr>
                <a:schemeClr val="bg1"/>
              </a:buClr>
              <a:buSzPct val="65000"/>
              <a:buFont typeface="Courier New" panose="02070309020205020404" pitchFamily="49" charset="0"/>
              <a:buChar char="o"/>
              <a:defRPr/>
            </a:lvl2pPr>
            <a:lvl3pPr marL="1143000" indent="-228600">
              <a:lnSpc>
                <a:spcPct val="100000"/>
              </a:lnSpc>
              <a:spcBef>
                <a:spcPts val="100"/>
              </a:spcBef>
              <a:spcAft>
                <a:spcPts val="100"/>
              </a:spcAft>
              <a:buClr>
                <a:schemeClr val="bg1"/>
              </a:buClr>
              <a:buSzPct val="75000"/>
              <a:buFont typeface="Arial" panose="020B0604020202020204" pitchFamily="34" charset="0"/>
              <a:buChar char="–"/>
              <a:defRPr/>
            </a:lvl3pPr>
            <a:lvl4pPr>
              <a:lnSpc>
                <a:spcPct val="100000"/>
              </a:lnSpc>
              <a:spcBef>
                <a:spcPts val="100"/>
              </a:spcBef>
              <a:spcAft>
                <a:spcPts val="100"/>
              </a:spcAft>
              <a:defRPr/>
            </a:lvl4pPr>
            <a:lvl5pPr>
              <a:lnSpc>
                <a:spcPct val="100000"/>
              </a:lnSpc>
              <a:spcBef>
                <a:spcPts val="100"/>
              </a:spcBef>
              <a:spcAft>
                <a:spcPts val="100"/>
              </a:spcAft>
              <a:defRPr/>
            </a:lvl5pPr>
          </a:lstStyle>
          <a:p>
            <a:pPr marL="228600" marR="0" lvl="0" indent="-228600" algn="l" defTabSz="914400" rtl="0" eaLnBrk="1" fontAlgn="auto" latinLnBrk="0" hangingPunct="1">
              <a:lnSpc>
                <a:spcPct val="100000"/>
              </a:lnSpc>
              <a:spcBef>
                <a:spcPts val="100"/>
              </a:spcBef>
              <a:spcAft>
                <a:spcPts val="100"/>
              </a:spcAft>
              <a:buClrTx/>
              <a:buSzTx/>
              <a:buFont typeface="Arial" panose="020B0604020202020204" pitchFamily="34" charset="0"/>
              <a:buChar char="•"/>
              <a:tabLst/>
              <a:defRPr/>
            </a:pPr>
            <a:r>
              <a:rPr lang="en-CA" noProof="0" dirty="0"/>
              <a:t>Click to add text. </a:t>
            </a:r>
          </a:p>
        </p:txBody>
      </p:sp>
      <p:sp>
        <p:nvSpPr>
          <p:cNvPr id="8" name="Text Placeholder 3">
            <a:extLst>
              <a:ext uri="{FF2B5EF4-FFF2-40B4-BE49-F238E27FC236}">
                <a16:creationId xmlns:a16="http://schemas.microsoft.com/office/drawing/2014/main" id="{18247421-7657-42EA-888A-677F79A96C6E}"/>
              </a:ext>
            </a:extLst>
          </p:cNvPr>
          <p:cNvSpPr>
            <a:spLocks noGrp="1"/>
          </p:cNvSpPr>
          <p:nvPr>
            <p:ph type="body" sz="quarter" idx="23" hasCustomPrompt="1"/>
          </p:nvPr>
        </p:nvSpPr>
        <p:spPr>
          <a:xfrm>
            <a:off x="1149529" y="4658807"/>
            <a:ext cx="10288408" cy="1710272"/>
          </a:xfrm>
        </p:spPr>
        <p:txBody>
          <a:bodyPr/>
          <a:lstStyle>
            <a:lvl1pPr algn="ctr">
              <a:lnSpc>
                <a:spcPct val="100000"/>
              </a:lnSpc>
              <a:spcBef>
                <a:spcPts val="0"/>
              </a:spcBef>
              <a:spcAft>
                <a:spcPts val="0"/>
              </a:spcAft>
              <a:defRPr>
                <a:solidFill>
                  <a:schemeClr val="tx2"/>
                </a:solidFill>
              </a:defRPr>
            </a:lvl1pPr>
            <a:lvl2pPr marL="685800" indent="-228600">
              <a:lnSpc>
                <a:spcPct val="100000"/>
              </a:lnSpc>
              <a:spcBef>
                <a:spcPts val="100"/>
              </a:spcBef>
              <a:spcAft>
                <a:spcPts val="100"/>
              </a:spcAft>
              <a:buClr>
                <a:schemeClr val="bg1"/>
              </a:buClr>
              <a:buSzPct val="65000"/>
              <a:buFont typeface="Courier New" panose="02070309020205020404" pitchFamily="49" charset="0"/>
              <a:buChar char="o"/>
              <a:defRPr/>
            </a:lvl2pPr>
            <a:lvl3pPr marL="1143000" indent="-228600">
              <a:lnSpc>
                <a:spcPct val="100000"/>
              </a:lnSpc>
              <a:spcBef>
                <a:spcPts val="100"/>
              </a:spcBef>
              <a:spcAft>
                <a:spcPts val="100"/>
              </a:spcAft>
              <a:buClr>
                <a:schemeClr val="bg1"/>
              </a:buClr>
              <a:buSzPct val="75000"/>
              <a:buFont typeface="Arial" panose="020B0604020202020204" pitchFamily="34" charset="0"/>
              <a:buChar char="–"/>
              <a:defRPr/>
            </a:lvl3pPr>
            <a:lvl4pPr>
              <a:lnSpc>
                <a:spcPct val="100000"/>
              </a:lnSpc>
              <a:spcBef>
                <a:spcPts val="100"/>
              </a:spcBef>
              <a:spcAft>
                <a:spcPts val="100"/>
              </a:spcAft>
              <a:defRPr/>
            </a:lvl4pPr>
            <a:lvl5pPr>
              <a:lnSpc>
                <a:spcPct val="100000"/>
              </a:lnSpc>
              <a:spcBef>
                <a:spcPts val="100"/>
              </a:spcBef>
              <a:spcAft>
                <a:spcPts val="100"/>
              </a:spcAft>
              <a:defRPr/>
            </a:lvl5pPr>
          </a:lstStyle>
          <a:p>
            <a:pPr marL="228600" marR="0" lvl="0" indent="-228600" algn="l" defTabSz="914400" rtl="0" eaLnBrk="1" fontAlgn="auto" latinLnBrk="0" hangingPunct="1">
              <a:lnSpc>
                <a:spcPct val="100000"/>
              </a:lnSpc>
              <a:spcBef>
                <a:spcPts val="100"/>
              </a:spcBef>
              <a:spcAft>
                <a:spcPts val="100"/>
              </a:spcAft>
              <a:buClrTx/>
              <a:buSzTx/>
              <a:buFont typeface="Arial" panose="020B0604020202020204" pitchFamily="34" charset="0"/>
              <a:buChar char="•"/>
              <a:tabLst/>
              <a:defRPr/>
            </a:pPr>
            <a:r>
              <a:rPr lang="en-CA" noProof="0" dirty="0"/>
              <a:t>Click to add text. </a:t>
            </a:r>
          </a:p>
        </p:txBody>
      </p:sp>
    </p:spTree>
    <p:extLst>
      <p:ext uri="{BB962C8B-B14F-4D97-AF65-F5344CB8AC3E}">
        <p14:creationId xmlns:p14="http://schemas.microsoft.com/office/powerpoint/2010/main" val="5701784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6. Full Page Tex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932EC6-184F-41FC-BB89-1B9683539FFB}"/>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105590C9-5BA7-4EC3-AC7B-85EFCD0AD252}"/>
              </a:ext>
            </a:extLst>
          </p:cNvPr>
          <p:cNvSpPr>
            <a:spLocks noGrp="1"/>
          </p:cNvSpPr>
          <p:nvPr>
            <p:ph type="sldNum" sz="quarter" idx="10"/>
          </p:nvPr>
        </p:nvSpPr>
        <p:spPr/>
        <p:txBody>
          <a:bodyPr/>
          <a:lstStyle/>
          <a:p>
            <a:fld id="{7F0ABBA0-2DE2-4F80-97DD-6E57A4155BD8}" type="slidenum">
              <a:rPr lang="en-US" smtClean="0"/>
              <a:pPr/>
              <a:t>‹#›</a:t>
            </a:fld>
            <a:endParaRPr lang="en-US" dirty="0"/>
          </a:p>
        </p:txBody>
      </p:sp>
      <p:sp>
        <p:nvSpPr>
          <p:cNvPr id="5" name="Text Placeholder 4">
            <a:extLst>
              <a:ext uri="{FF2B5EF4-FFF2-40B4-BE49-F238E27FC236}">
                <a16:creationId xmlns:a16="http://schemas.microsoft.com/office/drawing/2014/main" id="{F3ABA979-C696-4A97-82DF-7569A015D5B4}"/>
              </a:ext>
            </a:extLst>
          </p:cNvPr>
          <p:cNvSpPr>
            <a:spLocks noGrp="1"/>
          </p:cNvSpPr>
          <p:nvPr>
            <p:ph type="body" sz="quarter" idx="11" hasCustomPrompt="1"/>
          </p:nvPr>
        </p:nvSpPr>
        <p:spPr>
          <a:xfrm>
            <a:off x="1149531" y="1290320"/>
            <a:ext cx="10366194" cy="5027930"/>
          </a:xfrm>
        </p:spPr>
        <p:txBody>
          <a:bodyPr/>
          <a:lstStyle>
            <a:lvl1pPr marL="0" indent="0">
              <a:spcBef>
                <a:spcPts val="0"/>
              </a:spcBef>
              <a:spcAft>
                <a:spcPts val="0"/>
              </a:spcAft>
              <a:buNone/>
              <a:defRPr>
                <a:latin typeface="+mj-lt"/>
              </a:defRPr>
            </a:lvl1pPr>
          </a:lstStyle>
          <a:p>
            <a:pPr lvl="0"/>
            <a:r>
              <a:rPr lang="en-CA" noProof="0" dirty="0"/>
              <a:t>Click to add text. </a:t>
            </a:r>
          </a:p>
        </p:txBody>
      </p:sp>
    </p:spTree>
    <p:extLst>
      <p:ext uri="{BB962C8B-B14F-4D97-AF65-F5344CB8AC3E}">
        <p14:creationId xmlns:p14="http://schemas.microsoft.com/office/powerpoint/2010/main" val="35891603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7. Text with Imag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738F3F2-F951-428D-9F9F-2D55DA523AAB}"/>
              </a:ext>
            </a:extLst>
          </p:cNvPr>
          <p:cNvSpPr>
            <a:spLocks noGrp="1"/>
          </p:cNvSpPr>
          <p:nvPr>
            <p:ph type="title"/>
          </p:nvPr>
        </p:nvSpPr>
        <p:spPr/>
        <p:txBody>
          <a:bodyPr/>
          <a:lstStyle/>
          <a:p>
            <a:r>
              <a:rPr lang="en-US" dirty="0"/>
              <a:t>Click to edit Master title style</a:t>
            </a:r>
          </a:p>
        </p:txBody>
      </p:sp>
      <p:sp>
        <p:nvSpPr>
          <p:cNvPr id="2" name="Slide Number Placeholder 1">
            <a:extLst>
              <a:ext uri="{FF2B5EF4-FFF2-40B4-BE49-F238E27FC236}">
                <a16:creationId xmlns:a16="http://schemas.microsoft.com/office/drawing/2014/main" id="{19F77408-6C9C-498D-8FF1-A8BEA4471AEA}"/>
              </a:ext>
            </a:extLst>
          </p:cNvPr>
          <p:cNvSpPr>
            <a:spLocks noGrp="1"/>
          </p:cNvSpPr>
          <p:nvPr>
            <p:ph type="sldNum" sz="quarter" idx="13"/>
          </p:nvPr>
        </p:nvSpPr>
        <p:spPr/>
        <p:txBody>
          <a:bodyPr/>
          <a:lstStyle/>
          <a:p>
            <a:fld id="{7F0ABBA0-2DE2-4F80-97DD-6E57A4155BD8}" type="slidenum">
              <a:rPr lang="fr-CA" smtClean="0"/>
              <a:pPr/>
              <a:t>‹#›</a:t>
            </a:fld>
            <a:endParaRPr lang="fr-CA" dirty="0"/>
          </a:p>
        </p:txBody>
      </p:sp>
      <p:sp>
        <p:nvSpPr>
          <p:cNvPr id="7" name="Left Text Box">
            <a:extLst>
              <a:ext uri="{FF2B5EF4-FFF2-40B4-BE49-F238E27FC236}">
                <a16:creationId xmlns:a16="http://schemas.microsoft.com/office/drawing/2014/main" id="{83FF5541-B575-4150-9BA7-D33B6205F5F2}"/>
              </a:ext>
            </a:extLst>
          </p:cNvPr>
          <p:cNvSpPr>
            <a:spLocks noGrp="1"/>
          </p:cNvSpPr>
          <p:nvPr>
            <p:ph type="body" sz="quarter" idx="12" hasCustomPrompt="1"/>
          </p:nvPr>
        </p:nvSpPr>
        <p:spPr>
          <a:xfrm>
            <a:off x="1149531" y="1464703"/>
            <a:ext cx="4572000" cy="4556698"/>
          </a:xfrm>
          <a:prstGeom prst="rect">
            <a:avLst/>
          </a:prstGeom>
        </p:spPr>
        <p:txBody>
          <a:bodyPr>
            <a:normAutofit/>
          </a:bodyPr>
          <a:lstStyle>
            <a:lvl1pPr marL="0" indent="0">
              <a:buNone/>
              <a:defRPr sz="2900" spc="0" baseline="0">
                <a:solidFill>
                  <a:schemeClr val="tx1"/>
                </a:solidFill>
                <a:latin typeface="+mn-lt"/>
                <a:cs typeface="Arial" panose="020B0604020202020204" pitchFamily="34" charset="0"/>
              </a:defRPr>
            </a:lvl1pPr>
          </a:lstStyle>
          <a:p>
            <a:pPr lvl="0"/>
            <a:r>
              <a:rPr lang="en-US" dirty="0"/>
              <a:t>Click to add content.</a:t>
            </a:r>
          </a:p>
        </p:txBody>
      </p:sp>
      <p:sp>
        <p:nvSpPr>
          <p:cNvPr id="8" name="Right Graphic Element">
            <a:extLst>
              <a:ext uri="{FF2B5EF4-FFF2-40B4-BE49-F238E27FC236}">
                <a16:creationId xmlns:a16="http://schemas.microsoft.com/office/drawing/2014/main" id="{24744274-33EA-4F85-A412-EB09D576C4CF}"/>
              </a:ext>
            </a:extLst>
          </p:cNvPr>
          <p:cNvSpPr>
            <a:spLocks noGrp="1"/>
          </p:cNvSpPr>
          <p:nvPr>
            <p:ph type="pic" sz="quarter" idx="11" hasCustomPrompt="1"/>
          </p:nvPr>
        </p:nvSpPr>
        <p:spPr>
          <a:xfrm>
            <a:off x="6732462" y="1464703"/>
            <a:ext cx="4572000" cy="4556698"/>
          </a:xfrm>
          <a:prstGeom prst="rect">
            <a:avLst/>
          </a:prstGeom>
        </p:spPr>
        <p:txBody>
          <a:bodyPr>
            <a:normAutofit/>
          </a:bodyPr>
          <a:lstStyle>
            <a:lvl1pPr marL="0" indent="0">
              <a:buNone/>
              <a:defRPr sz="2900" spc="-150" baseline="0">
                <a:solidFill>
                  <a:schemeClr val="tx1"/>
                </a:solidFill>
                <a:latin typeface="+mn-lt"/>
                <a:cs typeface="Arial" panose="020B0604020202020204" pitchFamily="34" charset="0"/>
              </a:defRPr>
            </a:lvl1pPr>
          </a:lstStyle>
          <a:p>
            <a:pPr lvl="0"/>
            <a:r>
              <a:rPr lang="en-CA" noProof="0" dirty="0"/>
              <a:t>Click to add image. </a:t>
            </a:r>
          </a:p>
        </p:txBody>
      </p:sp>
    </p:spTree>
    <p:extLst>
      <p:ext uri="{BB962C8B-B14F-4D97-AF65-F5344CB8AC3E}">
        <p14:creationId xmlns:p14="http://schemas.microsoft.com/office/powerpoint/2010/main" val="23616041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3110119-827D-7749-8975-82603C35442E}"/>
              </a:ext>
            </a:extLst>
          </p:cNvPr>
          <p:cNvSpPr/>
          <p:nvPr userDrawn="1"/>
        </p:nvSpPr>
        <p:spPr>
          <a:xfrm>
            <a:off x="0" y="0"/>
            <a:ext cx="387178" cy="6858000"/>
          </a:xfrm>
          <a:prstGeom prst="rect">
            <a:avLst/>
          </a:prstGeom>
          <a:solidFill>
            <a:srgbClr val="00A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Connector 14">
            <a:extLst>
              <a:ext uri="{FF2B5EF4-FFF2-40B4-BE49-F238E27FC236}">
                <a16:creationId xmlns:a16="http://schemas.microsoft.com/office/drawing/2014/main" id="{2735BD8F-0986-6743-BDB3-B9EA573411DA}"/>
              </a:ext>
            </a:extLst>
          </p:cNvPr>
          <p:cNvCxnSpPr/>
          <p:nvPr userDrawn="1"/>
        </p:nvCxnSpPr>
        <p:spPr>
          <a:xfrm>
            <a:off x="1052211" y="1070919"/>
            <a:ext cx="10464286"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3D2151BD-BBD0-F64B-A3E4-C644C96798D5}"/>
              </a:ext>
            </a:extLst>
          </p:cNvPr>
          <p:cNvSpPr txBox="1"/>
          <p:nvPr userDrawn="1"/>
        </p:nvSpPr>
        <p:spPr>
          <a:xfrm>
            <a:off x="10007600" y="561088"/>
            <a:ext cx="1636913" cy="246221"/>
          </a:xfrm>
          <a:prstGeom prst="rect">
            <a:avLst/>
          </a:prstGeom>
          <a:noFill/>
        </p:spPr>
        <p:txBody>
          <a:bodyPr wrap="square" rtlCol="0">
            <a:spAutoFit/>
          </a:bodyPr>
          <a:lstStyle/>
          <a:p>
            <a:pPr algn="r"/>
            <a:fld id="{82892BE0-9311-054B-A27B-9A0974D0F42D}" type="slidenum">
              <a:rPr lang="en-US" sz="1000" b="1" spc="300" smtClean="0">
                <a:solidFill>
                  <a:schemeClr val="tx2">
                    <a:lumMod val="60000"/>
                    <a:lumOff val="40000"/>
                  </a:schemeClr>
                </a:solidFill>
                <a:latin typeface="Arial" panose="020B0604020202020204" pitchFamily="34" charset="0"/>
                <a:cs typeface="Arial" panose="020B0604020202020204" pitchFamily="34" charset="0"/>
              </a:rPr>
              <a:pPr algn="r"/>
              <a:t>‹#›</a:t>
            </a:fld>
            <a:endParaRPr lang="en-US" sz="800" b="1" spc="300"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7" name="Triangle 6">
            <a:extLst>
              <a:ext uri="{FF2B5EF4-FFF2-40B4-BE49-F238E27FC236}">
                <a16:creationId xmlns:a16="http://schemas.microsoft.com/office/drawing/2014/main" id="{9A1C91AC-D2BC-354F-B50C-96FF749CE244}"/>
              </a:ext>
            </a:extLst>
          </p:cNvPr>
          <p:cNvSpPr/>
          <p:nvPr userDrawn="1"/>
        </p:nvSpPr>
        <p:spPr>
          <a:xfrm rot="10800000">
            <a:off x="1052211" y="568784"/>
            <a:ext cx="316460" cy="234414"/>
          </a:xfrm>
          <a:prstGeom prst="triangle">
            <a:avLst/>
          </a:prstGeom>
          <a:solidFill>
            <a:srgbClr val="00A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065838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537607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7E5A9-1A6F-4526-AC54-979E430FA11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54A1F58-C9F1-4ACC-9B65-1440BB73A55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C91B81-0311-441B-ABE7-4A38DE4AA8C1}"/>
              </a:ext>
            </a:extLst>
          </p:cNvPr>
          <p:cNvSpPr>
            <a:spLocks noGrp="1"/>
          </p:cNvSpPr>
          <p:nvPr>
            <p:ph type="dt" sz="half" idx="10"/>
          </p:nvPr>
        </p:nvSpPr>
        <p:spPr/>
        <p:txBody>
          <a:bodyPr/>
          <a:lstStyle/>
          <a:p>
            <a:fld id="{A2F58D70-CAA0-4F54-916F-0BDC346FAFA5}" type="datetimeFigureOut">
              <a:rPr lang="en-US" smtClean="0"/>
              <a:t>11/8/2023</a:t>
            </a:fld>
            <a:endParaRPr lang="en-US"/>
          </a:p>
        </p:txBody>
      </p:sp>
      <p:sp>
        <p:nvSpPr>
          <p:cNvPr id="5" name="Footer Placeholder 4">
            <a:extLst>
              <a:ext uri="{FF2B5EF4-FFF2-40B4-BE49-F238E27FC236}">
                <a16:creationId xmlns:a16="http://schemas.microsoft.com/office/drawing/2014/main" id="{B6F59132-673D-4003-BB2F-A2CBFB568E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5707AD-78CB-4C6E-ACAF-8A74C4A297F7}"/>
              </a:ext>
            </a:extLst>
          </p:cNvPr>
          <p:cNvSpPr>
            <a:spLocks noGrp="1"/>
          </p:cNvSpPr>
          <p:nvPr>
            <p:ph type="sldNum" sz="quarter" idx="12"/>
          </p:nvPr>
        </p:nvSpPr>
        <p:spPr/>
        <p:txBody>
          <a:bodyPr/>
          <a:lstStyle/>
          <a:p>
            <a:fld id="{DA75794B-4FD8-4604-B77F-CD5DA508C069}" type="slidenum">
              <a:rPr lang="en-US" smtClean="0"/>
              <a:t>‹#›</a:t>
            </a:fld>
            <a:endParaRPr lang="en-US"/>
          </a:p>
        </p:txBody>
      </p:sp>
    </p:spTree>
    <p:extLst>
      <p:ext uri="{BB962C8B-B14F-4D97-AF65-F5344CB8AC3E}">
        <p14:creationId xmlns:p14="http://schemas.microsoft.com/office/powerpoint/2010/main" val="1321818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168" y="1059712"/>
            <a:ext cx="103632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5230284" y="2931712"/>
            <a:ext cx="6096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pPr>
              <a:defRPr/>
            </a:pPr>
            <a:fld id="{DC56B157-4C95-1F4A-8086-DA0BD2F77445}" type="datetime1">
              <a:rPr lang="en-CA" smtClean="0"/>
              <a:t>2023-11-08</a:t>
            </a:fld>
            <a:endParaRPr lang="en-CA" dirty="0"/>
          </a:p>
        </p:txBody>
      </p:sp>
      <p:sp>
        <p:nvSpPr>
          <p:cNvPr id="5" name="Footer Placeholder 4"/>
          <p:cNvSpPr>
            <a:spLocks noGrp="1"/>
          </p:cNvSpPr>
          <p:nvPr>
            <p:ph type="ftr" sz="quarter" idx="11"/>
          </p:nvPr>
        </p:nvSpPr>
        <p:spPr/>
        <p:txBody>
          <a:bodyPr/>
          <a:lstStyle/>
          <a:p>
            <a:pPr>
              <a:defRPr/>
            </a:pPr>
            <a:endParaRPr lang="en-CA" dirty="0"/>
          </a:p>
        </p:txBody>
      </p:sp>
      <p:sp>
        <p:nvSpPr>
          <p:cNvPr id="6" name="Slide Number Placeholder 5"/>
          <p:cNvSpPr>
            <a:spLocks noGrp="1"/>
          </p:cNvSpPr>
          <p:nvPr>
            <p:ph type="sldNum" sz="quarter" idx="12"/>
          </p:nvPr>
        </p:nvSpPr>
        <p:spPr/>
        <p:txBody>
          <a:bodyPr/>
          <a:lstStyle/>
          <a:p>
            <a:pPr>
              <a:defRPr/>
            </a:pPr>
            <a:fld id="{DD60A94B-C3DE-4E8B-9AE7-CF62767F332B}" type="slidenum">
              <a:rPr lang="en-CA" smtClean="0"/>
              <a:pPr>
                <a:defRPr/>
              </a:pPr>
              <a:t>‹#›</a:t>
            </a:fld>
            <a:endParaRPr lang="en-CA" dirty="0"/>
          </a:p>
        </p:txBody>
      </p:sp>
      <p:sp>
        <p:nvSpPr>
          <p:cNvPr id="7" name="Chevron 6"/>
          <p:cNvSpPr/>
          <p:nvPr/>
        </p:nvSpPr>
        <p:spPr>
          <a:xfrm>
            <a:off x="4848907"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4600352"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extLst>
      <p:ext uri="{BB962C8B-B14F-4D97-AF65-F5344CB8AC3E}">
        <p14:creationId xmlns:p14="http://schemas.microsoft.com/office/powerpoint/2010/main" val="2414158015"/>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con Bullet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EFA8C4C-FE50-44C1-8434-6C7BB898173F}"/>
              </a:ext>
            </a:extLst>
          </p:cNvPr>
          <p:cNvSpPr/>
          <p:nvPr userDrawn="1"/>
        </p:nvSpPr>
        <p:spPr>
          <a:xfrm>
            <a:off x="432000" y="0"/>
            <a:ext cx="5472000" cy="6858000"/>
          </a:xfrm>
          <a:prstGeom prst="rect">
            <a:avLst/>
          </a:prstGeom>
          <a:gradFill>
            <a:gsLst>
              <a:gs pos="0">
                <a:schemeClr val="tx1">
                  <a:lumMod val="75000"/>
                  <a:lumOff val="25000"/>
                </a:schemeClr>
              </a:gs>
              <a:gs pos="100000">
                <a:schemeClr val="tx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noProof="0" dirty="0"/>
          </a:p>
        </p:txBody>
      </p:sp>
      <p:sp>
        <p:nvSpPr>
          <p:cNvPr id="3" name="Content Placeholder 2">
            <a:extLst>
              <a:ext uri="{FF2B5EF4-FFF2-40B4-BE49-F238E27FC236}">
                <a16:creationId xmlns:a16="http://schemas.microsoft.com/office/drawing/2014/main" id="{BE06229A-0702-4CD6-B5F1-0DC746CC4F18}"/>
              </a:ext>
            </a:extLst>
          </p:cNvPr>
          <p:cNvSpPr>
            <a:spLocks noGrp="1"/>
          </p:cNvSpPr>
          <p:nvPr>
            <p:ph idx="1" hasCustomPrompt="1"/>
          </p:nvPr>
        </p:nvSpPr>
        <p:spPr>
          <a:xfrm>
            <a:off x="680728" y="5657850"/>
            <a:ext cx="4974545" cy="707513"/>
          </a:xfrm>
        </p:spPr>
        <p:txBody>
          <a:bodyPr/>
          <a:lstStyle>
            <a:lvl1pPr marL="0" indent="0">
              <a:buNone/>
              <a:defRPr sz="1800">
                <a:solidFill>
                  <a:schemeClr val="bg1"/>
                </a:solidFill>
              </a:defRPr>
            </a:lvl1pPr>
          </a:lstStyle>
          <a:p>
            <a:pPr lvl="0"/>
            <a:r>
              <a:rPr lang="en-US" noProof="0"/>
              <a:t>Subtitle, tagline or blurb can go here</a:t>
            </a:r>
          </a:p>
        </p:txBody>
      </p:sp>
      <p:sp>
        <p:nvSpPr>
          <p:cNvPr id="7" name="Footer Placeholder 6">
            <a:extLst>
              <a:ext uri="{FF2B5EF4-FFF2-40B4-BE49-F238E27FC236}">
                <a16:creationId xmlns:a16="http://schemas.microsoft.com/office/drawing/2014/main" id="{D2E533DB-3399-4A25-BB80-899E9CC78DB1}"/>
              </a:ext>
            </a:extLst>
          </p:cNvPr>
          <p:cNvSpPr>
            <a:spLocks noGrp="1"/>
          </p:cNvSpPr>
          <p:nvPr>
            <p:ph type="ftr" sz="quarter" idx="10"/>
          </p:nvPr>
        </p:nvSpPr>
        <p:spPr>
          <a:xfrm>
            <a:off x="432000" y="6365363"/>
            <a:ext cx="5472000" cy="412431"/>
          </a:xfrm>
        </p:spPr>
        <p:txBody>
          <a:bodyPr/>
          <a:lstStyle/>
          <a:p>
            <a:r>
              <a:rPr lang="en-US" noProof="0" dirty="0"/>
              <a:t>Add a footer</a:t>
            </a:r>
          </a:p>
        </p:txBody>
      </p:sp>
      <p:sp>
        <p:nvSpPr>
          <p:cNvPr id="8" name="Slide Number Placeholder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a:lstStyle/>
          <a:p>
            <a:fld id="{4B73C415-D670-4716-A5EC-CC4D52CA2BAC}" type="slidenum">
              <a:rPr lang="en-US" noProof="0" smtClean="0"/>
              <a:pPr/>
              <a:t>‹#›</a:t>
            </a:fld>
            <a:endParaRPr lang="en-US" noProof="0" dirty="0"/>
          </a:p>
        </p:txBody>
      </p:sp>
      <p:sp>
        <p:nvSpPr>
          <p:cNvPr id="10" name="Picture Placeholder 4">
            <a:extLst>
              <a:ext uri="{FF2B5EF4-FFF2-40B4-BE49-F238E27FC236}">
                <a16:creationId xmlns:a16="http://schemas.microsoft.com/office/drawing/2014/main" id="{704BE0A1-F26A-4947-971D-055860FFC91D}"/>
              </a:ext>
            </a:extLst>
          </p:cNvPr>
          <p:cNvSpPr>
            <a:spLocks noGrp="1"/>
          </p:cNvSpPr>
          <p:nvPr>
            <p:ph type="pic" sz="quarter" idx="12" hasCustomPrompt="1"/>
          </p:nvPr>
        </p:nvSpPr>
        <p:spPr>
          <a:xfrm>
            <a:off x="432000" y="0"/>
            <a:ext cx="5472000" cy="3714747"/>
          </a:xfr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lvl1pPr marL="0" indent="0" algn="l">
              <a:buFont typeface="Arial" panose="020B0604020202020204" pitchFamily="34" charset="0"/>
              <a:buNone/>
              <a:defRPr lang="en-ZA" sz="1100" i="1">
                <a:solidFill>
                  <a:schemeClr val="lt1"/>
                </a:solidFill>
                <a:latin typeface="Times New Roman" panose="02020603050405020304" pitchFamily="18" charset="0"/>
                <a:cs typeface="Times New Roman" panose="02020603050405020304" pitchFamily="18" charset="0"/>
              </a:defRPr>
            </a:lvl1pPr>
          </a:lstStyle>
          <a:p>
            <a:pPr marL="0" lvl="0" algn="ctr"/>
            <a:r>
              <a:rPr lang="en-US" noProof="0" dirty="0"/>
              <a:t>Insert or Drag &amp; Drop your photo here</a:t>
            </a:r>
          </a:p>
        </p:txBody>
      </p:sp>
      <p:sp>
        <p:nvSpPr>
          <p:cNvPr id="2" name="Title 1">
            <a:extLst>
              <a:ext uri="{FF2B5EF4-FFF2-40B4-BE49-F238E27FC236}">
                <a16:creationId xmlns:a16="http://schemas.microsoft.com/office/drawing/2014/main" id="{E8A85E10-5A18-4C86-8310-FA9CF8DF8AB5}"/>
              </a:ext>
            </a:extLst>
          </p:cNvPr>
          <p:cNvSpPr>
            <a:spLocks noGrp="1"/>
          </p:cNvSpPr>
          <p:nvPr>
            <p:ph type="title"/>
          </p:nvPr>
        </p:nvSpPr>
        <p:spPr>
          <a:xfrm>
            <a:off x="680728" y="3981450"/>
            <a:ext cx="4974545" cy="1343025"/>
          </a:xfrm>
        </p:spPr>
        <p:txBody>
          <a:bodyPr vert="horz" lIns="0" tIns="0" rIns="0" bIns="0" rtlCol="0" anchor="b">
            <a:noAutofit/>
          </a:bodyPr>
          <a:lstStyle>
            <a:lvl1pPr>
              <a:defRPr lang="en-ZA" sz="3600" dirty="0">
                <a:solidFill>
                  <a:schemeClr val="bg1"/>
                </a:solidFill>
              </a:defRPr>
            </a:lvl1pPr>
          </a:lstStyle>
          <a:p>
            <a:pPr lvl="0"/>
            <a:r>
              <a:rPr lang="en-US" noProof="0"/>
              <a:t>Click to edit Master title style</a:t>
            </a:r>
          </a:p>
        </p:txBody>
      </p:sp>
      <p:sp>
        <p:nvSpPr>
          <p:cNvPr id="13" name="Text Placeholder 8">
            <a:extLst>
              <a:ext uri="{FF2B5EF4-FFF2-40B4-BE49-F238E27FC236}">
                <a16:creationId xmlns:a16="http://schemas.microsoft.com/office/drawing/2014/main" id="{B51A342D-6638-406F-A54B-59B56F36AD4A}"/>
              </a:ext>
            </a:extLst>
          </p:cNvPr>
          <p:cNvSpPr>
            <a:spLocks noGrp="1"/>
          </p:cNvSpPr>
          <p:nvPr>
            <p:ph type="body" sz="quarter" idx="13" hasCustomPrompt="1"/>
          </p:nvPr>
        </p:nvSpPr>
        <p:spPr>
          <a:xfrm>
            <a:off x="6288002" y="4130531"/>
            <a:ext cx="180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4" name="Text Placeholder 10">
            <a:extLst>
              <a:ext uri="{FF2B5EF4-FFF2-40B4-BE49-F238E27FC236}">
                <a16:creationId xmlns:a16="http://schemas.microsoft.com/office/drawing/2014/main" id="{C32169FB-F8BF-46FF-8BDE-E27C751C1C46}"/>
              </a:ext>
            </a:extLst>
          </p:cNvPr>
          <p:cNvSpPr>
            <a:spLocks noGrp="1"/>
          </p:cNvSpPr>
          <p:nvPr>
            <p:ph type="body" sz="quarter" idx="14" hasCustomPrompt="1"/>
          </p:nvPr>
        </p:nvSpPr>
        <p:spPr>
          <a:xfrm>
            <a:off x="6288002" y="4764931"/>
            <a:ext cx="180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15" name="Text Placeholder 8">
            <a:extLst>
              <a:ext uri="{FF2B5EF4-FFF2-40B4-BE49-F238E27FC236}">
                <a16:creationId xmlns:a16="http://schemas.microsoft.com/office/drawing/2014/main" id="{051BC42F-45BF-462B-A15F-54639A5DA461}"/>
              </a:ext>
            </a:extLst>
          </p:cNvPr>
          <p:cNvSpPr>
            <a:spLocks noGrp="1"/>
          </p:cNvSpPr>
          <p:nvPr>
            <p:ph type="body" sz="quarter" idx="15" hasCustomPrompt="1"/>
          </p:nvPr>
        </p:nvSpPr>
        <p:spPr>
          <a:xfrm>
            <a:off x="8202527" y="4130531"/>
            <a:ext cx="180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2</a:t>
            </a:r>
          </a:p>
        </p:txBody>
      </p:sp>
      <p:sp>
        <p:nvSpPr>
          <p:cNvPr id="16" name="Text Placeholder 10">
            <a:extLst>
              <a:ext uri="{FF2B5EF4-FFF2-40B4-BE49-F238E27FC236}">
                <a16:creationId xmlns:a16="http://schemas.microsoft.com/office/drawing/2014/main" id="{08A990CD-AF1D-4FBE-B3FF-4BC5BE2BFD9F}"/>
              </a:ext>
            </a:extLst>
          </p:cNvPr>
          <p:cNvSpPr>
            <a:spLocks noGrp="1"/>
          </p:cNvSpPr>
          <p:nvPr>
            <p:ph type="body" sz="quarter" idx="16" hasCustomPrompt="1"/>
          </p:nvPr>
        </p:nvSpPr>
        <p:spPr>
          <a:xfrm>
            <a:off x="8202527" y="4764931"/>
            <a:ext cx="180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17" name="Text Placeholder 8">
            <a:extLst>
              <a:ext uri="{FF2B5EF4-FFF2-40B4-BE49-F238E27FC236}">
                <a16:creationId xmlns:a16="http://schemas.microsoft.com/office/drawing/2014/main" id="{C595063C-F901-4E60-A714-6454F42F0D95}"/>
              </a:ext>
            </a:extLst>
          </p:cNvPr>
          <p:cNvSpPr>
            <a:spLocks noGrp="1"/>
          </p:cNvSpPr>
          <p:nvPr>
            <p:ph type="body" sz="quarter" idx="17" hasCustomPrompt="1"/>
          </p:nvPr>
        </p:nvSpPr>
        <p:spPr>
          <a:xfrm>
            <a:off x="10117052" y="4130531"/>
            <a:ext cx="180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3</a:t>
            </a:r>
          </a:p>
        </p:txBody>
      </p:sp>
      <p:sp>
        <p:nvSpPr>
          <p:cNvPr id="18" name="Text Placeholder 10">
            <a:extLst>
              <a:ext uri="{FF2B5EF4-FFF2-40B4-BE49-F238E27FC236}">
                <a16:creationId xmlns:a16="http://schemas.microsoft.com/office/drawing/2014/main" id="{C7672B0A-0079-40F6-8B93-A5F1DB5882E0}"/>
              </a:ext>
            </a:extLst>
          </p:cNvPr>
          <p:cNvSpPr>
            <a:spLocks noGrp="1"/>
          </p:cNvSpPr>
          <p:nvPr>
            <p:ph type="body" sz="quarter" idx="18" hasCustomPrompt="1"/>
          </p:nvPr>
        </p:nvSpPr>
        <p:spPr>
          <a:xfrm>
            <a:off x="10117052" y="4764931"/>
            <a:ext cx="180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Tree>
    <p:extLst>
      <p:ext uri="{BB962C8B-B14F-4D97-AF65-F5344CB8AC3E}">
        <p14:creationId xmlns:p14="http://schemas.microsoft.com/office/powerpoint/2010/main" val="1497888605"/>
      </p:ext>
    </p:extLst>
  </p:cSld>
  <p:clrMapOvr>
    <a:masterClrMapping/>
  </p:clrMapOvr>
  <mc:AlternateContent xmlns:mc="http://schemas.openxmlformats.org/markup-compatibility/2006" xmlns:p14="http://schemas.microsoft.com/office/powerpoint/2010/main">
    <mc:Choice Requires="p14">
      <p:transition p14:dur="250">
        <p:wipe dir="r"/>
      </p:transition>
    </mc:Choice>
    <mc:Fallback xmlns="">
      <p:transition>
        <p:wipe dir="r"/>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fld id="{EF4EB3D1-3536-324E-92FE-1A2256B31038}" type="datetime1">
              <a:rPr lang="en-CA" smtClean="0"/>
              <a:t>2023-11-08</a:t>
            </a:fld>
            <a:endParaRPr lang="en-CA" dirty="0"/>
          </a:p>
        </p:txBody>
      </p:sp>
      <p:sp>
        <p:nvSpPr>
          <p:cNvPr id="6" name="Footer Placeholder 5"/>
          <p:cNvSpPr>
            <a:spLocks noGrp="1"/>
          </p:cNvSpPr>
          <p:nvPr>
            <p:ph type="ftr" sz="quarter" idx="11"/>
          </p:nvPr>
        </p:nvSpPr>
        <p:spPr/>
        <p:txBody>
          <a:bodyPr/>
          <a:lstStyle/>
          <a:p>
            <a:pPr>
              <a:defRPr/>
            </a:pPr>
            <a:endParaRPr lang="en-CA" dirty="0"/>
          </a:p>
        </p:txBody>
      </p:sp>
      <p:sp>
        <p:nvSpPr>
          <p:cNvPr id="7" name="Slide Number Placeholder 6"/>
          <p:cNvSpPr>
            <a:spLocks noGrp="1"/>
          </p:cNvSpPr>
          <p:nvPr>
            <p:ph type="sldNum" sz="quarter" idx="12"/>
          </p:nvPr>
        </p:nvSpPr>
        <p:spPr/>
        <p:txBody>
          <a:bodyPr/>
          <a:lstStyle/>
          <a:p>
            <a:pPr>
              <a:defRPr/>
            </a:pPr>
            <a:fld id="{975A1162-D361-4380-80D4-EE68025DB29C}" type="slidenum">
              <a:rPr lang="en-CA" smtClean="0"/>
              <a:pPr>
                <a:defRPr/>
              </a:pPr>
              <a:t>‹#›</a:t>
            </a:fld>
            <a:endParaRPr lang="en-CA" dirty="0"/>
          </a:p>
        </p:txBody>
      </p:sp>
      <p:sp>
        <p:nvSpPr>
          <p:cNvPr id="8" name="Title 7"/>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2955035981"/>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9"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1444295"/>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1444295"/>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pPr>
              <a:defRPr/>
            </a:pPr>
            <a:fld id="{AD9D42AD-03CD-374C-B805-3B45FE3EE9EE}" type="datetime1">
              <a:rPr lang="en-CA" smtClean="0"/>
              <a:t>2023-11-08</a:t>
            </a:fld>
            <a:endParaRPr lang="en-CA" dirty="0"/>
          </a:p>
        </p:txBody>
      </p:sp>
      <p:sp>
        <p:nvSpPr>
          <p:cNvPr id="8" name="Footer Placeholder 7"/>
          <p:cNvSpPr>
            <a:spLocks noGrp="1"/>
          </p:cNvSpPr>
          <p:nvPr>
            <p:ph type="ftr" sz="quarter" idx="11"/>
          </p:nvPr>
        </p:nvSpPr>
        <p:spPr/>
        <p:txBody>
          <a:bodyPr/>
          <a:lstStyle/>
          <a:p>
            <a:pPr>
              <a:defRPr/>
            </a:pPr>
            <a:endParaRPr lang="en-CA" dirty="0"/>
          </a:p>
        </p:txBody>
      </p:sp>
      <p:sp>
        <p:nvSpPr>
          <p:cNvPr id="9" name="Slide Number Placeholder 8"/>
          <p:cNvSpPr>
            <a:spLocks noGrp="1"/>
          </p:cNvSpPr>
          <p:nvPr>
            <p:ph type="sldNum" sz="quarter" idx="12"/>
          </p:nvPr>
        </p:nvSpPr>
        <p:spPr/>
        <p:txBody>
          <a:bodyPr/>
          <a:lstStyle/>
          <a:p>
            <a:pPr>
              <a:defRPr/>
            </a:pPr>
            <a:fld id="{2E193F98-793E-4978-9BF3-5E615CF83731}" type="slidenum">
              <a:rPr lang="en-CA" smtClean="0"/>
              <a:pPr>
                <a:defRPr/>
              </a:pPr>
              <a:t>‹#›</a:t>
            </a:fld>
            <a:endParaRPr lang="en-CA" dirty="0"/>
          </a:p>
        </p:txBody>
      </p:sp>
    </p:spTree>
    <p:extLst>
      <p:ext uri="{BB962C8B-B14F-4D97-AF65-F5344CB8AC3E}">
        <p14:creationId xmlns:p14="http://schemas.microsoft.com/office/powerpoint/2010/main" val="2596923032"/>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E7ADE2A0-80C7-4745-AF61-DABB3D4DD72A}" type="datetime1">
              <a:rPr lang="en-CA" smtClean="0"/>
              <a:t>2023-11-08</a:t>
            </a:fld>
            <a:endParaRPr lang="en-CA" dirty="0"/>
          </a:p>
        </p:txBody>
      </p:sp>
      <p:sp>
        <p:nvSpPr>
          <p:cNvPr id="4" name="Footer Placeholder 3"/>
          <p:cNvSpPr>
            <a:spLocks noGrp="1"/>
          </p:cNvSpPr>
          <p:nvPr>
            <p:ph type="ftr" sz="quarter" idx="11"/>
          </p:nvPr>
        </p:nvSpPr>
        <p:spPr/>
        <p:txBody>
          <a:bodyPr/>
          <a:lstStyle/>
          <a:p>
            <a:pPr>
              <a:defRPr/>
            </a:pPr>
            <a:endParaRPr lang="en-CA" dirty="0"/>
          </a:p>
        </p:txBody>
      </p:sp>
      <p:sp>
        <p:nvSpPr>
          <p:cNvPr id="5" name="Slide Number Placeholder 4"/>
          <p:cNvSpPr>
            <a:spLocks noGrp="1"/>
          </p:cNvSpPr>
          <p:nvPr>
            <p:ph type="sldNum" sz="quarter" idx="12"/>
          </p:nvPr>
        </p:nvSpPr>
        <p:spPr/>
        <p:txBody>
          <a:bodyPr/>
          <a:lstStyle/>
          <a:p>
            <a:pPr>
              <a:defRPr/>
            </a:pPr>
            <a:fld id="{A22B861D-99E8-48C8-9C7E-E16B8A483F22}" type="slidenum">
              <a:rPr lang="en-CA" smtClean="0"/>
              <a:pPr>
                <a:defRPr/>
              </a:pPr>
              <a:t>‹#›</a:t>
            </a:fld>
            <a:endParaRPr lang="en-CA" dirty="0"/>
          </a:p>
        </p:txBody>
      </p:sp>
      <p:sp>
        <p:nvSpPr>
          <p:cNvPr id="6" name="Title 5"/>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29485068"/>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239F6500-A711-C34E-9F64-FC26140AD95D}" type="datetime1">
              <a:rPr lang="en-CA" smtClean="0"/>
              <a:t>2023-11-08</a:t>
            </a:fld>
            <a:endParaRPr lang="en-CA" dirty="0"/>
          </a:p>
        </p:txBody>
      </p:sp>
      <p:sp>
        <p:nvSpPr>
          <p:cNvPr id="3" name="Footer Placeholder 2"/>
          <p:cNvSpPr>
            <a:spLocks noGrp="1"/>
          </p:cNvSpPr>
          <p:nvPr>
            <p:ph type="ftr" sz="quarter" idx="11"/>
          </p:nvPr>
        </p:nvSpPr>
        <p:spPr/>
        <p:txBody>
          <a:bodyPr/>
          <a:lstStyle/>
          <a:p>
            <a:pPr>
              <a:defRPr/>
            </a:pPr>
            <a:endParaRPr lang="en-CA" dirty="0"/>
          </a:p>
        </p:txBody>
      </p:sp>
      <p:sp>
        <p:nvSpPr>
          <p:cNvPr id="4" name="Slide Number Placeholder 3"/>
          <p:cNvSpPr>
            <a:spLocks noGrp="1"/>
          </p:cNvSpPr>
          <p:nvPr>
            <p:ph type="sldNum" sz="quarter" idx="12"/>
          </p:nvPr>
        </p:nvSpPr>
        <p:spPr/>
        <p:txBody>
          <a:bodyPr/>
          <a:lstStyle/>
          <a:p>
            <a:pPr>
              <a:defRPr/>
            </a:pPr>
            <a:fld id="{136E667A-C718-4142-AAD9-C5C58A4FD0C8}" type="slidenum">
              <a:rPr lang="en-CA" smtClean="0"/>
              <a:pPr>
                <a:defRPr/>
              </a:pPr>
              <a:t>‹#›</a:t>
            </a:fld>
            <a:endParaRPr lang="en-CA" dirty="0"/>
          </a:p>
        </p:txBody>
      </p:sp>
    </p:spTree>
    <p:extLst>
      <p:ext uri="{BB962C8B-B14F-4D97-AF65-F5344CB8AC3E}">
        <p14:creationId xmlns:p14="http://schemas.microsoft.com/office/powerpoint/2010/main" val="252056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4876800"/>
            <a:ext cx="9975701"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8969376" y="6407944"/>
            <a:ext cx="2560320" cy="365760"/>
          </a:xfrm>
        </p:spPr>
        <p:txBody>
          <a:bodyPr/>
          <a:lstStyle/>
          <a:p>
            <a:pPr>
              <a:defRPr/>
            </a:pPr>
            <a:fld id="{98DC3642-0509-B849-B8D2-54E4337FA151}" type="datetime1">
              <a:rPr lang="en-CA" smtClean="0"/>
              <a:t>2023-11-08</a:t>
            </a:fld>
            <a:endParaRPr lang="en-CA" dirty="0"/>
          </a:p>
        </p:txBody>
      </p:sp>
      <p:sp>
        <p:nvSpPr>
          <p:cNvPr id="6" name="Footer Placeholder 5"/>
          <p:cNvSpPr>
            <a:spLocks noGrp="1"/>
          </p:cNvSpPr>
          <p:nvPr>
            <p:ph type="ftr" sz="quarter" idx="11"/>
          </p:nvPr>
        </p:nvSpPr>
        <p:spPr/>
        <p:txBody>
          <a:bodyPr/>
          <a:lstStyle/>
          <a:p>
            <a:pPr>
              <a:defRPr/>
            </a:pPr>
            <a:endParaRPr lang="en-CA" dirty="0"/>
          </a:p>
        </p:txBody>
      </p:sp>
      <p:sp>
        <p:nvSpPr>
          <p:cNvPr id="7" name="Slide Number Placeholder 6"/>
          <p:cNvSpPr>
            <a:spLocks noGrp="1"/>
          </p:cNvSpPr>
          <p:nvPr>
            <p:ph type="sldNum" sz="quarter" idx="12"/>
          </p:nvPr>
        </p:nvSpPr>
        <p:spPr/>
        <p:txBody>
          <a:bodyPr/>
          <a:lstStyle/>
          <a:p>
            <a:pPr>
              <a:defRPr/>
            </a:pPr>
            <a:fld id="{6F5A388F-837C-4000-BBD7-01F34BFF9233}" type="slidenum">
              <a:rPr lang="en-CA" smtClean="0"/>
              <a:pPr>
                <a:defRPr/>
              </a:pPr>
              <a:t>‹#›</a:t>
            </a:fld>
            <a:endParaRPr lang="en-CA" dirty="0"/>
          </a:p>
        </p:txBody>
      </p:sp>
    </p:spTree>
    <p:extLst>
      <p:ext uri="{BB962C8B-B14F-4D97-AF65-F5344CB8AC3E}">
        <p14:creationId xmlns:p14="http://schemas.microsoft.com/office/powerpoint/2010/main" val="146013893"/>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pPr>
              <a:defRPr/>
            </a:pPr>
            <a:fld id="{2E84D8C7-41E8-8A4D-B91D-5F983FD7515E}" type="datetime1">
              <a:rPr lang="en-CA" smtClean="0"/>
              <a:t>2023-11-08</a:t>
            </a:fld>
            <a:endParaRPr lang="en-CA" dirty="0"/>
          </a:p>
        </p:txBody>
      </p:sp>
      <p:sp>
        <p:nvSpPr>
          <p:cNvPr id="6" name="Footer Placeholder 5"/>
          <p:cNvSpPr>
            <a:spLocks noGrp="1"/>
          </p:cNvSpPr>
          <p:nvPr>
            <p:ph type="ftr" sz="quarter" idx="11"/>
          </p:nvPr>
        </p:nvSpPr>
        <p:spPr>
          <a:xfrm>
            <a:off x="5840097" y="6407945"/>
            <a:ext cx="3134241" cy="365125"/>
          </a:xfrm>
        </p:spPr>
        <p:txBody>
          <a:bodyPr/>
          <a:lstStyle>
            <a:lvl1pPr>
              <a:defRPr>
                <a:solidFill>
                  <a:schemeClr val="tx1"/>
                </a:solidFill>
              </a:defRPr>
            </a:lvl1pPr>
            <a:extLst/>
          </a:lstStyle>
          <a:p>
            <a:pPr>
              <a:defRPr/>
            </a:pPr>
            <a:endParaRPr lang="en-CA"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pPr>
              <a:defRPr/>
            </a:pPr>
            <a:fld id="{283D4C50-C019-4EF6-8DD7-D38DF9685AA2}" type="slidenum">
              <a:rPr lang="en-CA" smtClean="0"/>
              <a:pPr>
                <a:defRPr/>
              </a:pPr>
              <a:t>‹#›</a:t>
            </a:fld>
            <a:endParaRPr lang="en-CA" dirty="0"/>
          </a:p>
        </p:txBody>
      </p:sp>
      <p:sp>
        <p:nvSpPr>
          <p:cNvPr id="2" name="Title 1"/>
          <p:cNvSpPr>
            <a:spLocks noGrp="1"/>
          </p:cNvSpPr>
          <p:nvPr>
            <p:ph type="title"/>
          </p:nvPr>
        </p:nvSpPr>
        <p:spPr>
          <a:xfrm>
            <a:off x="304800"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8056" y="5791253"/>
            <a:ext cx="4536419"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extLst>
      <p:ext uri="{BB962C8B-B14F-4D97-AF65-F5344CB8AC3E}">
        <p14:creationId xmlns:p14="http://schemas.microsoft.com/office/powerpoint/2010/main" val="282382731"/>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29.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theme" Target="../theme/theme5.xml"/><Relationship Id="rId1"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8056" y="5791253"/>
            <a:ext cx="4536419" cy="1080868"/>
          </a:xfrm>
          <a:prstGeom prst="rtTriangle">
            <a:avLst/>
          </a:prstGeom>
          <a:blipFill>
            <a:blip r:embed="rId21">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609600" y="1481329"/>
            <a:ext cx="109728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8969376" y="6407944"/>
            <a:ext cx="2560320" cy="365760"/>
          </a:xfrm>
          <a:prstGeom prst="rect">
            <a:avLst/>
          </a:prstGeom>
        </p:spPr>
        <p:txBody>
          <a:bodyPr vert="horz" anchor="b"/>
          <a:lstStyle>
            <a:lvl1pPr algn="l" eaLnBrk="1" latinLnBrk="0" hangingPunct="1">
              <a:defRPr kumimoji="0" sz="1000">
                <a:solidFill>
                  <a:schemeClr val="tx1"/>
                </a:solidFill>
              </a:defRPr>
            </a:lvl1pPr>
            <a:extLst/>
          </a:lstStyle>
          <a:p>
            <a:pPr eaLnBrk="1" latinLnBrk="0" hangingPunct="1"/>
            <a:fld id="{7389EA4F-11BC-0542-9A7F-8C50229386C1}" type="datetime1">
              <a:rPr lang="en-CA" smtClean="0"/>
              <a:t>2023-11-08</a:t>
            </a:fld>
            <a:endParaRPr lang="en-US" sz="1000" dirty="0">
              <a:solidFill>
                <a:schemeClr val="tx1"/>
              </a:solidFill>
            </a:endParaRPr>
          </a:p>
        </p:txBody>
      </p:sp>
      <p:sp>
        <p:nvSpPr>
          <p:cNvPr id="22" name="Footer Placeholder 21"/>
          <p:cNvSpPr>
            <a:spLocks noGrp="1"/>
          </p:cNvSpPr>
          <p:nvPr>
            <p:ph type="ftr" sz="quarter" idx="3"/>
          </p:nvPr>
        </p:nvSpPr>
        <p:spPr>
          <a:xfrm>
            <a:off x="5840097" y="6407945"/>
            <a:ext cx="3134241" cy="365125"/>
          </a:xfrm>
          <a:prstGeom prst="rect">
            <a:avLst/>
          </a:prstGeom>
        </p:spPr>
        <p:txBody>
          <a:bodyPr vert="horz" anchor="b"/>
          <a:lstStyle>
            <a:lvl1pPr algn="r" eaLnBrk="1" latinLnBrk="0" hangingPunct="1">
              <a:defRPr kumimoji="0" sz="1000">
                <a:solidFill>
                  <a:schemeClr val="tx1"/>
                </a:solidFill>
              </a:defRPr>
            </a:lvl1pPr>
            <a:extLst/>
          </a:lstStyle>
          <a:p>
            <a:pPr algn="r" eaLnBrk="1" latinLnBrk="0" hangingPunct="1"/>
            <a:endParaRPr kumimoji="0" lang="en-US" sz="1000" dirty="0">
              <a:solidFill>
                <a:schemeClr val="tx1"/>
              </a:solidFill>
            </a:endParaRPr>
          </a:p>
        </p:txBody>
      </p:sp>
      <p:sp>
        <p:nvSpPr>
          <p:cNvPr id="18" name="Slide Number Placeholder 17"/>
          <p:cNvSpPr>
            <a:spLocks noGrp="1"/>
          </p:cNvSpPr>
          <p:nvPr>
            <p:ph type="sldNum" sz="quarter" idx="4"/>
          </p:nvPr>
        </p:nvSpPr>
        <p:spPr>
          <a:xfrm>
            <a:off x="11529696" y="6407945"/>
            <a:ext cx="487680"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42A03159-792F-4011-894C-DE95011D9AA3}" type="slidenum">
              <a:rPr lang="en-CA" smtClean="0"/>
              <a:pPr>
                <a:defRPr/>
              </a:pPr>
              <a:t>‹#›</a:t>
            </a:fld>
            <a:endParaRPr lang="en-CA" dirty="0"/>
          </a:p>
        </p:txBody>
      </p:sp>
    </p:spTree>
    <p:extLst>
      <p:ext uri="{BB962C8B-B14F-4D97-AF65-F5344CB8AC3E}">
        <p14:creationId xmlns:p14="http://schemas.microsoft.com/office/powerpoint/2010/main" val="2665590690"/>
      </p:ext>
    </p:extLst>
  </p:cSld>
  <p:clrMap bg1="lt1" tx1="dk1" bg2="lt2" tx2="dk2" accent1="accent1" accent2="accent2" accent3="accent3" accent4="accent4" accent5="accent5" accent6="accent6" hlink="hlink" folHlink="folHlink"/>
  <p:sldLayoutIdLst>
    <p:sldLayoutId id="2147483888" r:id="rId1"/>
    <p:sldLayoutId id="2147483889" r:id="rId2"/>
    <p:sldLayoutId id="2147483890" r:id="rId3"/>
    <p:sldLayoutId id="2147483891" r:id="rId4"/>
    <p:sldLayoutId id="2147483892" r:id="rId5"/>
    <p:sldLayoutId id="2147483893" r:id="rId6"/>
    <p:sldLayoutId id="2147483894" r:id="rId7"/>
    <p:sldLayoutId id="2147483895" r:id="rId8"/>
    <p:sldLayoutId id="2147483896" r:id="rId9"/>
    <p:sldLayoutId id="2147483897" r:id="rId10"/>
    <p:sldLayoutId id="2147483898" r:id="rId11"/>
    <p:sldLayoutId id="2147483901" r:id="rId12"/>
    <p:sldLayoutId id="2147483902" r:id="rId13"/>
    <p:sldLayoutId id="2147483903" r:id="rId14"/>
    <p:sldLayoutId id="2147483885" r:id="rId15"/>
    <p:sldLayoutId id="2147483780" r:id="rId16"/>
    <p:sldLayoutId id="2147483781" r:id="rId17"/>
    <p:sldLayoutId id="2147483857" r:id="rId18"/>
    <p:sldLayoutId id="2147483913" r:id="rId19"/>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A94F94B-94EB-4355-8F43-2FAB514FBD1B}"/>
              </a:ext>
            </a:extLst>
          </p:cNvPr>
          <p:cNvSpPr>
            <a:spLocks noGrp="1"/>
          </p:cNvSpPr>
          <p:nvPr>
            <p:ph type="title"/>
          </p:nvPr>
        </p:nvSpPr>
        <p:spPr>
          <a:xfrm>
            <a:off x="1149531" y="441182"/>
            <a:ext cx="8638344" cy="737233"/>
          </a:xfrm>
          <a:prstGeom prst="rect">
            <a:avLst/>
          </a:prstGeom>
        </p:spPr>
        <p:txBody>
          <a:bodyPr vert="horz" lIns="91440" tIns="45720" rIns="91440" bIns="45720" rtlCol="0" anchor="ctr">
            <a:normAutofit/>
          </a:bodyPr>
          <a:lstStyle/>
          <a:p>
            <a:r>
              <a:rPr lang="en-CA" noProof="0" dirty="0"/>
              <a:t>Click to add slide title. </a:t>
            </a:r>
          </a:p>
        </p:txBody>
      </p:sp>
      <p:sp>
        <p:nvSpPr>
          <p:cNvPr id="17" name="Slide Number Placeholder 5">
            <a:extLst>
              <a:ext uri="{FF2B5EF4-FFF2-40B4-BE49-F238E27FC236}">
                <a16:creationId xmlns:a16="http://schemas.microsoft.com/office/drawing/2014/main" id="{3FDAEF15-3BED-4CB9-A697-7F65F767F2DD}"/>
              </a:ext>
            </a:extLst>
          </p:cNvPr>
          <p:cNvSpPr>
            <a:spLocks noGrp="1"/>
          </p:cNvSpPr>
          <p:nvPr userDrawn="1">
            <p:ph type="sldNum" sz="quarter" idx="4"/>
          </p:nvPr>
        </p:nvSpPr>
        <p:spPr>
          <a:xfrm>
            <a:off x="10497100" y="407354"/>
            <a:ext cx="1019397" cy="737234"/>
          </a:xfrm>
          <a:prstGeom prst="rect">
            <a:avLst/>
          </a:prstGeom>
        </p:spPr>
        <p:txBody>
          <a:bodyPr vert="horz" lIns="91440" tIns="45720" rIns="91440" bIns="45720" rtlCol="0" anchor="ctr"/>
          <a:lstStyle>
            <a:lvl1pPr algn="r">
              <a:lnSpc>
                <a:spcPct val="100000"/>
              </a:lnSpc>
              <a:spcBef>
                <a:spcPts val="100"/>
              </a:spcBef>
              <a:spcAft>
                <a:spcPts val="100"/>
              </a:spcAft>
              <a:defRPr sz="2900" baseline="0">
                <a:solidFill>
                  <a:schemeClr val="tx1"/>
                </a:solidFill>
                <a:latin typeface="+mn-lt"/>
              </a:defRPr>
            </a:lvl1pPr>
          </a:lstStyle>
          <a:p>
            <a:fld id="{7F0ABBA0-2DE2-4F80-97DD-6E57A4155BD8}" type="slidenum">
              <a:rPr lang="fr-CA" smtClean="0"/>
              <a:pPr/>
              <a:t>‹#›</a:t>
            </a:fld>
            <a:endParaRPr lang="fr-CA" dirty="0"/>
          </a:p>
        </p:txBody>
      </p:sp>
      <p:sp>
        <p:nvSpPr>
          <p:cNvPr id="3" name="Text Placeholder 2">
            <a:extLst>
              <a:ext uri="{FF2B5EF4-FFF2-40B4-BE49-F238E27FC236}">
                <a16:creationId xmlns:a16="http://schemas.microsoft.com/office/drawing/2014/main" id="{4D9B6DA9-0DD8-4001-B1AE-17329EB11BC2}"/>
              </a:ext>
            </a:extLst>
          </p:cNvPr>
          <p:cNvSpPr>
            <a:spLocks noGrp="1"/>
          </p:cNvSpPr>
          <p:nvPr userDrawn="1">
            <p:ph type="body" idx="1"/>
          </p:nvPr>
        </p:nvSpPr>
        <p:spPr>
          <a:xfrm>
            <a:off x="1149531" y="1284050"/>
            <a:ext cx="10366965" cy="5243209"/>
          </a:xfrm>
          <a:prstGeom prst="rect">
            <a:avLst/>
          </a:prstGeom>
        </p:spPr>
        <p:txBody>
          <a:bodyPr vert="horz" lIns="91440" tIns="45720" rIns="91440" bIns="45720" rtlCol="0">
            <a:normAutofit/>
          </a:bodyPr>
          <a:lstStyle/>
          <a:p>
            <a:pPr lvl="0"/>
            <a:r>
              <a:rPr lang="en-CA" noProof="0" dirty="0"/>
              <a:t>Click to add text.</a:t>
            </a:r>
          </a:p>
          <a:p>
            <a:pPr lvl="1"/>
            <a:r>
              <a:rPr lang="en-CA" noProof="0" dirty="0"/>
              <a:t> Click to add text. </a:t>
            </a:r>
          </a:p>
          <a:p>
            <a:pPr lvl="2"/>
            <a:r>
              <a:rPr lang="en-CA" noProof="0" dirty="0"/>
              <a:t>Click to add text. </a:t>
            </a:r>
          </a:p>
          <a:p>
            <a:pPr lvl="3"/>
            <a:r>
              <a:rPr lang="en-CA" noProof="0" dirty="0"/>
              <a:t>Click to add text. </a:t>
            </a:r>
          </a:p>
          <a:p>
            <a:pPr lvl="4"/>
            <a:r>
              <a:rPr lang="en-CA" noProof="0" dirty="0"/>
              <a:t>Click to add text. </a:t>
            </a:r>
          </a:p>
          <a:p>
            <a:pPr lvl="4"/>
            <a:endParaRPr lang="en-CA" noProof="0" dirty="0"/>
          </a:p>
        </p:txBody>
      </p:sp>
      <p:sp>
        <p:nvSpPr>
          <p:cNvPr id="9" name="Rectangle 8" descr="decorative">
            <a:extLst>
              <a:ext uri="{FF2B5EF4-FFF2-40B4-BE49-F238E27FC236}">
                <a16:creationId xmlns:a16="http://schemas.microsoft.com/office/drawing/2014/main" id="{414AEF3D-D41C-418E-A706-8225D4F46395}"/>
              </a:ext>
            </a:extLst>
          </p:cNvPr>
          <p:cNvSpPr/>
          <p:nvPr userDrawn="1"/>
        </p:nvSpPr>
        <p:spPr>
          <a:xfrm>
            <a:off x="0" y="0"/>
            <a:ext cx="387178" cy="6858000"/>
          </a:xfrm>
          <a:prstGeom prst="rect">
            <a:avLst/>
          </a:prstGeom>
          <a:solidFill>
            <a:srgbClr val="00A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Bef>
                <a:spcPts val="100"/>
              </a:spcBef>
              <a:spcAft>
                <a:spcPts val="100"/>
              </a:spcAft>
            </a:pPr>
            <a:endParaRPr lang="en-US" dirty="0">
              <a:solidFill>
                <a:schemeClr val="tx1"/>
              </a:solidFill>
              <a:latin typeface="+mn-lt"/>
              <a:cs typeface="Arial" panose="020B0604020202020204" pitchFamily="34" charset="0"/>
            </a:endParaRPr>
          </a:p>
        </p:txBody>
      </p:sp>
      <p:cxnSp>
        <p:nvCxnSpPr>
          <p:cNvPr id="10" name="Straight Connector 9" descr="decorative">
            <a:extLst>
              <a:ext uri="{FF2B5EF4-FFF2-40B4-BE49-F238E27FC236}">
                <a16:creationId xmlns:a16="http://schemas.microsoft.com/office/drawing/2014/main" id="{0D0053DC-8C32-41E1-93F3-342564313267}"/>
              </a:ext>
            </a:extLst>
          </p:cNvPr>
          <p:cNvCxnSpPr/>
          <p:nvPr userDrawn="1"/>
        </p:nvCxnSpPr>
        <p:spPr>
          <a:xfrm>
            <a:off x="1052211" y="1070919"/>
            <a:ext cx="10464286" cy="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8986779"/>
      </p:ext>
    </p:extLst>
  </p:cSld>
  <p:clrMap bg1="lt1" tx1="dk1" bg2="lt2" tx2="dk2" accent1="accent1" accent2="accent2" accent3="accent3" accent4="accent4" accent5="accent5" accent6="accent6" hlink="hlink" folHlink="folHlink"/>
  <p:sldLayoutIdLst>
    <p:sldLayoutId id="2147483905" r:id="rId1"/>
    <p:sldLayoutId id="2147483906" r:id="rId2"/>
    <p:sldLayoutId id="2147483907" r:id="rId3"/>
    <p:sldLayoutId id="2147483908" r:id="rId4"/>
    <p:sldLayoutId id="2147483909" r:id="rId5"/>
    <p:sldLayoutId id="2147483910" r:id="rId6"/>
    <p:sldLayoutId id="2147483911" r:id="rId7"/>
    <p:sldLayoutId id="2147483912" r:id="rId8"/>
  </p:sldLayoutIdLst>
  <p:hf hdr="0" ftr="0" dt="0"/>
  <p:txStyles>
    <p:titleStyle>
      <a:lvl1pPr algn="l" defTabSz="914400" rtl="0" eaLnBrk="1" latinLnBrk="0" hangingPunct="1">
        <a:lnSpc>
          <a:spcPct val="100000"/>
        </a:lnSpc>
        <a:spcBef>
          <a:spcPts val="100"/>
        </a:spcBef>
        <a:spcAft>
          <a:spcPts val="100"/>
        </a:spcAft>
        <a:buNone/>
        <a:defRPr sz="2900" kern="1200">
          <a:solidFill>
            <a:schemeClr val="tx1"/>
          </a:solidFill>
          <a:latin typeface="+mn-lt"/>
          <a:ea typeface="+mj-ea"/>
          <a:cs typeface="Arial" panose="020B0604020202020204" pitchFamily="34" charset="0"/>
        </a:defRPr>
      </a:lvl1pPr>
    </p:titleStyle>
    <p:bodyStyle>
      <a:lvl1pPr marL="228600" indent="-228600" algn="l" defTabSz="914400" rtl="0" eaLnBrk="1" latinLnBrk="0" hangingPunct="1">
        <a:lnSpc>
          <a:spcPct val="100000"/>
        </a:lnSpc>
        <a:spcBef>
          <a:spcPts val="100"/>
        </a:spcBef>
        <a:spcAft>
          <a:spcPts val="100"/>
        </a:spcAft>
        <a:buFont typeface="Arial" panose="020B0604020202020204" pitchFamily="34" charset="0"/>
        <a:buChar char="•"/>
        <a:defRPr sz="2900" kern="1200">
          <a:solidFill>
            <a:schemeClr val="tx1"/>
          </a:solidFill>
          <a:latin typeface="+mn-lt"/>
          <a:ea typeface="+mn-ea"/>
          <a:cs typeface="+mn-cs"/>
        </a:defRPr>
      </a:lvl1pPr>
      <a:lvl2pPr marL="685800" indent="-228600" algn="l" defTabSz="914400" rtl="0" eaLnBrk="1" latinLnBrk="0" hangingPunct="1">
        <a:lnSpc>
          <a:spcPct val="100000"/>
        </a:lnSpc>
        <a:spcBef>
          <a:spcPts val="100"/>
        </a:spcBef>
        <a:spcAft>
          <a:spcPts val="100"/>
        </a:spcAft>
        <a:buClr>
          <a:schemeClr val="tx1"/>
        </a:buClr>
        <a:buSzPct val="100000"/>
        <a:buFont typeface="Arial" panose="020B0604020202020204" pitchFamily="34" charset="0"/>
        <a:buChar char="–"/>
        <a:defRPr sz="2900" kern="1200">
          <a:solidFill>
            <a:schemeClr val="tx1"/>
          </a:solidFill>
          <a:latin typeface="+mn-lt"/>
          <a:ea typeface="+mn-ea"/>
          <a:cs typeface="+mn-cs"/>
        </a:defRPr>
      </a:lvl2pPr>
      <a:lvl3pPr marL="1143000" indent="-228600" algn="l" defTabSz="914400" rtl="0" eaLnBrk="1" latinLnBrk="0" hangingPunct="1">
        <a:lnSpc>
          <a:spcPct val="100000"/>
        </a:lnSpc>
        <a:spcBef>
          <a:spcPts val="100"/>
        </a:spcBef>
        <a:spcAft>
          <a:spcPts val="100"/>
        </a:spcAft>
        <a:buClr>
          <a:schemeClr val="tx1"/>
        </a:buClr>
        <a:buSzPct val="60000"/>
        <a:buFont typeface="Courier New" panose="02070309020205020404" pitchFamily="49" charset="0"/>
        <a:buChar char="o"/>
        <a:defRPr sz="2900" kern="1200">
          <a:solidFill>
            <a:schemeClr val="tx1"/>
          </a:solidFill>
          <a:latin typeface="+mn-lt"/>
          <a:ea typeface="+mn-ea"/>
          <a:cs typeface="+mn-cs"/>
        </a:defRPr>
      </a:lvl3pPr>
      <a:lvl4pPr marL="1600200" indent="-228600" algn="l" defTabSz="914400" rtl="0" eaLnBrk="1" latinLnBrk="0" hangingPunct="1">
        <a:lnSpc>
          <a:spcPct val="100000"/>
        </a:lnSpc>
        <a:spcBef>
          <a:spcPts val="100"/>
        </a:spcBef>
        <a:spcAft>
          <a:spcPts val="100"/>
        </a:spcAft>
        <a:buFont typeface="Arial" panose="020B0604020202020204" pitchFamily="34" charset="0"/>
        <a:buChar char="•"/>
        <a:defRPr sz="2900" kern="1200">
          <a:solidFill>
            <a:schemeClr val="tx1"/>
          </a:solidFill>
          <a:latin typeface="+mn-lt"/>
          <a:ea typeface="+mn-ea"/>
          <a:cs typeface="+mn-cs"/>
        </a:defRPr>
      </a:lvl4pPr>
      <a:lvl5pPr marL="2057400" indent="-228600" algn="l" defTabSz="914400" rtl="0" eaLnBrk="1" latinLnBrk="0" hangingPunct="1">
        <a:lnSpc>
          <a:spcPct val="100000"/>
        </a:lnSpc>
        <a:spcBef>
          <a:spcPts val="100"/>
        </a:spcBef>
        <a:spcAft>
          <a:spcPts val="100"/>
        </a:spcAft>
        <a:buFont typeface="Arial" panose="020B0604020202020204" pitchFamily="34" charset="0"/>
        <a:buChar char="•"/>
        <a:defRPr sz="2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11/8/2023</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117977659"/>
      </p:ext>
    </p:extLst>
  </p:cSld>
  <p:clrMap bg1="lt1" tx1="dk1" bg2="lt2" tx2="dk2" accent1="accent1" accent2="accent2" accent3="accent3" accent4="accent4" accent5="accent5" accent6="accent6" hlink="hlink" folHlink="folHlink"/>
  <p:sldLayoutIdLst>
    <p:sldLayoutId id="2147483667" r:id="rId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A06395-F98E-4302-B6E3-B750C4BA13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D6F760D-5EE2-48C5-AA73-F5E3F19571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B669AB-FC61-4347-A731-4B29624B2B3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F58D70-CAA0-4F54-916F-0BDC346FAFA5}" type="datetimeFigureOut">
              <a:rPr lang="en-US" smtClean="0"/>
              <a:t>11/8/2023</a:t>
            </a:fld>
            <a:endParaRPr lang="en-US"/>
          </a:p>
        </p:txBody>
      </p:sp>
      <p:sp>
        <p:nvSpPr>
          <p:cNvPr id="5" name="Footer Placeholder 4">
            <a:extLst>
              <a:ext uri="{FF2B5EF4-FFF2-40B4-BE49-F238E27FC236}">
                <a16:creationId xmlns:a16="http://schemas.microsoft.com/office/drawing/2014/main" id="{5C341668-6E5B-44DC-94EB-3B7380105C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C4F584A-F1A2-415C-B750-45AEA1A0BF9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75794B-4FD8-4604-B77F-CD5DA508C069}" type="slidenum">
              <a:rPr lang="en-US" smtClean="0"/>
              <a:t>‹#›</a:t>
            </a:fld>
            <a:endParaRPr lang="en-US"/>
          </a:p>
        </p:txBody>
      </p:sp>
    </p:spTree>
    <p:extLst>
      <p:ext uri="{BB962C8B-B14F-4D97-AF65-F5344CB8AC3E}">
        <p14:creationId xmlns:p14="http://schemas.microsoft.com/office/powerpoint/2010/main" val="2255001584"/>
      </p:ext>
    </p:extLst>
  </p:cSld>
  <p:clrMap bg1="lt1" tx1="dk1" bg2="lt2" tx2="dk2" accent1="accent1" accent2="accent2" accent3="accent3" accent4="accent4" accent5="accent5" accent6="accent6" hlink="hlink" folHlink="folHlink"/>
  <p:sldLayoutIdLst>
    <p:sldLayoutId id="214748369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6A7F847-7F52-4026-B418-55C25C28C4CB}"/>
              </a:ext>
            </a:extLst>
          </p:cNvPr>
          <p:cNvSpPr/>
          <p:nvPr userDrawn="1"/>
        </p:nvSpPr>
        <p:spPr>
          <a:xfrm>
            <a:off x="0" y="6365364"/>
            <a:ext cx="12192000" cy="421200"/>
          </a:xfrm>
          <a:prstGeom prst="rect">
            <a:avLst/>
          </a:prstGeom>
          <a:gradFill>
            <a:gsLst>
              <a:gs pos="53000">
                <a:schemeClr val="bg1">
                  <a:lumMod val="95000"/>
                </a:schemeClr>
              </a:gs>
              <a:gs pos="100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Placeholder 1">
            <a:extLst>
              <a:ext uri="{FF2B5EF4-FFF2-40B4-BE49-F238E27FC236}">
                <a16:creationId xmlns:a16="http://schemas.microsoft.com/office/drawing/2014/main" id="{FF47D8FD-2235-485B-95E1-2EBD5AB47AAD}"/>
              </a:ext>
            </a:extLst>
          </p:cNvPr>
          <p:cNvSpPr>
            <a:spLocks noGrp="1"/>
          </p:cNvSpPr>
          <p:nvPr>
            <p:ph type="title"/>
          </p:nvPr>
        </p:nvSpPr>
        <p:spPr>
          <a:xfrm>
            <a:off x="432000" y="432000"/>
            <a:ext cx="11340000" cy="432000"/>
          </a:xfrm>
          <a:prstGeom prst="rect">
            <a:avLst/>
          </a:prstGeom>
        </p:spPr>
        <p:txBody>
          <a:bodyPr vert="horz" lIns="0" tIns="0" rIns="0" bIns="0" rtlCol="0" anchor="t">
            <a:noAutofit/>
          </a:bodyPr>
          <a:lstStyle/>
          <a:p>
            <a:r>
              <a:rPr lang="en-US" noProof="0"/>
              <a:t>Click to edit Master title style</a:t>
            </a:r>
          </a:p>
        </p:txBody>
      </p:sp>
      <p:sp>
        <p:nvSpPr>
          <p:cNvPr id="3" name="Text Placeholder 2">
            <a:extLst>
              <a:ext uri="{FF2B5EF4-FFF2-40B4-BE49-F238E27FC236}">
                <a16:creationId xmlns:a16="http://schemas.microsoft.com/office/drawing/2014/main" id="{99F4A233-446A-4EDA-9622-BBF0631DFEFF}"/>
              </a:ext>
            </a:extLst>
          </p:cNvPr>
          <p:cNvSpPr>
            <a:spLocks noGrp="1"/>
          </p:cNvSpPr>
          <p:nvPr>
            <p:ph type="body" idx="1"/>
          </p:nvPr>
        </p:nvSpPr>
        <p:spPr>
          <a:xfrm>
            <a:off x="432000" y="1728000"/>
            <a:ext cx="11340000" cy="4351338"/>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Slide Number Placeholder 5">
            <a:extLst>
              <a:ext uri="{FF2B5EF4-FFF2-40B4-BE49-F238E27FC236}">
                <a16:creationId xmlns:a16="http://schemas.microsoft.com/office/drawing/2014/main" id="{504A2955-0629-484D-8B16-D4500802A4E6}"/>
              </a:ext>
            </a:extLst>
          </p:cNvPr>
          <p:cNvSpPr>
            <a:spLocks noGrp="1"/>
          </p:cNvSpPr>
          <p:nvPr>
            <p:ph type="sldNum" sz="quarter" idx="4"/>
          </p:nvPr>
        </p:nvSpPr>
        <p:spPr>
          <a:xfrm>
            <a:off x="11772000" y="6365363"/>
            <a:ext cx="420000" cy="421200"/>
          </a:xfrm>
          <a:prstGeom prst="rect">
            <a:avLst/>
          </a:prstGeom>
          <a:solidFill>
            <a:schemeClr val="bg1">
              <a:lumMod val="95000"/>
            </a:schemeClr>
          </a:solidFill>
          <a:ln w="6350">
            <a:noFill/>
          </a:ln>
        </p:spPr>
        <p:txBody>
          <a:bodyPr vert="horz" lIns="0" tIns="0" rIns="0" bIns="0" rtlCol="0" anchor="ctr"/>
          <a:lstStyle>
            <a:lvl1pPr algn="ctr">
              <a:defRPr sz="1200" b="0" i="0">
                <a:solidFill>
                  <a:schemeClr val="tx1">
                    <a:lumMod val="65000"/>
                    <a:lumOff val="35000"/>
                  </a:schemeClr>
                </a:solidFill>
                <a:latin typeface="+mn-lt"/>
              </a:defRPr>
            </a:lvl1pPr>
          </a:lstStyle>
          <a:p>
            <a:fld id="{4B73C415-D670-4716-A5EC-CC4D52CA2BAC}" type="slidenum">
              <a:rPr lang="en-US" noProof="0" smtClean="0"/>
              <a:pPr/>
              <a:t>‹#›</a:t>
            </a:fld>
            <a:endParaRPr lang="en-US" noProof="0" dirty="0"/>
          </a:p>
        </p:txBody>
      </p:sp>
      <p:sp>
        <p:nvSpPr>
          <p:cNvPr id="7" name="Footer Placeholder 6">
            <a:extLst>
              <a:ext uri="{FF2B5EF4-FFF2-40B4-BE49-F238E27FC236}">
                <a16:creationId xmlns:a16="http://schemas.microsoft.com/office/drawing/2014/main" id="{DBD150CE-DC66-461D-A66C-7CF33070436A}"/>
              </a:ext>
            </a:extLst>
          </p:cNvPr>
          <p:cNvSpPr>
            <a:spLocks noGrp="1"/>
          </p:cNvSpPr>
          <p:nvPr>
            <p:ph type="ftr" sz="quarter" idx="3"/>
          </p:nvPr>
        </p:nvSpPr>
        <p:spPr>
          <a:xfrm>
            <a:off x="432000" y="6365363"/>
            <a:ext cx="5472000" cy="412431"/>
          </a:xfrm>
          <a:prstGeom prst="rect">
            <a:avLst/>
          </a:prstGeom>
        </p:spPr>
        <p:txBody>
          <a:bodyPr vert="horz" lIns="0" tIns="0" rIns="0" bIns="0" rtlCol="0" anchor="ctr"/>
          <a:lstStyle>
            <a:lvl1pPr algn="l">
              <a:defRPr sz="1200">
                <a:solidFill>
                  <a:schemeClr val="tx1">
                    <a:lumMod val="75000"/>
                    <a:lumOff val="25000"/>
                  </a:schemeClr>
                </a:solidFill>
              </a:defRPr>
            </a:lvl1pPr>
          </a:lstStyle>
          <a:p>
            <a:r>
              <a:rPr lang="en-US" noProof="0" dirty="0"/>
              <a:t>Add a footer</a:t>
            </a:r>
          </a:p>
        </p:txBody>
      </p:sp>
      <p:sp>
        <p:nvSpPr>
          <p:cNvPr id="8" name="Rectangle 7">
            <a:extLst>
              <a:ext uri="{FF2B5EF4-FFF2-40B4-BE49-F238E27FC236}">
                <a16:creationId xmlns:a16="http://schemas.microsoft.com/office/drawing/2014/main" id="{00ED0A63-77FF-4992-99DD-A09E96E22ACC}"/>
              </a:ext>
            </a:extLst>
          </p:cNvPr>
          <p:cNvSpPr/>
          <p:nvPr userDrawn="1"/>
        </p:nvSpPr>
        <p:spPr>
          <a:xfrm>
            <a:off x="-1" y="6786563"/>
            <a:ext cx="11771999" cy="71437"/>
          </a:xfrm>
          <a:prstGeom prst="rect">
            <a:avLst/>
          </a:pr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Rectangle 9">
            <a:extLst>
              <a:ext uri="{FF2B5EF4-FFF2-40B4-BE49-F238E27FC236}">
                <a16:creationId xmlns:a16="http://schemas.microsoft.com/office/drawing/2014/main" id="{96335A3F-070E-4B0E-A4FA-9B3279A2897C}"/>
              </a:ext>
            </a:extLst>
          </p:cNvPr>
          <p:cNvSpPr/>
          <p:nvPr userDrawn="1"/>
        </p:nvSpPr>
        <p:spPr>
          <a:xfrm>
            <a:off x="11771999" y="6786563"/>
            <a:ext cx="420000" cy="714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TextBox 12">
            <a:extLst>
              <a:ext uri="{FF2B5EF4-FFF2-40B4-BE49-F238E27FC236}">
                <a16:creationId xmlns:a16="http://schemas.microsoft.com/office/drawing/2014/main" id="{7C7EB16B-9FE5-4954-8D9A-47381E739BF5}"/>
              </a:ext>
            </a:extLst>
          </p:cNvPr>
          <p:cNvSpPr txBox="1"/>
          <p:nvPr userDrawn="1"/>
        </p:nvSpPr>
        <p:spPr>
          <a:xfrm>
            <a:off x="9529311" y="6365363"/>
            <a:ext cx="2047875" cy="429969"/>
          </a:xfrm>
          <a:prstGeom prst="rect">
            <a:avLst/>
          </a:prstGeom>
          <a:noFill/>
        </p:spPr>
        <p:txBody>
          <a:bodyPr wrap="square" lIns="0" tIns="0" rIns="0" bIns="0" rtlCol="0" anchor="ctr" anchorCtr="0">
            <a:noAutofit/>
          </a:bodyPr>
          <a:lstStyle/>
          <a:p>
            <a:pPr algn="r"/>
            <a:endParaRPr lang="en-US" sz="1200" b="0" noProof="0" dirty="0">
              <a:solidFill>
                <a:schemeClr val="bg1">
                  <a:lumMod val="65000"/>
                </a:schemeClr>
              </a:solidFill>
              <a:latin typeface="+mn-lt"/>
            </a:endParaRPr>
          </a:p>
        </p:txBody>
      </p:sp>
      <p:pic>
        <p:nvPicPr>
          <p:cNvPr id="5" name="Picture 4" descr="A picture containing food&#10;&#10;Description automatically generated">
            <a:extLst>
              <a:ext uri="{FF2B5EF4-FFF2-40B4-BE49-F238E27FC236}">
                <a16:creationId xmlns:a16="http://schemas.microsoft.com/office/drawing/2014/main" id="{FF9A8362-17B6-403F-9CFE-E75C2DCFF87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41102" y="5695452"/>
            <a:ext cx="1436084" cy="1028443"/>
          </a:xfrm>
          <a:prstGeom prst="rect">
            <a:avLst/>
          </a:prstGeom>
        </p:spPr>
      </p:pic>
    </p:spTree>
    <p:extLst>
      <p:ext uri="{BB962C8B-B14F-4D97-AF65-F5344CB8AC3E}">
        <p14:creationId xmlns:p14="http://schemas.microsoft.com/office/powerpoint/2010/main" val="2157893250"/>
      </p:ext>
    </p:extLst>
  </p:cSld>
  <p:clrMap bg1="lt1" tx1="dk1" bg2="lt2" tx2="dk2" accent1="accent1" accent2="accent2" accent3="accent3" accent4="accent4" accent5="accent5" accent6="accent6" hlink="hlink" folHlink="folHlink"/>
  <p:sldLayoutIdLst>
    <p:sldLayoutId id="2147483666" r:id="rId1"/>
  </p:sldLayoutIdLst>
  <mc:AlternateContent xmlns:mc="http://schemas.openxmlformats.org/markup-compatibility/2006" xmlns:p14="http://schemas.microsoft.com/office/powerpoint/2010/main">
    <mc:Choice Requires="p14">
      <p:transition p14:dur="250">
        <p:wipe dir="r"/>
      </p:transition>
    </mc:Choice>
    <mc:Fallback xmlns="">
      <p:transition>
        <p:wipe dir="r"/>
      </p:transition>
    </mc:Fallback>
  </mc:AlternateContent>
  <p:hf hdr="0" ftr="0" dt="0"/>
  <p:txStyles>
    <p:titleStyle>
      <a:lvl1pPr algn="l" defTabSz="914400" rtl="0" eaLnBrk="1" latinLnBrk="0" hangingPunct="1">
        <a:lnSpc>
          <a:spcPct val="90000"/>
        </a:lnSpc>
        <a:spcBef>
          <a:spcPct val="0"/>
        </a:spcBef>
        <a:buNone/>
        <a:defRPr sz="3200" kern="1200" spc="-150">
          <a:solidFill>
            <a:schemeClr val="tx1">
              <a:lumMod val="75000"/>
              <a:lumOff val="25000"/>
            </a:schemeClr>
          </a:solidFill>
          <a:latin typeface="+mj-lt"/>
          <a:ea typeface="+mj-ea"/>
          <a:cs typeface="+mj-cs"/>
        </a:defRPr>
      </a:lvl1pPr>
    </p:titleStyle>
    <p:bodyStyle>
      <a:lvl1pPr marL="266700" indent="-266700" algn="l" defTabSz="914400" rtl="0" eaLnBrk="1" latinLnBrk="0" hangingPunct="1">
        <a:lnSpc>
          <a:spcPct val="100000"/>
        </a:lnSpc>
        <a:spcBef>
          <a:spcPts val="1000"/>
        </a:spcBef>
        <a:spcAft>
          <a:spcPts val="500"/>
        </a:spcAft>
        <a:buClr>
          <a:schemeClr val="accent1"/>
        </a:buClr>
        <a:buFont typeface="Arial" panose="020B0604020202020204" pitchFamily="34" charset="0"/>
        <a:buChar char="○"/>
        <a:defRPr sz="1800" kern="1200">
          <a:solidFill>
            <a:schemeClr val="tx2"/>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sz="1400" kern="120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www.forces.gc.ca/en/about-reports-pubs/herbicides-gagetown.page" TargetMode="External"/><Relationship Id="rId3" Type="http://schemas.openxmlformats.org/officeDocument/2006/relationships/hyperlink" Target="https://www.nationalacademies.org/ocga/briefings-to-congress/assessment-of-long-term-health-effects-of-antimalarial-drugs-when-used-for-prophylaxis" TargetMode="External"/><Relationship Id="rId7" Type="http://schemas.openxmlformats.org/officeDocument/2006/relationships/hyperlink" Target="http://www.healthquality.va.gov/guidelines/MR/cmi/CMISinglePageOpt31Aug15.pdf"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atlasveterans.ca/knowledge-hub/military-sexual-trauma-mst/military-sexual-trauma-resources/" TargetMode="External"/><Relationship Id="rId5" Type="http://schemas.openxmlformats.org/officeDocument/2006/relationships/hyperlink" Target="https://www.tvo.org/video/documentaries/the-fruit-machine-feature-version" TargetMode="External"/><Relationship Id="rId4" Type="http://schemas.openxmlformats.org/officeDocument/2006/relationships/hyperlink" Target="https://www.canada.ca/en/department-national-defence/corporate/reports-publications/health/surgeon-general-task-force-report-on-mefloquine.html" TargetMode="External"/><Relationship Id="rId9" Type="http://schemas.openxmlformats.org/officeDocument/2006/relationships/hyperlink" Target="http://www.veterans.gc.ca/pdf/Reports/scientific-advisory/2013-du-veterans.pdf"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23.xml"/><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6.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20.xml"/><Relationship Id="rId1" Type="http://schemas.openxmlformats.org/officeDocument/2006/relationships/slideLayout" Target="../slideLayouts/slideLayout19.xml"/><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patientsmedicalhome.ca/resources/best-advice-guides/best-advice-guide-caring-military-families-patients-medical-home/"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5.tif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8.xml"/><Relationship Id="rId4" Type="http://schemas.openxmlformats.org/officeDocument/2006/relationships/image" Target="../media/image12.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hyperlink" Target="https://can01.safelinks.protection.outlook.com/?url=https%3A%2F%2Fatlasveterans.ca%2F&amp;data=05%7C01%7Cburton.mccann%40veterans.gc.ca%7C10fe1789269345c98e2608daad438489%7Cdfb1c2a23b9c46218c57576c528bfe74%7C0%7C0%7C638012804270269150%7CUnknown%7CTWFpbGZsb3d8eyJWIjoiMC4wLjAwMDAiLCJQIjoiV2luMzIiLCJBTiI6Ik1haWwiLCJXVCI6Mn0%3D%7C3000%7C%7C%7C&amp;sdata=nJQRoLWLRJ%2FzsW756m06hTZXHaeCdVkUXVxA8E58nbE%3D&amp;reserved=0" TargetMode="External"/><Relationship Id="rId3" Type="http://schemas.openxmlformats.org/officeDocument/2006/relationships/hyperlink" Target="http://www.forces.gc.ca/en/caf-community-health-services/index.page" TargetMode="External"/><Relationship Id="rId7" Type="http://schemas.openxmlformats.org/officeDocument/2006/relationships/hyperlink" Target="https://www.veteranschronicpain.ca/"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hyperlink" Target="https://cimvhr.ca/" TargetMode="External"/><Relationship Id="rId5" Type="http://schemas.openxmlformats.org/officeDocument/2006/relationships/hyperlink" Target="https://vtncanada.org/resources" TargetMode="External"/><Relationship Id="rId10" Type="http://schemas.openxmlformats.org/officeDocument/2006/relationships/hyperlink" Target="https://www.canada.ca/en/department-national-defence/corporate/reports-publications/caf-vac-joint-suicide-prevention-strategy.html" TargetMode="External"/><Relationship Id="rId4" Type="http://schemas.openxmlformats.org/officeDocument/2006/relationships/hyperlink" Target="http://www.veterans.gc.ca/eng/" TargetMode="External"/><Relationship Id="rId9" Type="http://schemas.openxmlformats.org/officeDocument/2006/relationships/hyperlink" Target="http://www.healthquality.va.gov/"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s://d26wgh18tyxdzi.cloudfront.net/downloads/VAC-QR-Guide-for-Vet-meeting-HCP-V14-2021OSI-changes-no-crops.pdf" TargetMode="External"/><Relationship Id="rId2" Type="http://schemas.openxmlformats.org/officeDocument/2006/relationships/hyperlink" Target="https://patientsmedicalhome.ca/resources/best-advice-guides/best-advice-guide-caring-military-families-patients-medical-home/" TargetMode="External"/><Relationship Id="rId1" Type="http://schemas.openxmlformats.org/officeDocument/2006/relationships/slideLayout" Target="../slideLayouts/slideLayout2.xml"/><Relationship Id="rId5" Type="http://schemas.openxmlformats.org/officeDocument/2006/relationships/hyperlink" Target="https://www.youtube.com/channel/UCHfNAW0rAxb7yrv6vzffexw" TargetMode="External"/><Relationship Id="rId4" Type="http://schemas.openxmlformats.org/officeDocument/2006/relationships/hyperlink" Target="https://d26wgh18tyxdzi.cloudfront.net/downloads/VAC-QR-Guide-for-HCP-meeting-Vet-V16-2021-OSI-changes-no-crops.pdf"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8.xml"/><Relationship Id="rId5" Type="http://schemas.openxmlformats.org/officeDocument/2006/relationships/hyperlink" Target="https://www.veterans.gc.ca/eng/remembrance/people-and-stories/indigenous-veterans" TargetMode="External"/><Relationship Id="rId4" Type="http://schemas.openxmlformats.org/officeDocument/2006/relationships/image" Target="../media/image12.jpeg"/></Relationships>
</file>

<file path=ppt/slides/_rels/slide5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6.xml"/><Relationship Id="rId1" Type="http://schemas.openxmlformats.org/officeDocument/2006/relationships/slideLayout" Target="../slideLayouts/slideLayout29.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5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mailto:migs@cfpc.ca" TargetMode="External"/><Relationship Id="rId1" Type="http://schemas.openxmlformats.org/officeDocument/2006/relationships/slideLayout" Target="../slideLayouts/slideLayout29.xml"/><Relationship Id="rId4" Type="http://schemas.openxmlformats.org/officeDocument/2006/relationships/image" Target="../media/image32.png"/></Relationships>
</file>

<file path=ppt/slides/_rels/slide5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7.xml"/><Relationship Id="rId1" Type="http://schemas.openxmlformats.org/officeDocument/2006/relationships/slideLayout" Target="../slideLayouts/slideLayout29.xml"/><Relationship Id="rId4" Type="http://schemas.openxmlformats.org/officeDocument/2006/relationships/image" Target="../media/image33.jpeg"/></Relationships>
</file>

<file path=ppt/slides/_rels/slide5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8.xml"/><Relationship Id="rId1" Type="http://schemas.openxmlformats.org/officeDocument/2006/relationships/slideLayout" Target="../slideLayouts/slideLayout29.xml"/><Relationship Id="rId5" Type="http://schemas.openxmlformats.org/officeDocument/2006/relationships/image" Target="../media/image27.png"/><Relationship Id="rId4" Type="http://schemas.openxmlformats.org/officeDocument/2006/relationships/image" Target="../media/image35.png"/></Relationships>
</file>

<file path=ppt/slides/_rels/slide54.xml.rels><?xml version="1.0" encoding="UTF-8" standalone="yes"?>
<Relationships xmlns="http://schemas.openxmlformats.org/package/2006/relationships"><Relationship Id="rId8" Type="http://schemas.openxmlformats.org/officeDocument/2006/relationships/image" Target="../media/image40.svg"/><Relationship Id="rId13" Type="http://schemas.openxmlformats.org/officeDocument/2006/relationships/hyperlink" Target="http://cfpc.timedright.com/" TargetMode="External"/><Relationship Id="rId3" Type="http://schemas.openxmlformats.org/officeDocument/2006/relationships/image" Target="../media/image36.jpeg"/><Relationship Id="rId7" Type="http://schemas.openxmlformats.org/officeDocument/2006/relationships/image" Target="../media/image39.png"/><Relationship Id="rId12" Type="http://schemas.openxmlformats.org/officeDocument/2006/relationships/image" Target="../media/image44.svg"/><Relationship Id="rId2" Type="http://schemas.openxmlformats.org/officeDocument/2006/relationships/notesSlide" Target="../notesSlides/notesSlide39.xml"/><Relationship Id="rId1" Type="http://schemas.openxmlformats.org/officeDocument/2006/relationships/slideLayout" Target="../slideLayouts/slideLayout30.xml"/><Relationship Id="rId6" Type="http://schemas.openxmlformats.org/officeDocument/2006/relationships/image" Target="../media/image38.svg"/><Relationship Id="rId11" Type="http://schemas.openxmlformats.org/officeDocument/2006/relationships/image" Target="../media/image43.png"/><Relationship Id="rId5" Type="http://schemas.openxmlformats.org/officeDocument/2006/relationships/image" Target="../media/image37.png"/><Relationship Id="rId10" Type="http://schemas.openxmlformats.org/officeDocument/2006/relationships/image" Target="../media/image42.svg"/><Relationship Id="rId4" Type="http://schemas.openxmlformats.org/officeDocument/2006/relationships/hyperlink" Target="mailto:migs@cfpc.ca" TargetMode="External"/><Relationship Id="rId9" Type="http://schemas.openxmlformats.org/officeDocument/2006/relationships/image" Target="../media/image41.png"/><Relationship Id="rId14" Type="http://schemas.openxmlformats.org/officeDocument/2006/relationships/image" Target="../media/image32.png"/></Relationships>
</file>

<file path=ppt/slides/_rels/slide5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0.xml"/><Relationship Id="rId1" Type="http://schemas.openxmlformats.org/officeDocument/2006/relationships/slideLayout" Target="../slideLayouts/slideLayout29.xml"/><Relationship Id="rId4" Type="http://schemas.openxmlformats.org/officeDocument/2006/relationships/image" Target="../media/image45.jpg"/></Relationships>
</file>

<file path=ppt/slides/_rels/slide56.xml.rels><?xml version="1.0" encoding="UTF-8" standalone="yes"?>
<Relationships xmlns="http://schemas.openxmlformats.org/package/2006/relationships"><Relationship Id="rId3" Type="http://schemas.openxmlformats.org/officeDocument/2006/relationships/hyperlink" Target="mailto:dbmccann@dal.ca" TargetMode="External"/><Relationship Id="rId2" Type="http://schemas.openxmlformats.org/officeDocument/2006/relationships/hyperlink" Target="mailto:brent.wolfrom@queensu.ca" TargetMode="Externa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3084" y="1102912"/>
            <a:ext cx="10363200" cy="1828800"/>
          </a:xfrm>
        </p:spPr>
        <p:txBody>
          <a:bodyPr/>
          <a:lstStyle/>
          <a:p>
            <a:pPr algn="l"/>
            <a:r>
              <a:rPr lang="en-US" dirty="0"/>
              <a:t>Veteran Care:</a:t>
            </a:r>
          </a:p>
        </p:txBody>
      </p:sp>
      <p:sp>
        <p:nvSpPr>
          <p:cNvPr id="3" name="Subtitle 2"/>
          <p:cNvSpPr>
            <a:spLocks noGrp="1"/>
          </p:cNvSpPr>
          <p:nvPr>
            <p:ph type="body" idx="1"/>
          </p:nvPr>
        </p:nvSpPr>
        <p:spPr/>
        <p:txBody>
          <a:bodyPr>
            <a:normAutofit/>
          </a:bodyPr>
          <a:lstStyle/>
          <a:p>
            <a:r>
              <a:rPr lang="en-US" sz="4400" dirty="0"/>
              <a:t>Beyond “thank you for your service”</a:t>
            </a:r>
          </a:p>
        </p:txBody>
      </p:sp>
      <p:sp>
        <p:nvSpPr>
          <p:cNvPr id="6" name="TextBox 5">
            <a:extLst>
              <a:ext uri="{FF2B5EF4-FFF2-40B4-BE49-F238E27FC236}">
                <a16:creationId xmlns:a16="http://schemas.microsoft.com/office/drawing/2014/main" id="{1B2F3754-0E7F-CAFF-CC28-42BE8F9B7644}"/>
              </a:ext>
            </a:extLst>
          </p:cNvPr>
          <p:cNvSpPr txBox="1"/>
          <p:nvPr/>
        </p:nvSpPr>
        <p:spPr>
          <a:xfrm>
            <a:off x="479376" y="5883368"/>
            <a:ext cx="12725630" cy="707886"/>
          </a:xfrm>
          <a:prstGeom prst="rect">
            <a:avLst/>
          </a:prstGeom>
          <a:noFill/>
        </p:spPr>
        <p:txBody>
          <a:bodyPr wrap="square" rtlCol="0">
            <a:spAutoFit/>
          </a:bodyPr>
          <a:lstStyle/>
          <a:p>
            <a:r>
              <a:rPr lang="en-US" sz="4000" dirty="0">
                <a:solidFill>
                  <a:srgbClr val="FFFF00"/>
                </a:solidFill>
              </a:rPr>
              <a:t>Family Medicine Forum      November 10, 2023 </a:t>
            </a:r>
          </a:p>
        </p:txBody>
      </p:sp>
    </p:spTree>
    <p:extLst>
      <p:ext uri="{BB962C8B-B14F-4D97-AF65-F5344CB8AC3E}">
        <p14:creationId xmlns:p14="http://schemas.microsoft.com/office/powerpoint/2010/main" val="3856108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91544" y="1340769"/>
            <a:ext cx="8229600" cy="4525963"/>
          </a:xfrm>
        </p:spPr>
        <p:txBody>
          <a:bodyPr>
            <a:normAutofit fontScale="92500" lnSpcReduction="20000"/>
          </a:bodyPr>
          <a:lstStyle/>
          <a:p>
            <a:r>
              <a:rPr lang="en-US" dirty="0"/>
              <a:t>Living in general population:</a:t>
            </a:r>
            <a:r>
              <a:rPr lang="en-US" sz="1200" dirty="0"/>
              <a:t>.</a:t>
            </a:r>
          </a:p>
          <a:p>
            <a:pPr lvl="1"/>
            <a:r>
              <a:rPr lang="en-US" dirty="0"/>
              <a:t>Almost ½ million adult Canadians.</a:t>
            </a:r>
          </a:p>
          <a:p>
            <a:pPr lvl="1"/>
            <a:r>
              <a:rPr lang="en-US" dirty="0"/>
              <a:t>Proportionately Much higher in certain areas.</a:t>
            </a:r>
          </a:p>
          <a:p>
            <a:r>
              <a:rPr lang="en-US" dirty="0"/>
              <a:t>All ages, not just old age: most release to the civilian workforce.</a:t>
            </a:r>
          </a:p>
          <a:p>
            <a:r>
              <a:rPr lang="en-US" dirty="0"/>
              <a:t>Approximately13% identify as female. </a:t>
            </a:r>
          </a:p>
          <a:p>
            <a:r>
              <a:rPr lang="en-US" dirty="0"/>
              <a:t>Operational service:</a:t>
            </a:r>
          </a:p>
          <a:p>
            <a:pPr lvl="1"/>
            <a:r>
              <a:rPr lang="en-US" dirty="0"/>
              <a:t>Second World War and Korean War.</a:t>
            </a:r>
          </a:p>
          <a:p>
            <a:pPr lvl="1"/>
            <a:r>
              <a:rPr lang="en-US" dirty="0"/>
              <a:t>More than 70 special duty areas and operations worldwide since then:</a:t>
            </a:r>
          </a:p>
          <a:p>
            <a:pPr lvl="2"/>
            <a:r>
              <a:rPr lang="en-US" dirty="0"/>
              <a:t>Peacekeeping operations prior to 1990s.</a:t>
            </a:r>
          </a:p>
          <a:p>
            <a:pPr lvl="2"/>
            <a:r>
              <a:rPr lang="en-US" dirty="0"/>
              <a:t>Increased operational tempo since 1990 including Somalia, Balkans, Persian Gulf, Afghanistan, Libya, Iraq and many others.</a:t>
            </a:r>
          </a:p>
        </p:txBody>
      </p:sp>
      <p:sp>
        <p:nvSpPr>
          <p:cNvPr id="4" name="Slide Number Placeholder 3">
            <a:extLst>
              <a:ext uri="{FF2B5EF4-FFF2-40B4-BE49-F238E27FC236}">
                <a16:creationId xmlns:a16="http://schemas.microsoft.com/office/drawing/2014/main" id="{0A61F926-C899-DC4D-BA4B-B223087E476D}"/>
              </a:ext>
            </a:extLst>
          </p:cNvPr>
          <p:cNvSpPr>
            <a:spLocks noGrp="1"/>
          </p:cNvSpPr>
          <p:nvPr>
            <p:ph type="sldNum" sz="quarter" idx="12"/>
          </p:nvPr>
        </p:nvSpPr>
        <p:spPr/>
        <p:txBody>
          <a:bodyPr/>
          <a:lstStyle/>
          <a:p>
            <a:pPr>
              <a:defRPr/>
            </a:pPr>
            <a:fld id="{E57E915B-6A59-495A-930A-DD79DBE0BAA4}" type="slidenum">
              <a:rPr lang="en-CA" smtClean="0"/>
              <a:pPr>
                <a:defRPr/>
              </a:pPr>
              <a:t>10</a:t>
            </a:fld>
            <a:endParaRPr lang="en-CA" dirty="0"/>
          </a:p>
        </p:txBody>
      </p:sp>
      <p:sp>
        <p:nvSpPr>
          <p:cNvPr id="2" name="Title 1"/>
          <p:cNvSpPr>
            <a:spLocks noGrp="1"/>
          </p:cNvSpPr>
          <p:nvPr>
            <p:ph type="title"/>
          </p:nvPr>
        </p:nvSpPr>
        <p:spPr/>
        <p:txBody>
          <a:bodyPr/>
          <a:lstStyle/>
          <a:p>
            <a:r>
              <a:rPr lang="en-US" dirty="0">
                <a:solidFill>
                  <a:srgbClr val="0E29B2"/>
                </a:solidFill>
              </a:rPr>
              <a:t>Canadian Veteran Population</a:t>
            </a:r>
          </a:p>
        </p:txBody>
      </p:sp>
    </p:spTree>
    <p:extLst>
      <p:ext uri="{BB962C8B-B14F-4D97-AF65-F5344CB8AC3E}">
        <p14:creationId xmlns:p14="http://schemas.microsoft.com/office/powerpoint/2010/main" val="16206464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4161297064"/>
              </p:ext>
            </p:extLst>
          </p:nvPr>
        </p:nvGraphicFramePr>
        <p:xfrm>
          <a:off x="1993900" y="1844824"/>
          <a:ext cx="8229600" cy="31035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6728F000-D31C-5D43-8634-B30119A2E2D4}"/>
              </a:ext>
            </a:extLst>
          </p:cNvPr>
          <p:cNvSpPr>
            <a:spLocks noGrp="1"/>
          </p:cNvSpPr>
          <p:nvPr>
            <p:ph type="sldNum" sz="quarter" idx="12"/>
          </p:nvPr>
        </p:nvSpPr>
        <p:spPr/>
        <p:txBody>
          <a:bodyPr/>
          <a:lstStyle/>
          <a:p>
            <a:pPr>
              <a:defRPr/>
            </a:pPr>
            <a:fld id="{E57E915B-6A59-495A-930A-DD79DBE0BAA4}" type="slidenum">
              <a:rPr lang="en-CA" smtClean="0"/>
              <a:pPr>
                <a:defRPr/>
              </a:pPr>
              <a:t>11</a:t>
            </a:fld>
            <a:endParaRPr lang="en-CA" dirty="0"/>
          </a:p>
        </p:txBody>
      </p:sp>
      <p:sp>
        <p:nvSpPr>
          <p:cNvPr id="2" name="Title 1"/>
          <p:cNvSpPr>
            <a:spLocks noGrp="1"/>
          </p:cNvSpPr>
          <p:nvPr>
            <p:ph type="title"/>
          </p:nvPr>
        </p:nvSpPr>
        <p:spPr/>
        <p:txBody>
          <a:bodyPr>
            <a:normAutofit/>
          </a:bodyPr>
          <a:lstStyle/>
          <a:p>
            <a:r>
              <a:rPr lang="en-US" sz="3000" dirty="0">
                <a:latin typeface="Arial" panose="020B0604020202020204" pitchFamily="34" charset="0"/>
                <a:cs typeface="Arial" panose="020B0604020202020204" pitchFamily="34" charset="0"/>
              </a:rPr>
              <a:t>Afghanistan Cohort</a:t>
            </a:r>
          </a:p>
        </p:txBody>
      </p:sp>
      <p:pic>
        <p:nvPicPr>
          <p:cNvPr id="7" name="Picture 4" descr="AR2011-0294-008"/>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9078596" y="3872144"/>
            <a:ext cx="2451100" cy="2152484"/>
          </a:xfrm>
          <a:prstGeom prst="rect">
            <a:avLst/>
          </a:prstGeom>
          <a:solidFill>
            <a:schemeClr val="bg2">
              <a:lumMod val="25000"/>
            </a:schemeClr>
          </a:solidFill>
        </p:spPr>
      </p:pic>
    </p:spTree>
    <p:extLst>
      <p:ext uri="{BB962C8B-B14F-4D97-AF65-F5344CB8AC3E}">
        <p14:creationId xmlns:p14="http://schemas.microsoft.com/office/powerpoint/2010/main" val="1656646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a:t>Serving Personnel:</a:t>
            </a:r>
          </a:p>
          <a:p>
            <a:pPr lvl="1"/>
            <a:r>
              <a:rPr lang="en-US" dirty="0"/>
              <a:t>Royal Canadian Medical Services.</a:t>
            </a:r>
          </a:p>
          <a:p>
            <a:pPr lvl="1"/>
            <a:r>
              <a:rPr lang="en-US" dirty="0"/>
              <a:t>Reserve personnel: publically funded provincial health care systems when part time in home communities.</a:t>
            </a:r>
          </a:p>
          <a:p>
            <a:pPr lvl="1"/>
            <a:r>
              <a:rPr lang="en-US" dirty="0"/>
              <a:t>Eligible for VAC programs and services.</a:t>
            </a:r>
          </a:p>
          <a:p>
            <a:r>
              <a:rPr lang="en-US" dirty="0"/>
              <a:t>Families:</a:t>
            </a:r>
          </a:p>
          <a:p>
            <a:pPr lvl="1"/>
            <a:r>
              <a:rPr lang="en-US" dirty="0"/>
              <a:t>Publically funded provincial health care systems.</a:t>
            </a:r>
          </a:p>
          <a:p>
            <a:pPr lvl="1"/>
            <a:r>
              <a:rPr lang="en-US" dirty="0"/>
              <a:t>CAF and VAC support programs.</a:t>
            </a:r>
          </a:p>
          <a:p>
            <a:r>
              <a:rPr lang="en-US" dirty="0"/>
              <a:t>Veterans:</a:t>
            </a:r>
          </a:p>
          <a:p>
            <a:pPr lvl="1"/>
            <a:r>
              <a:rPr lang="en-US" dirty="0"/>
              <a:t>Publically funded provincial health care systems.</a:t>
            </a:r>
          </a:p>
          <a:p>
            <a:pPr lvl="1"/>
            <a:r>
              <a:rPr lang="en-US" dirty="0"/>
              <a:t>VAC pays for and facilitates access to health care and rehabilitation services.</a:t>
            </a:r>
          </a:p>
        </p:txBody>
      </p:sp>
      <p:sp>
        <p:nvSpPr>
          <p:cNvPr id="3" name="Slide Number Placeholder 2">
            <a:extLst>
              <a:ext uri="{FF2B5EF4-FFF2-40B4-BE49-F238E27FC236}">
                <a16:creationId xmlns:a16="http://schemas.microsoft.com/office/drawing/2014/main" id="{1AD8B15E-0662-6447-9298-A3D00F9337D8}"/>
              </a:ext>
            </a:extLst>
          </p:cNvPr>
          <p:cNvSpPr>
            <a:spLocks noGrp="1"/>
          </p:cNvSpPr>
          <p:nvPr>
            <p:ph type="sldNum" sz="quarter" idx="12"/>
          </p:nvPr>
        </p:nvSpPr>
        <p:spPr/>
        <p:txBody>
          <a:bodyPr/>
          <a:lstStyle/>
          <a:p>
            <a:pPr>
              <a:defRPr/>
            </a:pPr>
            <a:fld id="{E57E915B-6A59-495A-930A-DD79DBE0BAA4}" type="slidenum">
              <a:rPr lang="en-CA" smtClean="0"/>
              <a:pPr>
                <a:defRPr/>
              </a:pPr>
              <a:t>12</a:t>
            </a:fld>
            <a:endParaRPr lang="en-CA" dirty="0"/>
          </a:p>
        </p:txBody>
      </p:sp>
      <p:sp>
        <p:nvSpPr>
          <p:cNvPr id="4" name="Title 3"/>
          <p:cNvSpPr>
            <a:spLocks noGrp="1"/>
          </p:cNvSpPr>
          <p:nvPr>
            <p:ph type="title"/>
          </p:nvPr>
        </p:nvSpPr>
        <p:spPr/>
        <p:txBody>
          <a:bodyPr>
            <a:normAutofit/>
          </a:bodyPr>
          <a:lstStyle/>
          <a:p>
            <a:r>
              <a:rPr lang="en-US" sz="3200" dirty="0">
                <a:solidFill>
                  <a:srgbClr val="0E29B2"/>
                </a:solidFill>
              </a:rPr>
              <a:t>Health Care for Serving Personnel and Veterans </a:t>
            </a:r>
          </a:p>
        </p:txBody>
      </p:sp>
    </p:spTree>
    <p:extLst>
      <p:ext uri="{BB962C8B-B14F-4D97-AF65-F5344CB8AC3E}">
        <p14:creationId xmlns:p14="http://schemas.microsoft.com/office/powerpoint/2010/main" val="31913217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069C4F9E-58AF-9441-9FA7-E9B87F6D86EE}"/>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87673" y="1988840"/>
            <a:ext cx="10642024" cy="1944216"/>
          </a:xfrm>
        </p:spPr>
      </p:pic>
      <p:sp>
        <p:nvSpPr>
          <p:cNvPr id="21" name="Slide Number Placeholder 20">
            <a:extLst>
              <a:ext uri="{FF2B5EF4-FFF2-40B4-BE49-F238E27FC236}">
                <a16:creationId xmlns:a16="http://schemas.microsoft.com/office/drawing/2014/main" id="{50A3FFA4-29FD-3143-965B-C65A98017E7B}"/>
              </a:ext>
            </a:extLst>
          </p:cNvPr>
          <p:cNvSpPr>
            <a:spLocks noGrp="1"/>
          </p:cNvSpPr>
          <p:nvPr>
            <p:ph type="sldNum" sz="quarter" idx="12"/>
          </p:nvPr>
        </p:nvSpPr>
        <p:spPr/>
        <p:txBody>
          <a:bodyPr/>
          <a:lstStyle/>
          <a:p>
            <a:pPr>
              <a:defRPr/>
            </a:pPr>
            <a:fld id="{E57E915B-6A59-495A-930A-DD79DBE0BAA4}" type="slidenum">
              <a:rPr lang="en-CA" smtClean="0"/>
              <a:pPr>
                <a:defRPr/>
              </a:pPr>
              <a:t>13</a:t>
            </a:fld>
            <a:endParaRPr lang="en-CA" dirty="0"/>
          </a:p>
        </p:txBody>
      </p:sp>
      <p:sp>
        <p:nvSpPr>
          <p:cNvPr id="2" name="Title 1"/>
          <p:cNvSpPr>
            <a:spLocks noGrp="1"/>
          </p:cNvSpPr>
          <p:nvPr>
            <p:ph type="title"/>
          </p:nvPr>
        </p:nvSpPr>
        <p:spPr>
          <a:xfrm>
            <a:off x="1941672" y="404664"/>
            <a:ext cx="8229600" cy="684034"/>
          </a:xfrm>
        </p:spPr>
        <p:txBody>
          <a:bodyPr>
            <a:noAutofit/>
          </a:bodyPr>
          <a:lstStyle/>
          <a:p>
            <a:r>
              <a:rPr lang="en-US" sz="3200" dirty="0">
                <a:solidFill>
                  <a:srgbClr val="0E29B2"/>
                </a:solidFill>
              </a:rPr>
              <a:t>Canadian Veteran Well-being Construct</a:t>
            </a:r>
          </a:p>
        </p:txBody>
      </p:sp>
      <p:sp>
        <p:nvSpPr>
          <p:cNvPr id="9" name="TextBox 8">
            <a:extLst>
              <a:ext uri="{FF2B5EF4-FFF2-40B4-BE49-F238E27FC236}">
                <a16:creationId xmlns:a16="http://schemas.microsoft.com/office/drawing/2014/main" id="{3B37A9A9-0E18-7E4A-850E-5DEC4A57B15E}"/>
              </a:ext>
            </a:extLst>
          </p:cNvPr>
          <p:cNvSpPr txBox="1"/>
          <p:nvPr/>
        </p:nvSpPr>
        <p:spPr>
          <a:xfrm>
            <a:off x="5087888" y="5445224"/>
            <a:ext cx="6580850" cy="523220"/>
          </a:xfrm>
          <a:prstGeom prst="rect">
            <a:avLst/>
          </a:prstGeom>
          <a:noFill/>
          <a:ln>
            <a:solidFill>
              <a:schemeClr val="accent1"/>
            </a:solidFill>
          </a:ln>
        </p:spPr>
        <p:txBody>
          <a:bodyPr wrap="square" rtlCol="0">
            <a:spAutoFit/>
          </a:bodyPr>
          <a:lstStyle/>
          <a:p>
            <a:r>
              <a:rPr lang="en-US" sz="1400" dirty="0"/>
              <a:t>Thompson, Vogt, Pedlar: Success in life after service: A perspective on conceptualizing the well-being of military Veterans. J Mil Vet Fam Health. 2022.</a:t>
            </a:r>
          </a:p>
        </p:txBody>
      </p:sp>
      <p:sp>
        <p:nvSpPr>
          <p:cNvPr id="16" name="TextBox 15">
            <a:extLst>
              <a:ext uri="{FF2B5EF4-FFF2-40B4-BE49-F238E27FC236}">
                <a16:creationId xmlns:a16="http://schemas.microsoft.com/office/drawing/2014/main" id="{BDA3CF71-34EC-C64A-8ED1-FB982A8A3594}"/>
              </a:ext>
            </a:extLst>
          </p:cNvPr>
          <p:cNvSpPr txBox="1"/>
          <p:nvPr/>
        </p:nvSpPr>
        <p:spPr>
          <a:xfrm>
            <a:off x="8378313" y="3933056"/>
            <a:ext cx="1224136" cy="830997"/>
          </a:xfrm>
          <a:prstGeom prst="rect">
            <a:avLst/>
          </a:prstGeom>
          <a:noFill/>
        </p:spPr>
        <p:txBody>
          <a:bodyPr wrap="square" rtlCol="0">
            <a:spAutoFit/>
          </a:bodyPr>
          <a:lstStyle/>
          <a:p>
            <a:pPr algn="ctr"/>
            <a:r>
              <a:rPr lang="en-US" sz="1600" dirty="0"/>
              <a:t>(Programs, services, values)</a:t>
            </a:r>
          </a:p>
        </p:txBody>
      </p:sp>
    </p:spTree>
    <p:extLst>
      <p:ext uri="{BB962C8B-B14F-4D97-AF65-F5344CB8AC3E}">
        <p14:creationId xmlns:p14="http://schemas.microsoft.com/office/powerpoint/2010/main" val="17924108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ctr"/>
            <a:endParaRPr lang="en-US" sz="3600" dirty="0"/>
          </a:p>
          <a:p>
            <a:pPr marL="109728" indent="0" algn="ctr">
              <a:buNone/>
            </a:pPr>
            <a:endParaRPr lang="en-US" sz="3600" dirty="0"/>
          </a:p>
          <a:p>
            <a:pPr marL="109728" indent="0" algn="ctr">
              <a:buNone/>
            </a:pPr>
            <a:endParaRPr lang="en-US" sz="3600" dirty="0"/>
          </a:p>
          <a:p>
            <a:pPr marL="109728" indent="0" algn="ctr">
              <a:buNone/>
            </a:pPr>
            <a:r>
              <a:rPr lang="en-US" sz="3600" dirty="0"/>
              <a:t>Veteran Health Issues??</a:t>
            </a:r>
          </a:p>
        </p:txBody>
      </p:sp>
      <p:sp>
        <p:nvSpPr>
          <p:cNvPr id="3" name="Slide Number Placeholder 2">
            <a:extLst>
              <a:ext uri="{FF2B5EF4-FFF2-40B4-BE49-F238E27FC236}">
                <a16:creationId xmlns:a16="http://schemas.microsoft.com/office/drawing/2014/main" id="{19199B38-1E52-144B-913A-4513F8F0C90E}"/>
              </a:ext>
            </a:extLst>
          </p:cNvPr>
          <p:cNvSpPr>
            <a:spLocks noGrp="1"/>
          </p:cNvSpPr>
          <p:nvPr>
            <p:ph type="sldNum" sz="quarter" idx="12"/>
          </p:nvPr>
        </p:nvSpPr>
        <p:spPr/>
        <p:txBody>
          <a:bodyPr/>
          <a:lstStyle/>
          <a:p>
            <a:pPr>
              <a:defRPr/>
            </a:pPr>
            <a:fld id="{E57E915B-6A59-495A-930A-DD79DBE0BAA4}" type="slidenum">
              <a:rPr lang="en-CA" smtClean="0"/>
              <a:pPr>
                <a:defRPr/>
              </a:pPr>
              <a:t>14</a:t>
            </a:fld>
            <a:endParaRPr lang="en-CA" dirty="0"/>
          </a:p>
        </p:txBody>
      </p:sp>
      <p:sp>
        <p:nvSpPr>
          <p:cNvPr id="4" name="Title 3"/>
          <p:cNvSpPr>
            <a:spLocks noGrp="1"/>
          </p:cNvSpPr>
          <p:nvPr>
            <p:ph type="title"/>
          </p:nvPr>
        </p:nvSpPr>
        <p:spPr/>
        <p:txBody>
          <a:bodyPr/>
          <a:lstStyle/>
          <a:p>
            <a:pPr algn="ctr"/>
            <a:endParaRPr lang="en-US" dirty="0"/>
          </a:p>
        </p:txBody>
      </p:sp>
    </p:spTree>
    <p:extLst>
      <p:ext uri="{BB962C8B-B14F-4D97-AF65-F5344CB8AC3E}">
        <p14:creationId xmlns:p14="http://schemas.microsoft.com/office/powerpoint/2010/main" val="4432986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27448" y="1340769"/>
            <a:ext cx="9937104" cy="4525963"/>
          </a:xfrm>
        </p:spPr>
        <p:txBody>
          <a:bodyPr>
            <a:normAutofit fontScale="85000" lnSpcReduction="20000"/>
          </a:bodyPr>
          <a:lstStyle/>
          <a:p>
            <a:pPr marL="109728" indent="0">
              <a:buNone/>
            </a:pPr>
            <a:r>
              <a:rPr lang="en-US" sz="1400" dirty="0"/>
              <a:t>--Hearing loss and tinnitus:</a:t>
            </a:r>
          </a:p>
          <a:p>
            <a:pPr lvl="1"/>
            <a:r>
              <a:rPr lang="en-US" sz="1400" dirty="0"/>
              <a:t>Thompson et al. JMVFH. November 2016</a:t>
            </a:r>
          </a:p>
          <a:p>
            <a:pPr marL="109728" indent="0">
              <a:buNone/>
            </a:pPr>
            <a:r>
              <a:rPr lang="en-US" sz="1400" dirty="0"/>
              <a:t>--Musculoskeletal disorders.</a:t>
            </a:r>
          </a:p>
          <a:p>
            <a:pPr marL="109728" indent="0">
              <a:buNone/>
            </a:pPr>
            <a:r>
              <a:rPr lang="en-US" sz="1400" dirty="0"/>
              <a:t>--Chronic pain.</a:t>
            </a:r>
          </a:p>
          <a:p>
            <a:pPr marL="109728" indent="0">
              <a:buNone/>
            </a:pPr>
            <a:r>
              <a:rPr lang="en-US" sz="1400" dirty="0"/>
              <a:t>--Mental health problems:</a:t>
            </a:r>
          </a:p>
          <a:p>
            <a:pPr lvl="1"/>
            <a:r>
              <a:rPr lang="da-DK" sz="1400" dirty="0"/>
              <a:t>Thompson et al. JMVFH. February 2016</a:t>
            </a:r>
            <a:endParaRPr lang="en-US" sz="1400" dirty="0"/>
          </a:p>
          <a:p>
            <a:pPr marL="109728" indent="0">
              <a:buNone/>
            </a:pPr>
            <a:r>
              <a:rPr lang="en-US" sz="1400" dirty="0"/>
              <a:t>--Asbestos on ships.</a:t>
            </a:r>
          </a:p>
          <a:p>
            <a:pPr marL="109728" indent="0">
              <a:buNone/>
            </a:pPr>
            <a:r>
              <a:rPr lang="en-US" sz="1400" dirty="0"/>
              <a:t>--Mefloquine</a:t>
            </a:r>
          </a:p>
          <a:p>
            <a:pPr marL="109728" indent="0">
              <a:buNone/>
            </a:pPr>
            <a:r>
              <a:rPr lang="en-US" sz="1400" dirty="0"/>
              <a:t>           </a:t>
            </a:r>
            <a:r>
              <a:rPr lang="en-US" sz="1400" dirty="0">
                <a:hlinkClick r:id="rId3"/>
              </a:rPr>
              <a:t>https://www.nationalacademies.org/ocga/briefings-to-congress/assessment-of-long-term-health-effects-of-antimalarial-drugs-when-used-for-prophylaxis</a:t>
            </a:r>
            <a:endParaRPr lang="en-US" sz="1400" dirty="0"/>
          </a:p>
          <a:p>
            <a:pPr marL="109728" indent="0">
              <a:buNone/>
            </a:pPr>
            <a:r>
              <a:rPr lang="en-US" sz="1400" dirty="0"/>
              <a:t>           </a:t>
            </a:r>
            <a:r>
              <a:rPr lang="en-US" sz="1400" dirty="0">
                <a:hlinkClick r:id="rId4"/>
              </a:rPr>
              <a:t>https://www.canada.ca/en/department-national-defence/corporate/reports-publications/health/surgeon-general-task-force-report-on-mefloquine.html</a:t>
            </a:r>
            <a:endParaRPr lang="en-US" sz="1400" dirty="0"/>
          </a:p>
          <a:p>
            <a:pPr marL="109728" indent="0">
              <a:buNone/>
            </a:pPr>
            <a:r>
              <a:rPr lang="en-US" sz="1400" dirty="0"/>
              <a:t>--LGBTQ Purge</a:t>
            </a:r>
          </a:p>
          <a:p>
            <a:pPr marL="109728" indent="0">
              <a:buNone/>
            </a:pPr>
            <a:r>
              <a:rPr lang="en-US" sz="1400" dirty="0"/>
              <a:t>          </a:t>
            </a:r>
            <a:r>
              <a:rPr lang="en-US" sz="1400" dirty="0">
                <a:hlinkClick r:id="rId5"/>
              </a:rPr>
              <a:t>https://www.tvo.org/video/documentaries/the-fruit-machine-feature-version</a:t>
            </a:r>
            <a:endParaRPr lang="en-US" sz="1400" dirty="0"/>
          </a:p>
          <a:p>
            <a:pPr marL="109728" indent="0">
              <a:buNone/>
            </a:pPr>
            <a:r>
              <a:rPr lang="en-US" sz="1400" dirty="0"/>
              <a:t>--Military Sexual Trauma</a:t>
            </a:r>
          </a:p>
          <a:p>
            <a:pPr marL="109728" indent="0">
              <a:buNone/>
            </a:pPr>
            <a:r>
              <a:rPr lang="en-US" sz="1400" dirty="0"/>
              <a:t>          </a:t>
            </a:r>
            <a:r>
              <a:rPr lang="en-US" sz="1400" dirty="0">
                <a:hlinkClick r:id="rId6"/>
              </a:rPr>
              <a:t>https://atlasveterans.ca/knowledge-hub/military-sexual-trauma-mst/military-sexual-trauma-resources/</a:t>
            </a:r>
            <a:endParaRPr lang="en-US" sz="1400" dirty="0"/>
          </a:p>
          <a:p>
            <a:pPr marL="109728" indent="0">
              <a:buNone/>
            </a:pPr>
            <a:r>
              <a:rPr lang="en-US" sz="1400" dirty="0"/>
              <a:t>--1990-91 Persian Gulf War multisymptom illnesses:</a:t>
            </a:r>
          </a:p>
          <a:p>
            <a:pPr lvl="1"/>
            <a:r>
              <a:rPr lang="en-US" sz="1400" dirty="0">
                <a:hlinkClick r:id="rId7"/>
              </a:rPr>
              <a:t>http://www.healthquality.va.gov/guidelines/MR/cmi/CMISinglePageOpt31Aug15.pdf</a:t>
            </a:r>
            <a:r>
              <a:rPr lang="en-US" sz="1400" dirty="0"/>
              <a:t> </a:t>
            </a:r>
          </a:p>
          <a:p>
            <a:pPr marL="109728" indent="0">
              <a:buNone/>
            </a:pPr>
            <a:r>
              <a:rPr lang="en-US" sz="1400" dirty="0"/>
              <a:t>--Herbicides in the Vietnam era:</a:t>
            </a:r>
          </a:p>
          <a:p>
            <a:pPr lvl="1"/>
            <a:r>
              <a:rPr lang="en-US" sz="1400" dirty="0">
                <a:hlinkClick r:id="rId8"/>
              </a:rPr>
              <a:t>http://www.forces.gc.ca/en/about-reports-pubs/herbicides-gagetown.page</a:t>
            </a:r>
            <a:endParaRPr lang="en-US" sz="1400" dirty="0"/>
          </a:p>
          <a:p>
            <a:pPr marL="109728" indent="0">
              <a:buNone/>
            </a:pPr>
            <a:r>
              <a:rPr lang="en-US" sz="1400" dirty="0"/>
              <a:t>--Depleted Uranium:</a:t>
            </a:r>
          </a:p>
          <a:p>
            <a:pPr lvl="1"/>
            <a:r>
              <a:rPr lang="en-US" sz="1400" dirty="0">
                <a:hlinkClick r:id="rId9"/>
              </a:rPr>
              <a:t>http://www.Veterans.gc.ca/pdf/Reports/scientific-advisory/2013-du-Veterans.pdf</a:t>
            </a:r>
            <a:r>
              <a:rPr lang="en-US" sz="1400" dirty="0"/>
              <a:t> </a:t>
            </a:r>
          </a:p>
          <a:p>
            <a:pPr lvl="1"/>
            <a:endParaRPr lang="en-US" sz="1400" dirty="0"/>
          </a:p>
          <a:p>
            <a:pPr lvl="1"/>
            <a:endParaRPr lang="en-US" sz="1400" dirty="0"/>
          </a:p>
          <a:p>
            <a:endParaRPr lang="en-US" dirty="0"/>
          </a:p>
        </p:txBody>
      </p:sp>
      <p:sp>
        <p:nvSpPr>
          <p:cNvPr id="3" name="Slide Number Placeholder 2">
            <a:extLst>
              <a:ext uri="{FF2B5EF4-FFF2-40B4-BE49-F238E27FC236}">
                <a16:creationId xmlns:a16="http://schemas.microsoft.com/office/drawing/2014/main" id="{96D44C31-E33E-F14A-88D8-E4EF6D2DA17D}"/>
              </a:ext>
            </a:extLst>
          </p:cNvPr>
          <p:cNvSpPr>
            <a:spLocks noGrp="1"/>
          </p:cNvSpPr>
          <p:nvPr>
            <p:ph type="sldNum" sz="quarter" idx="12"/>
          </p:nvPr>
        </p:nvSpPr>
        <p:spPr/>
        <p:txBody>
          <a:bodyPr/>
          <a:lstStyle/>
          <a:p>
            <a:pPr>
              <a:defRPr/>
            </a:pPr>
            <a:fld id="{E57E915B-6A59-495A-930A-DD79DBE0BAA4}" type="slidenum">
              <a:rPr lang="en-CA" smtClean="0"/>
              <a:pPr>
                <a:defRPr/>
              </a:pPr>
              <a:t>15</a:t>
            </a:fld>
            <a:endParaRPr lang="en-CA" dirty="0"/>
          </a:p>
        </p:txBody>
      </p:sp>
      <p:sp>
        <p:nvSpPr>
          <p:cNvPr id="4" name="Title 3"/>
          <p:cNvSpPr>
            <a:spLocks noGrp="1"/>
          </p:cNvSpPr>
          <p:nvPr>
            <p:ph type="title"/>
          </p:nvPr>
        </p:nvSpPr>
        <p:spPr/>
        <p:txBody>
          <a:bodyPr>
            <a:normAutofit/>
          </a:bodyPr>
          <a:lstStyle/>
          <a:p>
            <a:r>
              <a:rPr lang="en-US" dirty="0">
                <a:solidFill>
                  <a:srgbClr val="0E29B2"/>
                </a:solidFill>
              </a:rPr>
              <a:t>Examples of Occupational Health Issues</a:t>
            </a:r>
          </a:p>
        </p:txBody>
      </p:sp>
    </p:spTree>
    <p:extLst>
      <p:ext uri="{BB962C8B-B14F-4D97-AF65-F5344CB8AC3E}">
        <p14:creationId xmlns:p14="http://schemas.microsoft.com/office/powerpoint/2010/main" val="12468392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55440" y="1417638"/>
            <a:ext cx="8229600" cy="4353347"/>
          </a:xfrm>
        </p:spPr>
        <p:txBody>
          <a:bodyPr>
            <a:normAutofit lnSpcReduction="10000"/>
          </a:bodyPr>
          <a:lstStyle/>
          <a:p>
            <a:r>
              <a:rPr lang="en-US" dirty="0"/>
              <a:t>Life After Service Studies:</a:t>
            </a:r>
          </a:p>
          <a:p>
            <a:pPr lvl="1"/>
            <a:r>
              <a:rPr lang="en-US" dirty="0"/>
              <a:t>Surveys in 2010,  2013, 2016 and 2019 of the well-being of CAF Veterans who released from service since 1998.</a:t>
            </a:r>
          </a:p>
          <a:p>
            <a:pPr lvl="1"/>
            <a:r>
              <a:rPr lang="en-US" dirty="0"/>
              <a:t>Large samples, nationally representative.</a:t>
            </a:r>
          </a:p>
          <a:p>
            <a:pPr lvl="1"/>
            <a:r>
              <a:rPr lang="en-US" dirty="0"/>
              <a:t>Not just those participating in VAC programs.</a:t>
            </a:r>
          </a:p>
          <a:p>
            <a:pPr lvl="1"/>
            <a:r>
              <a:rPr lang="en-US" dirty="0"/>
              <a:t>Regular and Reserve Force.</a:t>
            </a:r>
          </a:p>
          <a:p>
            <a:pPr lvl="1"/>
            <a:r>
              <a:rPr lang="en-US" sz="1800" dirty="0">
                <a:solidFill>
                  <a:srgbClr val="4D5156"/>
                </a:solidFill>
                <a:effectLst/>
                <a:latin typeface="Calibri" panose="020F0502020204030204" pitchFamily="34" charset="0"/>
                <a:ea typeface="Calibri" panose="020F0502020204030204" pitchFamily="34" charset="0"/>
              </a:rPr>
              <a:t>LASS has been replaced by the Canadian Veteran Health Survey (2022).  Results being analyzed right now and should be published soon</a:t>
            </a:r>
            <a:endParaRPr lang="en-US" dirty="0"/>
          </a:p>
          <a:p>
            <a:pPr lvl="1"/>
            <a:endParaRPr lang="en-US" dirty="0"/>
          </a:p>
          <a:p>
            <a:r>
              <a:rPr lang="en-US" dirty="0"/>
              <a:t>DND/CAF transition studies.</a:t>
            </a:r>
          </a:p>
          <a:p>
            <a:r>
              <a:rPr lang="en-US" dirty="0"/>
              <a:t>University studies.</a:t>
            </a:r>
          </a:p>
          <a:p>
            <a:pPr marL="0" indent="0">
              <a:buNone/>
            </a:pPr>
            <a:endParaRPr lang="en-US" dirty="0"/>
          </a:p>
        </p:txBody>
      </p:sp>
      <p:sp>
        <p:nvSpPr>
          <p:cNvPr id="5" name="Slide Number Placeholder 4">
            <a:extLst>
              <a:ext uri="{FF2B5EF4-FFF2-40B4-BE49-F238E27FC236}">
                <a16:creationId xmlns:a16="http://schemas.microsoft.com/office/drawing/2014/main" id="{4605E105-DC82-7147-AEBE-6FF5FFDF5D40}"/>
              </a:ext>
            </a:extLst>
          </p:cNvPr>
          <p:cNvSpPr>
            <a:spLocks noGrp="1"/>
          </p:cNvSpPr>
          <p:nvPr>
            <p:ph type="sldNum" sz="quarter" idx="12"/>
          </p:nvPr>
        </p:nvSpPr>
        <p:spPr/>
        <p:txBody>
          <a:bodyPr/>
          <a:lstStyle/>
          <a:p>
            <a:pPr>
              <a:defRPr/>
            </a:pPr>
            <a:fld id="{E57E915B-6A59-495A-930A-DD79DBE0BAA4}" type="slidenum">
              <a:rPr lang="en-CA" smtClean="0"/>
              <a:pPr>
                <a:defRPr/>
              </a:pPr>
              <a:t>16</a:t>
            </a:fld>
            <a:endParaRPr lang="en-CA" dirty="0"/>
          </a:p>
        </p:txBody>
      </p:sp>
      <p:sp>
        <p:nvSpPr>
          <p:cNvPr id="2" name="Title 1"/>
          <p:cNvSpPr>
            <a:spLocks noGrp="1"/>
          </p:cNvSpPr>
          <p:nvPr>
            <p:ph type="title"/>
          </p:nvPr>
        </p:nvSpPr>
        <p:spPr>
          <a:xfrm>
            <a:off x="1981200" y="476672"/>
            <a:ext cx="8229600" cy="940966"/>
          </a:xfrm>
        </p:spPr>
        <p:txBody>
          <a:bodyPr>
            <a:normAutofit fontScale="90000"/>
          </a:bodyPr>
          <a:lstStyle/>
          <a:p>
            <a:r>
              <a:rPr lang="en-US" dirty="0">
                <a:solidFill>
                  <a:srgbClr val="0E29B2"/>
                </a:solidFill>
              </a:rPr>
              <a:t>Research on Veteran Well-being</a:t>
            </a:r>
          </a:p>
        </p:txBody>
      </p:sp>
      <p:sp>
        <p:nvSpPr>
          <p:cNvPr id="4" name="TextBox 3">
            <a:extLst>
              <a:ext uri="{FF2B5EF4-FFF2-40B4-BE49-F238E27FC236}">
                <a16:creationId xmlns:a16="http://schemas.microsoft.com/office/drawing/2014/main" id="{52EECEB2-6468-6C44-97BE-6284F5A3F272}"/>
              </a:ext>
            </a:extLst>
          </p:cNvPr>
          <p:cNvSpPr txBox="1"/>
          <p:nvPr/>
        </p:nvSpPr>
        <p:spPr>
          <a:xfrm>
            <a:off x="6498280" y="5849740"/>
            <a:ext cx="5275256" cy="923330"/>
          </a:xfrm>
          <a:prstGeom prst="rect">
            <a:avLst/>
          </a:prstGeom>
          <a:noFill/>
        </p:spPr>
        <p:txBody>
          <a:bodyPr wrap="square" rtlCol="0">
            <a:spAutoFit/>
          </a:bodyPr>
          <a:lstStyle/>
          <a:p>
            <a:pPr algn="ctr"/>
            <a:r>
              <a:rPr lang="en-US" sz="1800" b="1" dirty="0">
                <a:solidFill>
                  <a:srgbClr val="4D5156"/>
                </a:solidFill>
                <a:effectLst/>
                <a:latin typeface="Arial" panose="020B0604020202020204" pitchFamily="34" charset="0"/>
                <a:ea typeface="Calibri" panose="020F0502020204030204" pitchFamily="34" charset="0"/>
              </a:rPr>
              <a:t>Veteran: Any </a:t>
            </a:r>
            <a:r>
              <a:rPr lang="en-US" sz="1800" b="1" i="0" dirty="0">
                <a:solidFill>
                  <a:srgbClr val="5F6368"/>
                </a:solidFill>
                <a:effectLst/>
                <a:latin typeface="Arial" panose="020B0604020202020204" pitchFamily="34" charset="0"/>
                <a:ea typeface="Calibri" panose="020F0502020204030204" pitchFamily="34" charset="0"/>
              </a:rPr>
              <a:t>former member of the Canadian Armed Forces who successfully underwent basic training</a:t>
            </a:r>
            <a:r>
              <a:rPr lang="en-US" sz="1800" b="1" dirty="0">
                <a:solidFill>
                  <a:srgbClr val="4D5156"/>
                </a:solidFill>
                <a:effectLst/>
                <a:latin typeface="Arial" panose="020B0604020202020204" pitchFamily="34" charset="0"/>
                <a:ea typeface="Calibri" panose="020F0502020204030204" pitchFamily="34" charset="0"/>
              </a:rPr>
              <a:t> and is </a:t>
            </a:r>
            <a:r>
              <a:rPr lang="en-US" sz="1800" b="1" dirty="0" err="1">
                <a:solidFill>
                  <a:srgbClr val="4D5156"/>
                </a:solidFill>
                <a:effectLst/>
                <a:latin typeface="Arial" panose="020B0604020202020204" pitchFamily="34" charset="0"/>
                <a:ea typeface="Calibri" panose="020F0502020204030204" pitchFamily="34" charset="0"/>
              </a:rPr>
              <a:t>honourably</a:t>
            </a:r>
            <a:r>
              <a:rPr lang="en-US" sz="1800" b="1" dirty="0">
                <a:solidFill>
                  <a:srgbClr val="4D5156"/>
                </a:solidFill>
                <a:effectLst/>
                <a:latin typeface="Arial" panose="020B0604020202020204" pitchFamily="34" charset="0"/>
                <a:ea typeface="Calibri" panose="020F0502020204030204" pitchFamily="34" charset="0"/>
              </a:rPr>
              <a:t> discharged</a:t>
            </a:r>
            <a:endParaRPr lang="en-US" sz="2400" b="1" dirty="0"/>
          </a:p>
        </p:txBody>
      </p:sp>
    </p:spTree>
    <p:extLst>
      <p:ext uri="{BB962C8B-B14F-4D97-AF65-F5344CB8AC3E}">
        <p14:creationId xmlns:p14="http://schemas.microsoft.com/office/powerpoint/2010/main" val="2459170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83432" y="1417638"/>
            <a:ext cx="10772459" cy="4525963"/>
          </a:xfrm>
        </p:spPr>
        <p:txBody>
          <a:bodyPr>
            <a:normAutofit fontScale="92500" lnSpcReduction="10000"/>
          </a:bodyPr>
          <a:lstStyle/>
          <a:p>
            <a:pPr marL="457200" indent="-457200">
              <a:spcBef>
                <a:spcPts val="0"/>
              </a:spcBef>
              <a:spcAft>
                <a:spcPts val="1200"/>
              </a:spcAft>
              <a:buClr>
                <a:srgbClr val="002060"/>
              </a:buClr>
              <a:buSzPct val="100000"/>
              <a:buFont typeface="+mj-lt"/>
              <a:buAutoNum type="arabicPeriod"/>
            </a:pPr>
            <a:r>
              <a:rPr lang="en-US" sz="2800" dirty="0">
                <a:cs typeface="Arial" panose="020B0604020202020204" pitchFamily="34" charset="0"/>
              </a:rPr>
              <a:t>Most doing well in terms of mental health, employment, income, life satisfaction and adjustment to civilian life.</a:t>
            </a:r>
          </a:p>
          <a:p>
            <a:pPr marL="457200" indent="-457200">
              <a:spcBef>
                <a:spcPts val="0"/>
              </a:spcBef>
              <a:spcAft>
                <a:spcPts val="1200"/>
              </a:spcAft>
              <a:buClr>
                <a:srgbClr val="002060"/>
              </a:buClr>
              <a:buSzPct val="100000"/>
              <a:buFont typeface="+mj-lt"/>
              <a:buAutoNum type="arabicPeriod"/>
            </a:pPr>
            <a:r>
              <a:rPr lang="en-US" sz="2800" dirty="0">
                <a:cs typeface="Arial" panose="020B0604020202020204" pitchFamily="34" charset="0"/>
              </a:rPr>
              <a:t>Veterans have the same health issues as other Canadians.</a:t>
            </a:r>
          </a:p>
          <a:p>
            <a:pPr marL="713232" lvl="1" indent="-457200">
              <a:spcBef>
                <a:spcPts val="0"/>
              </a:spcBef>
              <a:spcAft>
                <a:spcPts val="1200"/>
              </a:spcAft>
              <a:buClr>
                <a:srgbClr val="002060"/>
              </a:buClr>
              <a:buSzPct val="100000"/>
              <a:buFont typeface="Wingdings" pitchFamily="2" charset="2"/>
              <a:buChar char="q"/>
            </a:pPr>
            <a:r>
              <a:rPr lang="en-US" sz="2400" dirty="0">
                <a:cs typeface="Arial" panose="020B0604020202020204" pitchFamily="34" charset="0"/>
              </a:rPr>
              <a:t>Regular Force and Class C (deployed) Reservist Veterans have chronic physical and mental health problems, chronic pain and related disability at prevalences of double or more the Canadian general population.</a:t>
            </a:r>
          </a:p>
          <a:p>
            <a:pPr marL="713232" lvl="1" indent="-457200">
              <a:spcBef>
                <a:spcPts val="0"/>
              </a:spcBef>
              <a:spcAft>
                <a:spcPts val="1200"/>
              </a:spcAft>
              <a:buClr>
                <a:srgbClr val="002060"/>
              </a:buClr>
              <a:buSzPct val="100000"/>
              <a:buFont typeface="Wingdings" pitchFamily="2" charset="2"/>
              <a:buChar char="q"/>
            </a:pPr>
            <a:r>
              <a:rPr lang="en-US" sz="2400" dirty="0">
                <a:cs typeface="Arial" panose="020B0604020202020204" pitchFamily="34" charset="0"/>
              </a:rPr>
              <a:t>Reserve Class A/B (non-deployed) Veterans on average not much different from adults in the Canadian general population. </a:t>
            </a:r>
          </a:p>
          <a:p>
            <a:pPr marL="457200" indent="-457200">
              <a:spcBef>
                <a:spcPts val="0"/>
              </a:spcBef>
              <a:spcAft>
                <a:spcPts val="1200"/>
              </a:spcAft>
              <a:buClr>
                <a:srgbClr val="002060"/>
              </a:buClr>
              <a:buSzPct val="100000"/>
              <a:buFont typeface="+mj-lt"/>
              <a:buAutoNum type="arabicPeriod"/>
            </a:pPr>
            <a:r>
              <a:rPr lang="en-US" sz="2800" dirty="0">
                <a:cs typeface="Arial" panose="020B0604020202020204" pitchFamily="34" charset="0"/>
              </a:rPr>
              <a:t>Many transitioning CAF members have trouble finding civilian family physicians/general practitioners = added adjustment stress.</a:t>
            </a:r>
            <a:endParaRPr lang="en-US" sz="2800" dirty="0"/>
          </a:p>
          <a:p>
            <a:endParaRPr lang="en-US" dirty="0"/>
          </a:p>
        </p:txBody>
      </p:sp>
      <p:sp>
        <p:nvSpPr>
          <p:cNvPr id="4" name="Slide Number Placeholder 3">
            <a:extLst>
              <a:ext uri="{FF2B5EF4-FFF2-40B4-BE49-F238E27FC236}">
                <a16:creationId xmlns:a16="http://schemas.microsoft.com/office/drawing/2014/main" id="{DFF470FB-8966-8349-BDA9-996A497708FA}"/>
              </a:ext>
            </a:extLst>
          </p:cNvPr>
          <p:cNvSpPr>
            <a:spLocks noGrp="1"/>
          </p:cNvSpPr>
          <p:nvPr>
            <p:ph type="sldNum" sz="quarter" idx="12"/>
          </p:nvPr>
        </p:nvSpPr>
        <p:spPr/>
        <p:txBody>
          <a:bodyPr/>
          <a:lstStyle/>
          <a:p>
            <a:pPr>
              <a:defRPr/>
            </a:pPr>
            <a:fld id="{E57E915B-6A59-495A-930A-DD79DBE0BAA4}" type="slidenum">
              <a:rPr lang="en-CA" smtClean="0"/>
              <a:pPr>
                <a:defRPr/>
              </a:pPr>
              <a:t>17</a:t>
            </a:fld>
            <a:endParaRPr lang="en-CA" dirty="0"/>
          </a:p>
        </p:txBody>
      </p:sp>
      <p:sp>
        <p:nvSpPr>
          <p:cNvPr id="2" name="Title 1"/>
          <p:cNvSpPr>
            <a:spLocks noGrp="1"/>
          </p:cNvSpPr>
          <p:nvPr>
            <p:ph type="title"/>
          </p:nvPr>
        </p:nvSpPr>
        <p:spPr/>
        <p:txBody>
          <a:bodyPr/>
          <a:lstStyle/>
          <a:p>
            <a:r>
              <a:rPr lang="en-US" dirty="0">
                <a:solidFill>
                  <a:srgbClr val="0E29B2"/>
                </a:solidFill>
              </a:rPr>
              <a:t>Overall Findings</a:t>
            </a:r>
          </a:p>
        </p:txBody>
      </p:sp>
    </p:spTree>
    <p:extLst>
      <p:ext uri="{BB962C8B-B14F-4D97-AF65-F5344CB8AC3E}">
        <p14:creationId xmlns:p14="http://schemas.microsoft.com/office/powerpoint/2010/main" val="32778758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79EF7-EE23-3CE3-354E-F9E736C77E1D}"/>
              </a:ext>
            </a:extLst>
          </p:cNvPr>
          <p:cNvSpPr>
            <a:spLocks noGrp="1"/>
          </p:cNvSpPr>
          <p:nvPr>
            <p:ph type="title"/>
          </p:nvPr>
        </p:nvSpPr>
        <p:spPr/>
        <p:txBody>
          <a:bodyPr/>
          <a:lstStyle/>
          <a:p>
            <a:r>
              <a:rPr kumimoji="0" lang="en-US" sz="320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Life After Service Survey  2019</a:t>
            </a:r>
            <a:endParaRPr lang="en-US" dirty="0"/>
          </a:p>
        </p:txBody>
      </p:sp>
      <p:sp>
        <p:nvSpPr>
          <p:cNvPr id="3" name="Slide Number Placeholder 2">
            <a:extLst>
              <a:ext uri="{FF2B5EF4-FFF2-40B4-BE49-F238E27FC236}">
                <a16:creationId xmlns:a16="http://schemas.microsoft.com/office/drawing/2014/main" id="{9615ADEF-317C-309A-0BDD-1D5C6205C2BB}"/>
              </a:ext>
            </a:extLst>
          </p:cNvPr>
          <p:cNvSpPr>
            <a:spLocks noGrp="1"/>
          </p:cNvSpPr>
          <p:nvPr>
            <p:ph type="sldNum" sz="quarter" idx="11"/>
          </p:nvPr>
        </p:nvSpPr>
        <p:spPr/>
        <p:txBody>
          <a:bodyPr/>
          <a:lstStyle/>
          <a:p>
            <a:fld id="{7F0ABBA0-2DE2-4F80-97DD-6E57A4155BD8}" type="slidenum">
              <a:rPr lang="fr-CA" smtClean="0"/>
              <a:pPr/>
              <a:t>18</a:t>
            </a:fld>
            <a:endParaRPr lang="fr-CA" dirty="0"/>
          </a:p>
        </p:txBody>
      </p:sp>
      <p:sp>
        <p:nvSpPr>
          <p:cNvPr id="4" name="Text Placeholder 3">
            <a:extLst>
              <a:ext uri="{FF2B5EF4-FFF2-40B4-BE49-F238E27FC236}">
                <a16:creationId xmlns:a16="http://schemas.microsoft.com/office/drawing/2014/main" id="{067B3C1B-D22C-5384-B1CC-8335B64784D6}"/>
              </a:ext>
            </a:extLst>
          </p:cNvPr>
          <p:cNvSpPr>
            <a:spLocks noGrp="1"/>
          </p:cNvSpPr>
          <p:nvPr>
            <p:ph type="body" sz="quarter" idx="10"/>
          </p:nvPr>
        </p:nvSpPr>
        <p:spPr/>
        <p:txBody>
          <a:bodyPr>
            <a:normAutofit fontScale="62500" lnSpcReduction="20000"/>
          </a:bodyPr>
          <a:lstStyle/>
          <a:p>
            <a:pPr marL="0" indent="0" algn="l">
              <a:buNone/>
            </a:pPr>
            <a:endParaRPr lang="en-US" b="0" i="0" dirty="0">
              <a:solidFill>
                <a:schemeClr val="tx2"/>
              </a:solidFill>
              <a:effectLst/>
            </a:endParaRPr>
          </a:p>
          <a:p>
            <a:pPr marL="0" indent="0" algn="l">
              <a:buNone/>
            </a:pPr>
            <a:r>
              <a:rPr lang="en-US" b="0" i="0" dirty="0">
                <a:solidFill>
                  <a:schemeClr val="tx2"/>
                </a:solidFill>
                <a:effectLst/>
              </a:rPr>
              <a:t>Compared to Veterans who released between 1998 and 2015, those who released more recently (between 2015 and 2018) had higher rates of:</a:t>
            </a:r>
          </a:p>
          <a:p>
            <a:pPr marL="742950" lvl="1" indent="-285750" algn="l">
              <a:buFont typeface="Arial" panose="020B0604020202020204" pitchFamily="34" charset="0"/>
              <a:buChar char="•"/>
            </a:pPr>
            <a:r>
              <a:rPr lang="en-US" b="1" i="0" dirty="0">
                <a:solidFill>
                  <a:srgbClr val="FF0000"/>
                </a:solidFill>
                <a:effectLst/>
              </a:rPr>
              <a:t>difficult adjustment (47% vs 37%)</a:t>
            </a:r>
          </a:p>
          <a:p>
            <a:pPr marL="742950" lvl="1" indent="-285750" algn="l">
              <a:buFont typeface="Arial" panose="020B0604020202020204" pitchFamily="34" charset="0"/>
              <a:buChar char="•"/>
            </a:pPr>
            <a:r>
              <a:rPr lang="en-US" b="1" i="0" dirty="0">
                <a:solidFill>
                  <a:srgbClr val="FF0000"/>
                </a:solidFill>
                <a:effectLst/>
              </a:rPr>
              <a:t>medical release (49% vs 28%)</a:t>
            </a:r>
          </a:p>
          <a:p>
            <a:pPr marL="742950" lvl="1" indent="-285750" algn="l">
              <a:buFont typeface="Arial" panose="020B0604020202020204" pitchFamily="34" charset="0"/>
              <a:buChar char="•"/>
            </a:pPr>
            <a:r>
              <a:rPr lang="en-US" b="0" i="0" dirty="0">
                <a:solidFill>
                  <a:schemeClr val="tx2"/>
                </a:solidFill>
                <a:effectLst/>
              </a:rPr>
              <a:t>anxiety (30% vs 20%)</a:t>
            </a:r>
          </a:p>
          <a:p>
            <a:pPr marL="742950" lvl="1" indent="-285750" algn="l">
              <a:buFont typeface="Arial" panose="020B0604020202020204" pitchFamily="34" charset="0"/>
              <a:buChar char="•"/>
            </a:pPr>
            <a:r>
              <a:rPr lang="en-US" b="0" i="0" dirty="0">
                <a:solidFill>
                  <a:schemeClr val="tx2"/>
                </a:solidFill>
                <a:effectLst/>
              </a:rPr>
              <a:t>depression (33% vs 24%)</a:t>
            </a:r>
          </a:p>
          <a:p>
            <a:pPr marL="742950" lvl="1" indent="-285750" algn="l">
              <a:buFont typeface="Arial" panose="020B0604020202020204" pitchFamily="34" charset="0"/>
              <a:buChar char="•"/>
            </a:pPr>
            <a:r>
              <a:rPr lang="en-US" b="0" i="0" dirty="0">
                <a:solidFill>
                  <a:schemeClr val="tx2"/>
                </a:solidFill>
                <a:effectLst/>
              </a:rPr>
              <a:t>not being in the </a:t>
            </a:r>
            <a:r>
              <a:rPr lang="en-US" b="0" i="0" dirty="0" err="1">
                <a:solidFill>
                  <a:schemeClr val="tx2"/>
                </a:solidFill>
                <a:effectLst/>
              </a:rPr>
              <a:t>labour</a:t>
            </a:r>
            <a:r>
              <a:rPr lang="en-US" b="0" i="0" dirty="0">
                <a:solidFill>
                  <a:schemeClr val="tx2"/>
                </a:solidFill>
                <a:effectLst/>
              </a:rPr>
              <a:t> force (43% vs 36%)</a:t>
            </a:r>
          </a:p>
          <a:p>
            <a:pPr algn="l">
              <a:buFont typeface="Arial" panose="020B0604020202020204" pitchFamily="34" charset="0"/>
              <a:buChar char="•"/>
            </a:pPr>
            <a:endParaRPr lang="en-US" b="0" i="0" dirty="0">
              <a:solidFill>
                <a:schemeClr val="tx2"/>
              </a:solidFill>
              <a:effectLst/>
            </a:endParaRPr>
          </a:p>
          <a:p>
            <a:pPr marL="0" indent="0" algn="l">
              <a:buNone/>
            </a:pPr>
            <a:r>
              <a:rPr lang="en-US" b="0" i="0" dirty="0">
                <a:solidFill>
                  <a:schemeClr val="tx2"/>
                </a:solidFill>
                <a:effectLst/>
              </a:rPr>
              <a:t>Compared to earlier LASS surveys, LASS 2019 noted increases in Veteran rates of:</a:t>
            </a:r>
          </a:p>
          <a:p>
            <a:pPr marL="742950" lvl="1" indent="-285750" algn="l">
              <a:buFont typeface="Arial" panose="020B0604020202020204" pitchFamily="34" charset="0"/>
              <a:buChar char="•"/>
            </a:pPr>
            <a:r>
              <a:rPr lang="en-US" b="0" i="0" dirty="0">
                <a:solidFill>
                  <a:schemeClr val="tx2"/>
                </a:solidFill>
                <a:effectLst/>
              </a:rPr>
              <a:t>retirement</a:t>
            </a:r>
          </a:p>
          <a:p>
            <a:pPr marL="742950" lvl="1" indent="-285750" algn="l">
              <a:buFont typeface="Arial" panose="020B0604020202020204" pitchFamily="34" charset="0"/>
              <a:buChar char="•"/>
            </a:pPr>
            <a:r>
              <a:rPr lang="en-US" b="0" i="0" dirty="0">
                <a:solidFill>
                  <a:schemeClr val="tx2"/>
                </a:solidFill>
                <a:effectLst/>
              </a:rPr>
              <a:t>non-</a:t>
            </a:r>
            <a:r>
              <a:rPr lang="en-US" b="0" i="0" dirty="0" err="1">
                <a:solidFill>
                  <a:schemeClr val="tx2"/>
                </a:solidFill>
                <a:effectLst/>
              </a:rPr>
              <a:t>labour</a:t>
            </a:r>
            <a:r>
              <a:rPr lang="en-US" b="0" i="0" dirty="0">
                <a:solidFill>
                  <a:schemeClr val="tx2"/>
                </a:solidFill>
                <a:effectLst/>
              </a:rPr>
              <a:t> force activities</a:t>
            </a:r>
          </a:p>
          <a:p>
            <a:pPr marL="742950" lvl="1" indent="-285750" algn="l">
              <a:buFont typeface="Arial" panose="020B0604020202020204" pitchFamily="34" charset="0"/>
              <a:buChar char="•"/>
            </a:pPr>
            <a:r>
              <a:rPr lang="en-US" b="1" i="0" dirty="0">
                <a:solidFill>
                  <a:schemeClr val="tx2"/>
                </a:solidFill>
                <a:effectLst/>
              </a:rPr>
              <a:t>participation in VAC programs (39% in 2010 vs 52% in 2019)</a:t>
            </a:r>
          </a:p>
          <a:p>
            <a:pPr marL="0" indent="0" algn="l">
              <a:buNone/>
            </a:pPr>
            <a:endParaRPr lang="en-US" b="0" i="0" dirty="0">
              <a:solidFill>
                <a:schemeClr val="tx2"/>
              </a:solidFill>
              <a:effectLst/>
            </a:endParaRPr>
          </a:p>
          <a:p>
            <a:pPr marL="0" indent="0" algn="l">
              <a:buNone/>
            </a:pPr>
            <a:r>
              <a:rPr lang="en-US" b="0" i="0" dirty="0">
                <a:solidFill>
                  <a:schemeClr val="tx2"/>
                </a:solidFill>
                <a:effectLst/>
              </a:rPr>
              <a:t>Compared to Canadians of comparable age and sex, Regular Force Veterans:</a:t>
            </a:r>
          </a:p>
          <a:p>
            <a:pPr marL="742950" lvl="1" indent="-285750" algn="l">
              <a:buFont typeface="Arial" panose="020B0604020202020204" pitchFamily="34" charset="0"/>
              <a:buChar char="•"/>
            </a:pPr>
            <a:r>
              <a:rPr lang="en-US" b="0" i="0" dirty="0">
                <a:solidFill>
                  <a:schemeClr val="tx2"/>
                </a:solidFill>
                <a:effectLst/>
              </a:rPr>
              <a:t>were less likely to experience low income (6% vs 12%)</a:t>
            </a:r>
          </a:p>
          <a:p>
            <a:pPr marL="742950" lvl="1" indent="-285750" algn="l">
              <a:buFont typeface="Arial" panose="020B0604020202020204" pitchFamily="34" charset="0"/>
              <a:buChar char="•"/>
            </a:pPr>
            <a:r>
              <a:rPr lang="en-US" b="0" i="0" dirty="0">
                <a:solidFill>
                  <a:schemeClr val="tx2"/>
                </a:solidFill>
                <a:effectLst/>
              </a:rPr>
              <a:t>were twice as likely to report chronic pain (51% vs 22%)</a:t>
            </a:r>
          </a:p>
          <a:p>
            <a:pPr marL="742950" lvl="1" indent="-285750" algn="l">
              <a:buFont typeface="Arial" panose="020B0604020202020204" pitchFamily="34" charset="0"/>
              <a:buChar char="•"/>
            </a:pPr>
            <a:r>
              <a:rPr lang="en-US" b="0" i="0" dirty="0">
                <a:solidFill>
                  <a:schemeClr val="tx2"/>
                </a:solidFill>
                <a:effectLst/>
              </a:rPr>
              <a:t>had similar rates of unemployment (both about 5%)</a:t>
            </a:r>
          </a:p>
          <a:p>
            <a:pPr marL="742950" lvl="1" indent="-285750" algn="l">
              <a:buFont typeface="Arial" panose="020B0604020202020204" pitchFamily="34" charset="0"/>
              <a:buChar char="•"/>
            </a:pPr>
            <a:r>
              <a:rPr lang="en-US" b="1" i="0" dirty="0">
                <a:solidFill>
                  <a:srgbClr val="FF0000"/>
                </a:solidFill>
                <a:effectLst/>
              </a:rPr>
              <a:t>had higher rates of chronic health conditions such as back problems </a:t>
            </a:r>
            <a:r>
              <a:rPr lang="en-US" b="0" i="0" dirty="0">
                <a:solidFill>
                  <a:schemeClr val="tx2"/>
                </a:solidFill>
                <a:effectLst/>
              </a:rPr>
              <a:t>(45% vs 22%); arthritis (35% vs 20%); depression (26% vs 7%); anxiety (21% vs 6%); and post-traumatic stress disorder (24% vs 1%)</a:t>
            </a:r>
          </a:p>
          <a:p>
            <a:pPr marL="742950" lvl="1" indent="-285750" algn="l">
              <a:buFont typeface="Arial" panose="020B0604020202020204" pitchFamily="34" charset="0"/>
              <a:buChar char="•"/>
            </a:pPr>
            <a:r>
              <a:rPr lang="en-US" b="1" i="0" dirty="0">
                <a:solidFill>
                  <a:srgbClr val="FF0000"/>
                </a:solidFill>
                <a:effectLst/>
              </a:rPr>
              <a:t>experienced regular activity limitations more often </a:t>
            </a:r>
            <a:r>
              <a:rPr lang="en-US" b="1" i="0" dirty="0">
                <a:solidFill>
                  <a:schemeClr val="tx2"/>
                </a:solidFill>
                <a:effectLst/>
              </a:rPr>
              <a:t>(31% vs 10%)</a:t>
            </a:r>
          </a:p>
          <a:p>
            <a:pPr marL="742950" lvl="1" indent="-285750" algn="l">
              <a:buFont typeface="Arial" panose="020B0604020202020204" pitchFamily="34" charset="0"/>
              <a:buChar char="•"/>
            </a:pPr>
            <a:r>
              <a:rPr lang="en-US" b="0" i="0" dirty="0">
                <a:solidFill>
                  <a:schemeClr val="tx2"/>
                </a:solidFill>
                <a:effectLst/>
              </a:rPr>
              <a:t>were less likely rate their health as “very good or excellent” (39% vs 60%)</a:t>
            </a:r>
          </a:p>
          <a:p>
            <a:endParaRPr lang="en-US" dirty="0"/>
          </a:p>
        </p:txBody>
      </p:sp>
    </p:spTree>
    <p:extLst>
      <p:ext uri="{BB962C8B-B14F-4D97-AF65-F5344CB8AC3E}">
        <p14:creationId xmlns:p14="http://schemas.microsoft.com/office/powerpoint/2010/main" val="22990029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7EB0924-3263-5242-8228-3314B6ECD339}"/>
              </a:ext>
            </a:extLst>
          </p:cNvPr>
          <p:cNvSpPr>
            <a:spLocks noGrp="1"/>
          </p:cNvSpPr>
          <p:nvPr>
            <p:ph type="sldNum" sz="quarter" idx="12"/>
          </p:nvPr>
        </p:nvSpPr>
        <p:spPr/>
        <p:txBody>
          <a:bodyPr/>
          <a:lstStyle/>
          <a:p>
            <a:pPr>
              <a:defRPr/>
            </a:pPr>
            <a:fld id="{E57E915B-6A59-495A-930A-DD79DBE0BAA4}" type="slidenum">
              <a:rPr lang="en-CA" smtClean="0"/>
              <a:pPr>
                <a:defRPr/>
              </a:pPr>
              <a:t>19</a:t>
            </a:fld>
            <a:endParaRPr lang="en-CA" dirty="0"/>
          </a:p>
        </p:txBody>
      </p:sp>
      <p:sp>
        <p:nvSpPr>
          <p:cNvPr id="8" name="Title 1"/>
          <p:cNvSpPr>
            <a:spLocks noGrp="1"/>
          </p:cNvSpPr>
          <p:nvPr>
            <p:ph type="title"/>
          </p:nvPr>
        </p:nvSpPr>
        <p:spPr>
          <a:xfrm>
            <a:off x="1919536" y="270520"/>
            <a:ext cx="8352928" cy="1358280"/>
          </a:xfrm>
        </p:spPr>
        <p:txBody>
          <a:bodyPr>
            <a:noAutofit/>
          </a:bodyPr>
          <a:lstStyle/>
          <a:p>
            <a:r>
              <a:rPr lang="en-US" dirty="0">
                <a:solidFill>
                  <a:srgbClr val="0E29B2"/>
                </a:solidFill>
              </a:rPr>
              <a:t>Prevalence of</a:t>
            </a:r>
            <a:br>
              <a:rPr lang="en-US" dirty="0">
                <a:solidFill>
                  <a:srgbClr val="0E29B2"/>
                </a:solidFill>
              </a:rPr>
            </a:br>
            <a:r>
              <a:rPr lang="en-US" dirty="0">
                <a:solidFill>
                  <a:srgbClr val="0E29B2"/>
                </a:solidFill>
              </a:rPr>
              <a:t>Chronic Health Conditions</a:t>
            </a:r>
          </a:p>
        </p:txBody>
      </p:sp>
      <p:sp>
        <p:nvSpPr>
          <p:cNvPr id="2" name="Rectangle 1"/>
          <p:cNvSpPr/>
          <p:nvPr/>
        </p:nvSpPr>
        <p:spPr>
          <a:xfrm>
            <a:off x="6888088" y="1988840"/>
            <a:ext cx="3384376" cy="12241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aphicFrame>
        <p:nvGraphicFramePr>
          <p:cNvPr id="5" name="Chart 4"/>
          <p:cNvGraphicFramePr/>
          <p:nvPr>
            <p:extLst>
              <p:ext uri="{D42A27DB-BD31-4B8C-83A1-F6EECF244321}">
                <p14:modId xmlns:p14="http://schemas.microsoft.com/office/powerpoint/2010/main" val="56098893"/>
              </p:ext>
            </p:extLst>
          </p:nvPr>
        </p:nvGraphicFramePr>
        <p:xfrm>
          <a:off x="1896235" y="1708666"/>
          <a:ext cx="87630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191344" y="6244715"/>
            <a:ext cx="2123728" cy="523220"/>
          </a:xfrm>
          <a:prstGeom prst="rect">
            <a:avLst/>
          </a:prstGeom>
          <a:solidFill>
            <a:schemeClr val="bg1"/>
          </a:solidFill>
        </p:spPr>
        <p:txBody>
          <a:bodyPr wrap="square" rtlCol="0">
            <a:spAutoFit/>
          </a:bodyPr>
          <a:lstStyle/>
          <a:p>
            <a:pPr algn="ctr"/>
            <a:r>
              <a:rPr lang="en-US" sz="1400" dirty="0">
                <a:latin typeface="+mn-lt"/>
              </a:rPr>
              <a:t>Regular Force Veterans LASS 2013 </a:t>
            </a:r>
          </a:p>
        </p:txBody>
      </p:sp>
    </p:spTree>
    <p:extLst>
      <p:ext uri="{BB962C8B-B14F-4D97-AF65-F5344CB8AC3E}">
        <p14:creationId xmlns:p14="http://schemas.microsoft.com/office/powerpoint/2010/main" val="9729936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2575316-2E3E-3709-80DD-BE95BE561FC2}"/>
              </a:ext>
            </a:extLst>
          </p:cNvPr>
          <p:cNvSpPr>
            <a:spLocks noGrp="1"/>
          </p:cNvSpPr>
          <p:nvPr>
            <p:ph idx="1"/>
          </p:nvPr>
        </p:nvSpPr>
        <p:spPr/>
        <p:txBody>
          <a:bodyPr/>
          <a:lstStyle/>
          <a:p>
            <a:pPr algn="ctr"/>
            <a:endParaRPr lang="en-US" sz="2800" dirty="0"/>
          </a:p>
          <a:p>
            <a:pPr algn="ctr"/>
            <a:endParaRPr lang="en-US" sz="2800" dirty="0"/>
          </a:p>
          <a:p>
            <a:pPr marL="109728" indent="0" algn="ctr">
              <a:buNone/>
            </a:pPr>
            <a:r>
              <a:rPr lang="en-US" sz="2800" dirty="0"/>
              <a:t>Family Physician </a:t>
            </a:r>
          </a:p>
          <a:p>
            <a:pPr marL="109728" indent="0" algn="ctr">
              <a:buNone/>
            </a:pPr>
            <a:r>
              <a:rPr lang="en-US" sz="2800" dirty="0"/>
              <a:t>Kingston Ontario</a:t>
            </a:r>
          </a:p>
          <a:p>
            <a:pPr algn="ctr"/>
            <a:endParaRPr lang="en-US" sz="2800" dirty="0"/>
          </a:p>
          <a:p>
            <a:pPr marL="109728" indent="0" algn="ctr">
              <a:buNone/>
            </a:pPr>
            <a:r>
              <a:rPr lang="en-US" sz="2800" dirty="0"/>
              <a:t>Department of Family Medicine</a:t>
            </a:r>
            <a:r>
              <a:rPr lang="en-US" sz="2000" dirty="0"/>
              <a:t> </a:t>
            </a:r>
          </a:p>
          <a:p>
            <a:pPr marL="109728" indent="0" algn="ctr">
              <a:buNone/>
            </a:pPr>
            <a:r>
              <a:rPr lang="en-US" sz="2800" dirty="0"/>
              <a:t>Queen’s University</a:t>
            </a:r>
          </a:p>
          <a:p>
            <a:pPr algn="ctr"/>
            <a:endParaRPr lang="en-US" dirty="0"/>
          </a:p>
        </p:txBody>
      </p:sp>
      <p:sp>
        <p:nvSpPr>
          <p:cNvPr id="3" name="Slide Number Placeholder 2">
            <a:extLst>
              <a:ext uri="{FF2B5EF4-FFF2-40B4-BE49-F238E27FC236}">
                <a16:creationId xmlns:a16="http://schemas.microsoft.com/office/drawing/2014/main" id="{4C4C080F-6D7C-93FC-6D7A-845A215013DC}"/>
              </a:ext>
            </a:extLst>
          </p:cNvPr>
          <p:cNvSpPr>
            <a:spLocks noGrp="1"/>
          </p:cNvSpPr>
          <p:nvPr>
            <p:ph type="sldNum" sz="quarter" idx="12"/>
          </p:nvPr>
        </p:nvSpPr>
        <p:spPr/>
        <p:txBody>
          <a:bodyPr/>
          <a:lstStyle/>
          <a:p>
            <a:pPr>
              <a:defRPr/>
            </a:pPr>
            <a:fld id="{E57E915B-6A59-495A-930A-DD79DBE0BAA4}" type="slidenum">
              <a:rPr lang="en-CA" smtClean="0"/>
              <a:pPr>
                <a:defRPr/>
              </a:pPr>
              <a:t>2</a:t>
            </a:fld>
            <a:endParaRPr lang="en-CA" dirty="0"/>
          </a:p>
        </p:txBody>
      </p:sp>
      <p:sp>
        <p:nvSpPr>
          <p:cNvPr id="4" name="Title 3">
            <a:extLst>
              <a:ext uri="{FF2B5EF4-FFF2-40B4-BE49-F238E27FC236}">
                <a16:creationId xmlns:a16="http://schemas.microsoft.com/office/drawing/2014/main" id="{53C937E3-FAD0-D915-174C-7741C693ED0E}"/>
              </a:ext>
            </a:extLst>
          </p:cNvPr>
          <p:cNvSpPr>
            <a:spLocks noGrp="1"/>
          </p:cNvSpPr>
          <p:nvPr>
            <p:ph type="title"/>
          </p:nvPr>
        </p:nvSpPr>
        <p:spPr/>
        <p:txBody>
          <a:bodyPr>
            <a:normAutofit fontScale="90000"/>
          </a:bodyPr>
          <a:lstStyle/>
          <a:p>
            <a:pPr algn="ctr"/>
            <a:br>
              <a:rPr lang="en-US" sz="4400" b="1" dirty="0"/>
            </a:br>
            <a:br>
              <a:rPr lang="en-US" sz="4400" b="1" dirty="0"/>
            </a:br>
            <a:r>
              <a:rPr lang="en-US" sz="4300" b="1" dirty="0"/>
              <a:t>Brent </a:t>
            </a:r>
            <a:r>
              <a:rPr lang="en-US" sz="4300" b="1" dirty="0" err="1"/>
              <a:t>Wolfrom</a:t>
            </a:r>
            <a:r>
              <a:rPr lang="en-US" sz="4300" b="1" dirty="0"/>
              <a:t> MD CCFP FCFP</a:t>
            </a:r>
            <a:br>
              <a:rPr lang="en-US" sz="4400" dirty="0"/>
            </a:br>
            <a:endParaRPr lang="en-US" dirty="0"/>
          </a:p>
        </p:txBody>
      </p:sp>
    </p:spTree>
    <p:extLst>
      <p:ext uri="{BB962C8B-B14F-4D97-AF65-F5344CB8AC3E}">
        <p14:creationId xmlns:p14="http://schemas.microsoft.com/office/powerpoint/2010/main" val="21235385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8466"/>
            <a:ext cx="5268675" cy="3668486"/>
          </a:xfrm>
        </p:spPr>
        <p:txBody>
          <a:bodyPr>
            <a:noAutofit/>
          </a:bodyPr>
          <a:lstStyle/>
          <a:p>
            <a:pPr marL="0" indent="0">
              <a:buNone/>
            </a:pPr>
            <a:r>
              <a:rPr lang="en-CA" sz="1900" u="sng" dirty="0"/>
              <a:t>Health-Related Activity Limitations (blue)</a:t>
            </a:r>
            <a:r>
              <a:rPr lang="en-CA" sz="1900" dirty="0"/>
              <a:t>: </a:t>
            </a:r>
          </a:p>
          <a:p>
            <a:pPr>
              <a:buNone/>
            </a:pPr>
            <a:r>
              <a:rPr lang="en-CA" sz="1900" dirty="0"/>
              <a:t>Long-term physical or mental condition or health problem reduces amount or kind of activity in home, work, school, other.</a:t>
            </a:r>
          </a:p>
          <a:p>
            <a:pPr marL="0" indent="0">
              <a:buNone/>
            </a:pPr>
            <a:r>
              <a:rPr lang="en-CA" sz="1900" u="sng" dirty="0"/>
              <a:t>Assistance with Activities of Daily Living (red)</a:t>
            </a:r>
            <a:r>
              <a:rPr lang="en-CA" sz="1900" dirty="0"/>
              <a:t>: </a:t>
            </a:r>
          </a:p>
          <a:p>
            <a:pPr>
              <a:buNone/>
            </a:pPr>
            <a:r>
              <a:rPr lang="en-CA" sz="1900" dirty="0"/>
              <a:t>Because of physical or mental health condition or problem, needed assistance with at least one BADL or IADL. </a:t>
            </a:r>
            <a:endParaRPr lang="en-US" sz="1900" dirty="0"/>
          </a:p>
        </p:txBody>
      </p:sp>
      <p:sp>
        <p:nvSpPr>
          <p:cNvPr id="4" name="Slide Number Placeholder 3">
            <a:extLst>
              <a:ext uri="{FF2B5EF4-FFF2-40B4-BE49-F238E27FC236}">
                <a16:creationId xmlns:a16="http://schemas.microsoft.com/office/drawing/2014/main" id="{969E7617-FCA7-FC47-80C3-6E27B3FA6E63}"/>
              </a:ext>
            </a:extLst>
          </p:cNvPr>
          <p:cNvSpPr>
            <a:spLocks noGrp="1"/>
          </p:cNvSpPr>
          <p:nvPr>
            <p:ph type="sldNum" sz="quarter" idx="12"/>
          </p:nvPr>
        </p:nvSpPr>
        <p:spPr/>
        <p:txBody>
          <a:bodyPr/>
          <a:lstStyle/>
          <a:p>
            <a:pPr>
              <a:defRPr/>
            </a:pPr>
            <a:fld id="{E57E915B-6A59-495A-930A-DD79DBE0BAA4}" type="slidenum">
              <a:rPr lang="en-CA" smtClean="0"/>
              <a:pPr>
                <a:defRPr/>
              </a:pPr>
              <a:t>20</a:t>
            </a:fld>
            <a:endParaRPr lang="en-CA" dirty="0"/>
          </a:p>
        </p:txBody>
      </p:sp>
      <p:sp>
        <p:nvSpPr>
          <p:cNvPr id="2" name="Title 1"/>
          <p:cNvSpPr>
            <a:spLocks noGrp="1"/>
          </p:cNvSpPr>
          <p:nvPr>
            <p:ph type="title"/>
          </p:nvPr>
        </p:nvSpPr>
        <p:spPr/>
        <p:txBody>
          <a:bodyPr>
            <a:normAutofit/>
          </a:bodyPr>
          <a:lstStyle/>
          <a:p>
            <a:r>
              <a:rPr lang="en-CA" sz="3000" dirty="0">
                <a:latin typeface="Arial" panose="020B0604020202020204" pitchFamily="34" charset="0"/>
                <a:cs typeface="Arial" panose="020B0604020202020204" pitchFamily="34" charset="0"/>
              </a:rPr>
              <a:t>Prevalence of Disability</a:t>
            </a:r>
            <a:endParaRPr lang="en-US" sz="3000" dirty="0">
              <a:latin typeface="Arial" panose="020B0604020202020204" pitchFamily="34" charset="0"/>
              <a:cs typeface="Arial" panose="020B0604020202020204" pitchFamily="34" charset="0"/>
            </a:endParaRPr>
          </a:p>
        </p:txBody>
      </p:sp>
      <p:graphicFrame>
        <p:nvGraphicFramePr>
          <p:cNvPr id="5" name="Object 67"/>
          <p:cNvGraphicFramePr/>
          <p:nvPr>
            <p:extLst>
              <p:ext uri="{D42A27DB-BD31-4B8C-83A1-F6EECF244321}">
                <p14:modId xmlns:p14="http://schemas.microsoft.com/office/powerpoint/2010/main" val="3736066038"/>
              </p:ext>
            </p:extLst>
          </p:nvPr>
        </p:nvGraphicFramePr>
        <p:xfrm>
          <a:off x="5756463" y="1541299"/>
          <a:ext cx="4352544" cy="4809427"/>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6600057" y="1530044"/>
            <a:ext cx="3621504" cy="369332"/>
          </a:xfrm>
          <a:prstGeom prst="rect">
            <a:avLst/>
          </a:prstGeom>
          <a:noFill/>
        </p:spPr>
        <p:txBody>
          <a:bodyPr wrap="none" rtlCol="0">
            <a:spAutoFit/>
          </a:bodyPr>
          <a:lstStyle/>
          <a:p>
            <a:r>
              <a:rPr lang="en-CA" dirty="0"/>
              <a:t>Compared to General Population:</a:t>
            </a:r>
            <a:endParaRPr lang="en-US" dirty="0"/>
          </a:p>
        </p:txBody>
      </p:sp>
      <p:sp>
        <p:nvSpPr>
          <p:cNvPr id="8" name="TextBox 7"/>
          <p:cNvSpPr txBox="1"/>
          <p:nvPr/>
        </p:nvSpPr>
        <p:spPr>
          <a:xfrm>
            <a:off x="1095193" y="5352173"/>
            <a:ext cx="4175678" cy="461665"/>
          </a:xfrm>
          <a:prstGeom prst="rect">
            <a:avLst/>
          </a:prstGeom>
          <a:noFill/>
          <a:ln>
            <a:solidFill>
              <a:schemeClr val="accent1"/>
            </a:solidFill>
          </a:ln>
        </p:spPr>
        <p:txBody>
          <a:bodyPr wrap="square" rtlCol="0">
            <a:spAutoFit/>
          </a:bodyPr>
          <a:lstStyle/>
          <a:p>
            <a:r>
              <a:rPr lang="en-US" sz="1200" dirty="0"/>
              <a:t>Thompson et al. Disability correlates in CAF Regular Force Veterans. Dis Rehab. 2014. </a:t>
            </a:r>
          </a:p>
        </p:txBody>
      </p:sp>
    </p:spTree>
    <p:extLst>
      <p:ext uri="{BB962C8B-B14F-4D97-AF65-F5344CB8AC3E}">
        <p14:creationId xmlns:p14="http://schemas.microsoft.com/office/powerpoint/2010/main" val="11575540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4214315512"/>
              </p:ext>
            </p:extLst>
          </p:nvPr>
        </p:nvGraphicFramePr>
        <p:xfrm>
          <a:off x="1703513" y="2479369"/>
          <a:ext cx="8489866" cy="1066800"/>
        </p:xfrm>
        <a:graphic>
          <a:graphicData uri="http://schemas.openxmlformats.org/drawingml/2006/table">
            <a:tbl>
              <a:tblPr firstRow="1" bandRow="1">
                <a:tableStyleId>{5C22544A-7EE6-4342-B048-85BDC9FD1C3A}</a:tableStyleId>
              </a:tblPr>
              <a:tblGrid>
                <a:gridCol w="2874213">
                  <a:extLst>
                    <a:ext uri="{9D8B030D-6E8A-4147-A177-3AD203B41FA5}">
                      <a16:colId xmlns:a16="http://schemas.microsoft.com/office/drawing/2014/main" val="20000"/>
                    </a:ext>
                  </a:extLst>
                </a:gridCol>
                <a:gridCol w="1254222">
                  <a:extLst>
                    <a:ext uri="{9D8B030D-6E8A-4147-A177-3AD203B41FA5}">
                      <a16:colId xmlns:a16="http://schemas.microsoft.com/office/drawing/2014/main" val="20001"/>
                    </a:ext>
                  </a:extLst>
                </a:gridCol>
                <a:gridCol w="1228589">
                  <a:extLst>
                    <a:ext uri="{9D8B030D-6E8A-4147-A177-3AD203B41FA5}">
                      <a16:colId xmlns:a16="http://schemas.microsoft.com/office/drawing/2014/main" val="20002"/>
                    </a:ext>
                  </a:extLst>
                </a:gridCol>
                <a:gridCol w="1166339">
                  <a:extLst>
                    <a:ext uri="{9D8B030D-6E8A-4147-A177-3AD203B41FA5}">
                      <a16:colId xmlns:a16="http://schemas.microsoft.com/office/drawing/2014/main" val="20003"/>
                    </a:ext>
                  </a:extLst>
                </a:gridCol>
                <a:gridCol w="1966503">
                  <a:extLst>
                    <a:ext uri="{9D8B030D-6E8A-4147-A177-3AD203B41FA5}">
                      <a16:colId xmlns:a16="http://schemas.microsoft.com/office/drawing/2014/main" val="20004"/>
                    </a:ext>
                  </a:extLst>
                </a:gridCol>
              </a:tblGrid>
              <a:tr h="138953">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dirty="0">
                        <a:solidFill>
                          <a:schemeClr val="tx2">
                            <a:lumMod val="50000"/>
                          </a:schemeClr>
                        </a:solidFill>
                      </a:endParaRPr>
                    </a:p>
                  </a:txBody>
                  <a:tcPr>
                    <a:noFill/>
                  </a:tcPr>
                </a:tc>
                <a:tc gridSpan="3">
                  <a:txBody>
                    <a:bodyPr/>
                    <a:lstStyle/>
                    <a:p>
                      <a:pPr algn="ctr"/>
                      <a:endParaRPr lang="en-US" sz="1600" dirty="0">
                        <a:solidFill>
                          <a:schemeClr val="bg1"/>
                        </a:solidFill>
                      </a:endParaRPr>
                    </a:p>
                  </a:txBody>
                  <a:tcPr anchor="b">
                    <a:noFill/>
                  </a:tcPr>
                </a:tc>
                <a:tc hMerge="1">
                  <a:txBody>
                    <a:bodyPr/>
                    <a:lstStyle/>
                    <a:p>
                      <a:pPr algn="ctr"/>
                      <a:endParaRPr lang="en-US" sz="1600" dirty="0"/>
                    </a:p>
                  </a:txBody>
                  <a:tcPr anchor="b"/>
                </a:tc>
                <a:tc hMerge="1">
                  <a:txBody>
                    <a:bodyPr/>
                    <a:lstStyle/>
                    <a:p>
                      <a:pPr algn="ctr"/>
                      <a:endParaRPr lang="en-US" sz="1600" dirty="0"/>
                    </a:p>
                  </a:txBody>
                  <a:tcPr anchor="b"/>
                </a:tc>
                <a:tc rowSpan="2">
                  <a:txBody>
                    <a:bodyPr/>
                    <a:lstStyle/>
                    <a:p>
                      <a:endParaRPr lang="en-US" dirty="0"/>
                    </a:p>
                  </a:txBody>
                  <a:tcPr anchor="b">
                    <a:noFill/>
                  </a:tcPr>
                </a:tc>
                <a:extLst>
                  <a:ext uri="{0D108BD9-81ED-4DB2-BD59-A6C34878D82A}">
                    <a16:rowId xmlns:a16="http://schemas.microsoft.com/office/drawing/2014/main" val="10000"/>
                  </a:ext>
                </a:extLst>
              </a:tr>
              <a:tr h="0">
                <a:tc vMerge="1">
                  <a:txBody>
                    <a:bodyPr/>
                    <a:lstStyle/>
                    <a:p>
                      <a:endParaRPr lang="en-US" sz="1200" dirty="0"/>
                    </a:p>
                  </a:txBody>
                  <a:tcPr>
                    <a:noFill/>
                  </a:tcPr>
                </a:tc>
                <a:tc>
                  <a:txBody>
                    <a:bodyPr/>
                    <a:lstStyle/>
                    <a:p>
                      <a:endParaRPr lang="en-US" dirty="0"/>
                    </a:p>
                  </a:txBody>
                  <a:tcPr anchor="b">
                    <a:noFill/>
                  </a:tcPr>
                </a:tc>
                <a:tc>
                  <a:txBody>
                    <a:bodyPr/>
                    <a:lstStyle/>
                    <a:p>
                      <a:endParaRPr lang="en-US" dirty="0"/>
                    </a:p>
                  </a:txBody>
                  <a:tcPr anchor="b">
                    <a:noFill/>
                  </a:tcPr>
                </a:tc>
                <a:tc>
                  <a:txBody>
                    <a:bodyPr/>
                    <a:lstStyle/>
                    <a:p>
                      <a:endParaRPr lang="en-US" dirty="0"/>
                    </a:p>
                  </a:txBody>
                  <a:tcPr anchor="b">
                    <a:noFill/>
                  </a:tcPr>
                </a:tc>
                <a:tc vMerge="1">
                  <a:txBody>
                    <a:bodyPr/>
                    <a:lstStyle/>
                    <a:p>
                      <a:pPr algn="ctr"/>
                      <a:endParaRPr lang="en-US" sz="1600" dirty="0"/>
                    </a:p>
                  </a:txBody>
                  <a:tcPr anchor="b">
                    <a:solidFill>
                      <a:schemeClr val="tx2">
                        <a:lumMod val="40000"/>
                        <a:lumOff val="60000"/>
                      </a:schemeClr>
                    </a:solidFill>
                  </a:tcPr>
                </a:tc>
                <a:extLst>
                  <a:ext uri="{0D108BD9-81ED-4DB2-BD59-A6C34878D82A}">
                    <a16:rowId xmlns:a16="http://schemas.microsoft.com/office/drawing/2014/main" val="10001"/>
                  </a:ext>
                </a:extLst>
              </a:tr>
              <a:tr h="210212">
                <a:tc>
                  <a:txBody>
                    <a:bodyPr/>
                    <a:lstStyle/>
                    <a:p>
                      <a:endParaRPr lang="en-US" dirty="0"/>
                    </a:p>
                  </a:txBody>
                  <a:tcPr anchor="ctr">
                    <a:noFill/>
                  </a:tcPr>
                </a:tc>
                <a:tc>
                  <a:txBody>
                    <a:bodyPr/>
                    <a:lstStyle/>
                    <a:p>
                      <a:endParaRPr lang="en-US" dirty="0"/>
                    </a:p>
                  </a:txBody>
                  <a:tcPr anchor="ctr">
                    <a:noFill/>
                  </a:tcPr>
                </a:tc>
                <a:tc>
                  <a:txBody>
                    <a:bodyPr/>
                    <a:lstStyle/>
                    <a:p>
                      <a:endParaRPr lang="en-US" dirty="0"/>
                    </a:p>
                  </a:txBody>
                  <a:tcPr anchor="ctr">
                    <a:noFill/>
                  </a:tcPr>
                </a:tc>
                <a:tc>
                  <a:txBody>
                    <a:bodyPr/>
                    <a:lstStyle/>
                    <a:p>
                      <a:endParaRPr lang="en-US" dirty="0"/>
                    </a:p>
                  </a:txBody>
                  <a:tcPr anchor="ctr">
                    <a:noFill/>
                  </a:tcPr>
                </a:tc>
                <a:tc>
                  <a:txBody>
                    <a:bodyPr/>
                    <a:lstStyle/>
                    <a:p>
                      <a:endParaRPr lang="en-US" dirty="0"/>
                    </a:p>
                  </a:txBody>
                  <a:tcPr anchor="ctr">
                    <a:noFill/>
                  </a:tcPr>
                </a:tc>
                <a:extLst>
                  <a:ext uri="{0D108BD9-81ED-4DB2-BD59-A6C34878D82A}">
                    <a16:rowId xmlns:a16="http://schemas.microsoft.com/office/drawing/2014/main" val="10002"/>
                  </a:ext>
                </a:extLst>
              </a:tr>
            </a:tbl>
          </a:graphicData>
        </a:graphic>
      </p:graphicFrame>
      <p:sp>
        <p:nvSpPr>
          <p:cNvPr id="4" name="Slide Number Placeholder 3">
            <a:extLst>
              <a:ext uri="{FF2B5EF4-FFF2-40B4-BE49-F238E27FC236}">
                <a16:creationId xmlns:a16="http://schemas.microsoft.com/office/drawing/2014/main" id="{75E9AEA1-8A5A-6840-A9E5-084144CB5C41}"/>
              </a:ext>
            </a:extLst>
          </p:cNvPr>
          <p:cNvSpPr>
            <a:spLocks noGrp="1"/>
          </p:cNvSpPr>
          <p:nvPr>
            <p:ph type="sldNum" sz="quarter" idx="12"/>
          </p:nvPr>
        </p:nvSpPr>
        <p:spPr/>
        <p:txBody>
          <a:bodyPr/>
          <a:lstStyle/>
          <a:p>
            <a:pPr>
              <a:defRPr/>
            </a:pPr>
            <a:fld id="{E57E915B-6A59-495A-930A-DD79DBE0BAA4}" type="slidenum">
              <a:rPr lang="en-CA" smtClean="0"/>
              <a:pPr>
                <a:defRPr/>
              </a:pPr>
              <a:t>21</a:t>
            </a:fld>
            <a:endParaRPr lang="en-CA" dirty="0"/>
          </a:p>
        </p:txBody>
      </p:sp>
      <p:sp>
        <p:nvSpPr>
          <p:cNvPr id="2" name="Title 1"/>
          <p:cNvSpPr>
            <a:spLocks noGrp="1"/>
          </p:cNvSpPr>
          <p:nvPr>
            <p:ph type="title"/>
          </p:nvPr>
        </p:nvSpPr>
        <p:spPr>
          <a:xfrm>
            <a:off x="2013248" y="535556"/>
            <a:ext cx="8604422" cy="1219200"/>
          </a:xfrm>
        </p:spPr>
        <p:txBody>
          <a:bodyPr>
            <a:noAutofit/>
          </a:bodyPr>
          <a:lstStyle/>
          <a:p>
            <a:pPr algn="ctr"/>
            <a:r>
              <a:rPr lang="en-CA" b="1" dirty="0">
                <a:latin typeface="Arial" panose="020B0604020202020204" pitchFamily="34" charset="0"/>
                <a:cs typeface="Arial" panose="020B0604020202020204" pitchFamily="34" charset="0"/>
              </a:rPr>
              <a:t>Comorbidity of Physical </a:t>
            </a:r>
            <a:br>
              <a:rPr lang="en-CA" b="1" dirty="0">
                <a:latin typeface="Arial" panose="020B0604020202020204" pitchFamily="34" charset="0"/>
                <a:cs typeface="Arial" panose="020B0604020202020204" pitchFamily="34" charset="0"/>
              </a:rPr>
            </a:br>
            <a:r>
              <a:rPr lang="en-CA" b="1" dirty="0">
                <a:latin typeface="Arial" panose="020B0604020202020204" pitchFamily="34" charset="0"/>
                <a:cs typeface="Arial" panose="020B0604020202020204" pitchFamily="34" charset="0"/>
              </a:rPr>
              <a:t>and Mental Health Conditions</a:t>
            </a:r>
            <a:endParaRPr lang="en-US" b="1" dirty="0">
              <a:latin typeface="Arial" panose="020B0604020202020204" pitchFamily="34" charset="0"/>
              <a:cs typeface="Arial" panose="020B0604020202020204" pitchFamily="34" charset="0"/>
            </a:endParaRPr>
          </a:p>
        </p:txBody>
      </p:sp>
      <p:sp>
        <p:nvSpPr>
          <p:cNvPr id="9" name="TextBox 8"/>
          <p:cNvSpPr txBox="1"/>
          <p:nvPr/>
        </p:nvSpPr>
        <p:spPr>
          <a:xfrm>
            <a:off x="9286522" y="4270782"/>
            <a:ext cx="234360" cy="307777"/>
          </a:xfrm>
          <a:prstGeom prst="rect">
            <a:avLst/>
          </a:prstGeom>
          <a:noFill/>
        </p:spPr>
        <p:txBody>
          <a:bodyPr wrap="none" rtlCol="0">
            <a:spAutoFit/>
          </a:bodyPr>
          <a:lstStyle/>
          <a:p>
            <a:r>
              <a:rPr lang="en-CA" sz="1400" dirty="0"/>
              <a:t> </a:t>
            </a:r>
            <a:endParaRPr lang="en-US" sz="1400" dirty="0"/>
          </a:p>
        </p:txBody>
      </p:sp>
      <p:sp>
        <p:nvSpPr>
          <p:cNvPr id="3" name="TextBox 2"/>
          <p:cNvSpPr txBox="1"/>
          <p:nvPr/>
        </p:nvSpPr>
        <p:spPr>
          <a:xfrm>
            <a:off x="2938531" y="2828835"/>
            <a:ext cx="6753856" cy="1200329"/>
          </a:xfrm>
          <a:prstGeom prst="rect">
            <a:avLst/>
          </a:prstGeom>
          <a:noFill/>
          <a:ln>
            <a:solidFill>
              <a:schemeClr val="accent1"/>
            </a:solidFill>
          </a:ln>
        </p:spPr>
        <p:txBody>
          <a:bodyPr wrap="square" rtlCol="0">
            <a:spAutoFit/>
          </a:bodyPr>
          <a:lstStyle/>
          <a:p>
            <a:pPr algn="ctr">
              <a:spcBef>
                <a:spcPts val="600"/>
              </a:spcBef>
            </a:pPr>
            <a:r>
              <a:rPr lang="en-US" sz="2400" dirty="0"/>
              <a:t>Odds of having activity limitations </a:t>
            </a:r>
            <a:r>
              <a:rPr lang="en-US" sz="2400" b="1" dirty="0">
                <a:solidFill>
                  <a:srgbClr val="FF0000"/>
                </a:solidFill>
              </a:rPr>
              <a:t>four times </a:t>
            </a:r>
            <a:r>
              <a:rPr lang="en-US" sz="2400" dirty="0"/>
              <a:t>higher in those with both physical and mental health conditions than either one alone.</a:t>
            </a:r>
          </a:p>
        </p:txBody>
      </p:sp>
      <p:sp>
        <p:nvSpPr>
          <p:cNvPr id="8" name="TextBox 7"/>
          <p:cNvSpPr txBox="1"/>
          <p:nvPr/>
        </p:nvSpPr>
        <p:spPr>
          <a:xfrm>
            <a:off x="264206" y="6316459"/>
            <a:ext cx="4175678" cy="430887"/>
          </a:xfrm>
          <a:prstGeom prst="rect">
            <a:avLst/>
          </a:prstGeom>
          <a:solidFill>
            <a:schemeClr val="bg1"/>
          </a:solidFill>
          <a:ln>
            <a:solidFill>
              <a:schemeClr val="accent1"/>
            </a:solidFill>
          </a:ln>
        </p:spPr>
        <p:txBody>
          <a:bodyPr wrap="square" rtlCol="0">
            <a:spAutoFit/>
          </a:bodyPr>
          <a:lstStyle/>
          <a:p>
            <a:r>
              <a:rPr lang="en-US" sz="1100" dirty="0"/>
              <a:t>Thompson et al. Disability correlates in CAF Regular Force Veterans. Dis Rehab. 2014. </a:t>
            </a:r>
          </a:p>
        </p:txBody>
      </p:sp>
    </p:spTree>
    <p:extLst>
      <p:ext uri="{BB962C8B-B14F-4D97-AF65-F5344CB8AC3E}">
        <p14:creationId xmlns:p14="http://schemas.microsoft.com/office/powerpoint/2010/main" val="7906292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1167156" y="1904767"/>
            <a:ext cx="6093147" cy="3992535"/>
          </a:xfrm>
        </p:spPr>
        <p:txBody>
          <a:bodyPr>
            <a:normAutofit fontScale="55000" lnSpcReduction="20000"/>
          </a:bodyPr>
          <a:lstStyle/>
          <a:p>
            <a:r>
              <a:rPr lang="en-US" sz="3800" dirty="0"/>
              <a:t>Increasing age </a:t>
            </a:r>
          </a:p>
          <a:p>
            <a:r>
              <a:rPr lang="en-US" sz="3800" dirty="0"/>
              <a:t>Women </a:t>
            </a:r>
          </a:p>
          <a:p>
            <a:r>
              <a:rPr lang="en-US" sz="3800" dirty="0"/>
              <a:t>Non-degree post-secondary education</a:t>
            </a:r>
          </a:p>
          <a:p>
            <a:r>
              <a:rPr lang="en-US" sz="3800" dirty="0"/>
              <a:t>Low income</a:t>
            </a:r>
          </a:p>
          <a:p>
            <a:r>
              <a:rPr lang="en-US" sz="3800" dirty="0"/>
              <a:t>Junior non-commissioned member rank</a:t>
            </a:r>
          </a:p>
          <a:p>
            <a:r>
              <a:rPr lang="en-US" sz="3800" dirty="0"/>
              <a:t>Deployment</a:t>
            </a:r>
          </a:p>
          <a:p>
            <a:r>
              <a:rPr lang="en-US" sz="3800" dirty="0"/>
              <a:t>Low social support</a:t>
            </a:r>
          </a:p>
          <a:p>
            <a:r>
              <a:rPr lang="en-US" sz="3800" dirty="0"/>
              <a:t>Low mastery</a:t>
            </a:r>
          </a:p>
          <a:p>
            <a:r>
              <a:rPr lang="en-US" sz="3800" dirty="0"/>
              <a:t>High life stress</a:t>
            </a:r>
          </a:p>
          <a:p>
            <a:r>
              <a:rPr lang="en-US" sz="3800" dirty="0"/>
              <a:t>Weak sense of community belonging</a:t>
            </a:r>
            <a:endParaRPr lang="en-US" dirty="0"/>
          </a:p>
        </p:txBody>
      </p:sp>
      <p:sp>
        <p:nvSpPr>
          <p:cNvPr id="4" name="Slide Number Placeholder 3">
            <a:extLst>
              <a:ext uri="{FF2B5EF4-FFF2-40B4-BE49-F238E27FC236}">
                <a16:creationId xmlns:a16="http://schemas.microsoft.com/office/drawing/2014/main" id="{37AD61E2-7F7C-F947-B22F-C0AFA37D1BA2}"/>
              </a:ext>
            </a:extLst>
          </p:cNvPr>
          <p:cNvSpPr>
            <a:spLocks noGrp="1"/>
          </p:cNvSpPr>
          <p:nvPr>
            <p:ph type="sldNum" sz="quarter" idx="12"/>
          </p:nvPr>
        </p:nvSpPr>
        <p:spPr/>
        <p:txBody>
          <a:bodyPr/>
          <a:lstStyle/>
          <a:p>
            <a:pPr>
              <a:defRPr/>
            </a:pPr>
            <a:fld id="{E57E915B-6A59-495A-930A-DD79DBE0BAA4}" type="slidenum">
              <a:rPr lang="en-CA" smtClean="0"/>
              <a:pPr>
                <a:defRPr/>
              </a:pPr>
              <a:t>22</a:t>
            </a:fld>
            <a:endParaRPr lang="en-CA" dirty="0"/>
          </a:p>
        </p:txBody>
      </p:sp>
      <p:sp>
        <p:nvSpPr>
          <p:cNvPr id="2" name="Title 1"/>
          <p:cNvSpPr>
            <a:spLocks noGrp="1"/>
          </p:cNvSpPr>
          <p:nvPr>
            <p:ph type="title"/>
          </p:nvPr>
        </p:nvSpPr>
        <p:spPr>
          <a:xfrm>
            <a:off x="2109371" y="283165"/>
            <a:ext cx="8229600" cy="1219200"/>
          </a:xfrm>
        </p:spPr>
        <p:txBody>
          <a:bodyPr>
            <a:noAutofit/>
          </a:bodyPr>
          <a:lstStyle/>
          <a:p>
            <a:r>
              <a:rPr lang="en-CA" sz="3000" dirty="0">
                <a:latin typeface="Arial" panose="020B0604020202020204" pitchFamily="34" charset="0"/>
                <a:cs typeface="Arial" panose="020B0604020202020204" pitchFamily="34" charset="0"/>
              </a:rPr>
              <a:t>Personal and Environmental Factors</a:t>
            </a:r>
            <a:br>
              <a:rPr lang="en-CA" sz="3000" dirty="0">
                <a:latin typeface="Arial" panose="020B0604020202020204" pitchFamily="34" charset="0"/>
                <a:cs typeface="Arial" panose="020B0604020202020204" pitchFamily="34" charset="0"/>
              </a:rPr>
            </a:br>
            <a:r>
              <a:rPr lang="en-CA" sz="3000" dirty="0">
                <a:latin typeface="Arial" panose="020B0604020202020204" pitchFamily="34" charset="0"/>
                <a:cs typeface="Arial" panose="020B0604020202020204" pitchFamily="34" charset="0"/>
              </a:rPr>
              <a:t>Correlated with Activity Limitations</a:t>
            </a:r>
            <a:endParaRPr lang="en-US" sz="3000" dirty="0">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36160" y="1988840"/>
            <a:ext cx="3484871" cy="2350262"/>
          </a:xfrm>
          <a:prstGeom prst="rect">
            <a:avLst/>
          </a:prstGeom>
        </p:spPr>
      </p:pic>
      <p:sp>
        <p:nvSpPr>
          <p:cNvPr id="3" name="TextBox 2"/>
          <p:cNvSpPr txBox="1"/>
          <p:nvPr/>
        </p:nvSpPr>
        <p:spPr>
          <a:xfrm>
            <a:off x="3647728" y="5897302"/>
            <a:ext cx="4464496" cy="276999"/>
          </a:xfrm>
          <a:prstGeom prst="rect">
            <a:avLst/>
          </a:prstGeom>
          <a:noFill/>
          <a:ln>
            <a:solidFill>
              <a:schemeClr val="accent1"/>
            </a:solidFill>
          </a:ln>
        </p:spPr>
        <p:txBody>
          <a:bodyPr wrap="square" rtlCol="0">
            <a:spAutoFit/>
          </a:bodyPr>
          <a:lstStyle/>
          <a:p>
            <a:r>
              <a:rPr lang="en-US" sz="1200" dirty="0"/>
              <a:t>Regular Force, LASS 2010, Multivariable regression modelling</a:t>
            </a:r>
          </a:p>
        </p:txBody>
      </p:sp>
    </p:spTree>
    <p:extLst>
      <p:ext uri="{BB962C8B-B14F-4D97-AF65-F5344CB8AC3E}">
        <p14:creationId xmlns:p14="http://schemas.microsoft.com/office/powerpoint/2010/main" val="2577136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BBF1157-8FBB-B349-9330-3408290049FF}"/>
              </a:ext>
            </a:extLst>
          </p:cNvPr>
          <p:cNvSpPr>
            <a:spLocks noGrp="1"/>
          </p:cNvSpPr>
          <p:nvPr>
            <p:ph type="sldNum" sz="quarter" idx="12"/>
          </p:nvPr>
        </p:nvSpPr>
        <p:spPr/>
        <p:txBody>
          <a:bodyPr/>
          <a:lstStyle/>
          <a:p>
            <a:pPr>
              <a:defRPr/>
            </a:pPr>
            <a:fld id="{E57E915B-6A59-495A-930A-DD79DBE0BAA4}" type="slidenum">
              <a:rPr lang="en-CA" smtClean="0"/>
              <a:pPr>
                <a:defRPr/>
              </a:pPr>
              <a:t>23</a:t>
            </a:fld>
            <a:endParaRPr lang="en-CA" dirty="0"/>
          </a:p>
        </p:txBody>
      </p:sp>
      <p:sp>
        <p:nvSpPr>
          <p:cNvPr id="2" name="Title 1"/>
          <p:cNvSpPr>
            <a:spLocks noGrp="1"/>
          </p:cNvSpPr>
          <p:nvPr>
            <p:ph type="title"/>
          </p:nvPr>
        </p:nvSpPr>
        <p:spPr/>
        <p:txBody>
          <a:bodyPr/>
          <a:lstStyle/>
          <a:p>
            <a:r>
              <a:rPr lang="en-US" dirty="0"/>
              <a:t>Hearing Problems by Age: </a:t>
            </a:r>
            <a:r>
              <a:rPr lang="en-US" i="1" dirty="0"/>
              <a:t>Ask all Veterans</a:t>
            </a:r>
          </a:p>
        </p:txBody>
      </p:sp>
      <p:graphicFrame>
        <p:nvGraphicFramePr>
          <p:cNvPr id="5" name="Chart 4"/>
          <p:cNvGraphicFramePr/>
          <p:nvPr>
            <p:extLst>
              <p:ext uri="{D42A27DB-BD31-4B8C-83A1-F6EECF244321}">
                <p14:modId xmlns:p14="http://schemas.microsoft.com/office/powerpoint/2010/main" val="2178774790"/>
              </p:ext>
            </p:extLst>
          </p:nvPr>
        </p:nvGraphicFramePr>
        <p:xfrm>
          <a:off x="1895952" y="1424734"/>
          <a:ext cx="8458200" cy="4613210"/>
        </p:xfrm>
        <a:graphic>
          <a:graphicData uri="http://schemas.openxmlformats.org/drawingml/2006/chart">
            <c:chart xmlns:c="http://schemas.openxmlformats.org/drawingml/2006/chart" xmlns:r="http://schemas.openxmlformats.org/officeDocument/2006/relationships" r:id="rId3"/>
          </a:graphicData>
        </a:graphic>
      </p:graphicFrame>
      <p:sp>
        <p:nvSpPr>
          <p:cNvPr id="3" name="Rounded Rectangle 2"/>
          <p:cNvSpPr/>
          <p:nvPr/>
        </p:nvSpPr>
        <p:spPr>
          <a:xfrm>
            <a:off x="3431704" y="3212976"/>
            <a:ext cx="3816424" cy="2358008"/>
          </a:xfrm>
          <a:prstGeom prst="round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419359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9EE6F2B-7C20-469F-AE7C-CB3142AC33E6}"/>
              </a:ext>
            </a:extLst>
          </p:cNvPr>
          <p:cNvSpPr>
            <a:spLocks noGrp="1"/>
          </p:cNvSpPr>
          <p:nvPr>
            <p:ph type="title"/>
          </p:nvPr>
        </p:nvSpPr>
        <p:spPr>
          <a:xfrm>
            <a:off x="1149531" y="441182"/>
            <a:ext cx="8638344" cy="737233"/>
          </a:xfrm>
        </p:spPr>
        <p:txBody>
          <a:bodyPr>
            <a:normAutofit/>
          </a:bodyPr>
          <a:lstStyle/>
          <a:p>
            <a:r>
              <a:rPr lang="en-US" sz="2800" dirty="0"/>
              <a:t>Mental Health by the Numbers</a:t>
            </a:r>
          </a:p>
        </p:txBody>
      </p:sp>
      <p:sp>
        <p:nvSpPr>
          <p:cNvPr id="2" name="Slide Number Placeholder 1">
            <a:extLst>
              <a:ext uri="{FF2B5EF4-FFF2-40B4-BE49-F238E27FC236}">
                <a16:creationId xmlns:a16="http://schemas.microsoft.com/office/drawing/2014/main" id="{E8F5981A-9DD8-4458-B77A-D2A21D233A18}"/>
              </a:ext>
            </a:extLst>
          </p:cNvPr>
          <p:cNvSpPr>
            <a:spLocks noGrp="1"/>
          </p:cNvSpPr>
          <p:nvPr>
            <p:ph type="sldNum" sz="quarter" idx="11"/>
          </p:nvPr>
        </p:nvSpPr>
        <p:spPr>
          <a:xfrm>
            <a:off x="10497100" y="407354"/>
            <a:ext cx="1019397" cy="737234"/>
          </a:xfrm>
        </p:spPr>
        <p:txBody>
          <a:bodyPr/>
          <a:lstStyle/>
          <a:p>
            <a:fld id="{7F0ABBA0-2DE2-4F80-97DD-6E57A4155BD8}" type="slidenum">
              <a:rPr lang="fr-CA" noProof="0" smtClean="0"/>
              <a:pPr/>
              <a:t>24</a:t>
            </a:fld>
            <a:endParaRPr lang="fr-CA" noProof="0" dirty="0"/>
          </a:p>
        </p:txBody>
      </p:sp>
      <p:pic>
        <p:nvPicPr>
          <p:cNvPr id="7" name="Picture 6">
            <a:extLst>
              <a:ext uri="{FF2B5EF4-FFF2-40B4-BE49-F238E27FC236}">
                <a16:creationId xmlns:a16="http://schemas.microsoft.com/office/drawing/2014/main" id="{A0DEC2A9-619D-4AF7-8C5B-35D04B431C7A}"/>
              </a:ext>
            </a:extLst>
          </p:cNvPr>
          <p:cNvPicPr>
            <a:picLocks noChangeAspect="1"/>
          </p:cNvPicPr>
          <p:nvPr/>
        </p:nvPicPr>
        <p:blipFill rotWithShape="1">
          <a:blip r:embed="rId3">
            <a:clrChange>
              <a:clrFrom>
                <a:srgbClr val="FCFFFF"/>
              </a:clrFrom>
              <a:clrTo>
                <a:srgbClr val="FC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l="6687" t="35781" r="83666" b="55780"/>
          <a:stretch/>
        </p:blipFill>
        <p:spPr>
          <a:xfrm>
            <a:off x="7208479" y="5776716"/>
            <a:ext cx="358193" cy="559679"/>
          </a:xfrm>
          <a:prstGeom prst="rect">
            <a:avLst/>
          </a:prstGeom>
        </p:spPr>
      </p:pic>
      <p:grpSp>
        <p:nvGrpSpPr>
          <p:cNvPr id="8" name="Group 7">
            <a:extLst>
              <a:ext uri="{FF2B5EF4-FFF2-40B4-BE49-F238E27FC236}">
                <a16:creationId xmlns:a16="http://schemas.microsoft.com/office/drawing/2014/main" id="{B3AAE96F-5DBA-4426-AD72-EE24339A7651}"/>
              </a:ext>
            </a:extLst>
          </p:cNvPr>
          <p:cNvGrpSpPr/>
          <p:nvPr/>
        </p:nvGrpSpPr>
        <p:grpSpPr>
          <a:xfrm>
            <a:off x="6939429" y="3969570"/>
            <a:ext cx="3248445" cy="1693434"/>
            <a:chOff x="5770543" y="4592730"/>
            <a:chExt cx="3110409" cy="1156664"/>
          </a:xfrm>
        </p:grpSpPr>
        <p:sp>
          <p:nvSpPr>
            <p:cNvPr id="9" name="Rounded Rectangle 38">
              <a:extLst>
                <a:ext uri="{FF2B5EF4-FFF2-40B4-BE49-F238E27FC236}">
                  <a16:creationId xmlns:a16="http://schemas.microsoft.com/office/drawing/2014/main" id="{5585E8FC-C9CE-4C1B-8348-10E1D26ACC47}"/>
                </a:ext>
              </a:extLst>
            </p:cNvPr>
            <p:cNvSpPr/>
            <p:nvPr/>
          </p:nvSpPr>
          <p:spPr>
            <a:xfrm>
              <a:off x="5881876" y="4592730"/>
              <a:ext cx="2933754" cy="1156664"/>
            </a:xfrm>
            <a:prstGeom prst="roundRect">
              <a:avLst/>
            </a:prstGeom>
            <a:solidFill>
              <a:srgbClr val="6794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TextBox 9">
              <a:extLst>
                <a:ext uri="{FF2B5EF4-FFF2-40B4-BE49-F238E27FC236}">
                  <a16:creationId xmlns:a16="http://schemas.microsoft.com/office/drawing/2014/main" id="{C1889315-72B6-4238-9E0D-40C4F09DE953}"/>
                </a:ext>
              </a:extLst>
            </p:cNvPr>
            <p:cNvSpPr txBox="1"/>
            <p:nvPr/>
          </p:nvSpPr>
          <p:spPr>
            <a:xfrm>
              <a:off x="5770543" y="4601201"/>
              <a:ext cx="3110409" cy="265650"/>
            </a:xfrm>
            <a:prstGeom prst="rect">
              <a:avLst/>
            </a:prstGeom>
            <a:noFill/>
          </p:spPr>
          <p:txBody>
            <a:bodyPr wrap="square" lIns="91440" tIns="45720" rIns="91440" bIns="45720" rtlCol="0" anchor="t">
              <a:spAutoFit/>
            </a:bodyPr>
            <a:lstStyle/>
            <a:p>
              <a:pPr algn="ctr"/>
              <a:r>
                <a:rPr lang="en-US" sz="1800">
                  <a:solidFill>
                    <a:schemeClr val="bg1"/>
                  </a:solidFill>
                  <a:latin typeface="Book Antiqua"/>
                </a:rPr>
                <a:t>Of these, </a:t>
              </a:r>
            </a:p>
          </p:txBody>
        </p:sp>
        <p:sp>
          <p:nvSpPr>
            <p:cNvPr id="11" name="TextBox 10">
              <a:extLst>
                <a:ext uri="{FF2B5EF4-FFF2-40B4-BE49-F238E27FC236}">
                  <a16:creationId xmlns:a16="http://schemas.microsoft.com/office/drawing/2014/main" id="{1B7414D3-640E-4BEE-9DF4-AC59D69B1191}"/>
                </a:ext>
              </a:extLst>
            </p:cNvPr>
            <p:cNvSpPr txBox="1"/>
            <p:nvPr/>
          </p:nvSpPr>
          <p:spPr>
            <a:xfrm>
              <a:off x="6663729" y="4809702"/>
              <a:ext cx="1465923" cy="488762"/>
            </a:xfrm>
            <a:prstGeom prst="rect">
              <a:avLst/>
            </a:prstGeom>
            <a:noFill/>
          </p:spPr>
          <p:txBody>
            <a:bodyPr wrap="square" rtlCol="0">
              <a:spAutoFit/>
            </a:bodyPr>
            <a:lstStyle/>
            <a:p>
              <a:pPr algn="ctr"/>
              <a:r>
                <a:rPr lang="en-US" sz="4050" dirty="0">
                  <a:solidFill>
                    <a:schemeClr val="bg1"/>
                  </a:solidFill>
                  <a:latin typeface="Book Antiqua" panose="02040602050305030304" pitchFamily="18" charset="0"/>
                </a:rPr>
                <a:t>70%</a:t>
              </a:r>
            </a:p>
          </p:txBody>
        </p:sp>
        <p:sp>
          <p:nvSpPr>
            <p:cNvPr id="12" name="TextBox 11">
              <a:extLst>
                <a:ext uri="{FF2B5EF4-FFF2-40B4-BE49-F238E27FC236}">
                  <a16:creationId xmlns:a16="http://schemas.microsoft.com/office/drawing/2014/main" id="{2CC73AF4-4A7B-4C99-80C0-69E49BBB60EF}"/>
                </a:ext>
              </a:extLst>
            </p:cNvPr>
            <p:cNvSpPr txBox="1"/>
            <p:nvPr/>
          </p:nvSpPr>
          <p:spPr>
            <a:xfrm>
              <a:off x="6578900" y="5201261"/>
              <a:ext cx="1469193" cy="220731"/>
            </a:xfrm>
            <a:prstGeom prst="rect">
              <a:avLst/>
            </a:prstGeom>
            <a:noFill/>
          </p:spPr>
          <p:txBody>
            <a:bodyPr wrap="none" rtlCol="0">
              <a:spAutoFit/>
            </a:bodyPr>
            <a:lstStyle/>
            <a:p>
              <a:r>
                <a:rPr lang="en-US" sz="1500" dirty="0">
                  <a:solidFill>
                    <a:schemeClr val="bg1"/>
                  </a:solidFill>
                  <a:latin typeface="Book Antiqua" panose="02040602050305030304" pitchFamily="18" charset="0"/>
                </a:rPr>
                <a:t>( 32,271 Clients)</a:t>
              </a:r>
            </a:p>
          </p:txBody>
        </p:sp>
      </p:grpSp>
      <p:pic>
        <p:nvPicPr>
          <p:cNvPr id="13" name="Picture 12">
            <a:extLst>
              <a:ext uri="{FF2B5EF4-FFF2-40B4-BE49-F238E27FC236}">
                <a16:creationId xmlns:a16="http://schemas.microsoft.com/office/drawing/2014/main" id="{0C41762C-0C18-4106-B537-45D623DB415C}"/>
              </a:ext>
            </a:extLst>
          </p:cNvPr>
          <p:cNvPicPr>
            <a:picLocks noChangeAspect="1"/>
          </p:cNvPicPr>
          <p:nvPr/>
        </p:nvPicPr>
        <p:blipFill rotWithShape="1">
          <a:blip r:embed="rId3">
            <a:clrChange>
              <a:clrFrom>
                <a:srgbClr val="FCFFFF"/>
              </a:clrFrom>
              <a:clrTo>
                <a:srgbClr val="FC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l="6687" t="35781" r="83666" b="55780"/>
          <a:stretch/>
        </p:blipFill>
        <p:spPr>
          <a:xfrm>
            <a:off x="7926253" y="5791469"/>
            <a:ext cx="358193" cy="559679"/>
          </a:xfrm>
          <a:prstGeom prst="rect">
            <a:avLst/>
          </a:prstGeom>
        </p:spPr>
      </p:pic>
      <p:pic>
        <p:nvPicPr>
          <p:cNvPr id="14" name="Picture 13">
            <a:extLst>
              <a:ext uri="{FF2B5EF4-FFF2-40B4-BE49-F238E27FC236}">
                <a16:creationId xmlns:a16="http://schemas.microsoft.com/office/drawing/2014/main" id="{B1C4E906-285F-4870-A7E2-5E2FE76A0BC6}"/>
              </a:ext>
            </a:extLst>
          </p:cNvPr>
          <p:cNvPicPr>
            <a:picLocks noChangeAspect="1"/>
          </p:cNvPicPr>
          <p:nvPr/>
        </p:nvPicPr>
        <p:blipFill rotWithShape="1">
          <a:blip r:embed="rId3">
            <a:clrChange>
              <a:clrFrom>
                <a:srgbClr val="FCFFFF"/>
              </a:clrFrom>
              <a:clrTo>
                <a:srgbClr val="FC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l="6687" t="35781" r="83666" b="55780"/>
          <a:stretch/>
        </p:blipFill>
        <p:spPr>
          <a:xfrm>
            <a:off x="8739470" y="5799853"/>
            <a:ext cx="358193" cy="559679"/>
          </a:xfrm>
          <a:prstGeom prst="rect">
            <a:avLst/>
          </a:prstGeom>
        </p:spPr>
      </p:pic>
      <p:pic>
        <p:nvPicPr>
          <p:cNvPr id="15" name="Picture 14">
            <a:extLst>
              <a:ext uri="{FF2B5EF4-FFF2-40B4-BE49-F238E27FC236}">
                <a16:creationId xmlns:a16="http://schemas.microsoft.com/office/drawing/2014/main" id="{DD4D33B6-E139-4CE0-A6E0-204012FBB109}"/>
              </a:ext>
            </a:extLst>
          </p:cNvPr>
          <p:cNvPicPr>
            <a:picLocks noChangeAspect="1"/>
          </p:cNvPicPr>
          <p:nvPr/>
        </p:nvPicPr>
        <p:blipFill rotWithShape="1">
          <a:blip r:embed="rId3">
            <a:clrChange>
              <a:clrFrom>
                <a:srgbClr val="FCFFFF"/>
              </a:clrFrom>
              <a:clrTo>
                <a:srgbClr val="FCFFFF">
                  <a:alpha val="0"/>
                </a:srgbClr>
              </a:clrTo>
            </a:clrChange>
            <a:extLst>
              <a:ext uri="{28A0092B-C50C-407E-A947-70E740481C1C}">
                <a14:useLocalDpi xmlns:a14="http://schemas.microsoft.com/office/drawing/2010/main" val="0"/>
              </a:ext>
            </a:extLst>
          </a:blip>
          <a:srcRect l="6687" t="35781" r="83666" b="55780"/>
          <a:stretch/>
        </p:blipFill>
        <p:spPr>
          <a:xfrm>
            <a:off x="7213227" y="1457976"/>
            <a:ext cx="311867" cy="515677"/>
          </a:xfrm>
          <a:prstGeom prst="rect">
            <a:avLst/>
          </a:prstGeom>
        </p:spPr>
      </p:pic>
      <p:pic>
        <p:nvPicPr>
          <p:cNvPr id="16" name="Picture 15">
            <a:extLst>
              <a:ext uri="{FF2B5EF4-FFF2-40B4-BE49-F238E27FC236}">
                <a16:creationId xmlns:a16="http://schemas.microsoft.com/office/drawing/2014/main" id="{6F49899C-6448-4FC9-BA33-9757D15EE7DF}"/>
              </a:ext>
            </a:extLst>
          </p:cNvPr>
          <p:cNvPicPr>
            <a:picLocks noChangeAspect="1"/>
          </p:cNvPicPr>
          <p:nvPr/>
        </p:nvPicPr>
        <p:blipFill rotWithShape="1">
          <a:blip r:embed="rId3">
            <a:clrChange>
              <a:clrFrom>
                <a:srgbClr val="FBFFFD"/>
              </a:clrFrom>
              <a:clrTo>
                <a:srgbClr val="FBFFFD">
                  <a:alpha val="0"/>
                </a:srgbClr>
              </a:clrTo>
            </a:clrChange>
            <a:extLst>
              <a:ext uri="{28A0092B-C50C-407E-A947-70E740481C1C}">
                <a14:useLocalDpi xmlns:a14="http://schemas.microsoft.com/office/drawing/2010/main" val="0"/>
              </a:ext>
            </a:extLst>
          </a:blip>
          <a:srcRect l="6819" t="52663" r="83835" b="39067"/>
          <a:stretch/>
        </p:blipFill>
        <p:spPr>
          <a:xfrm>
            <a:off x="9551774" y="1470753"/>
            <a:ext cx="302123" cy="505364"/>
          </a:xfrm>
          <a:prstGeom prst="rect">
            <a:avLst/>
          </a:prstGeom>
        </p:spPr>
      </p:pic>
      <p:pic>
        <p:nvPicPr>
          <p:cNvPr id="17" name="Picture 16">
            <a:extLst>
              <a:ext uri="{FF2B5EF4-FFF2-40B4-BE49-F238E27FC236}">
                <a16:creationId xmlns:a16="http://schemas.microsoft.com/office/drawing/2014/main" id="{9C64BA0A-6C44-438E-B000-738E381374B8}"/>
              </a:ext>
            </a:extLst>
          </p:cNvPr>
          <p:cNvPicPr>
            <a:picLocks noChangeAspect="1"/>
          </p:cNvPicPr>
          <p:nvPr/>
        </p:nvPicPr>
        <p:blipFill rotWithShape="1">
          <a:blip r:embed="rId3">
            <a:clrChange>
              <a:clrFrom>
                <a:srgbClr val="FBFFFD"/>
              </a:clrFrom>
              <a:clrTo>
                <a:srgbClr val="FBFFFD">
                  <a:alpha val="0"/>
                </a:srgbClr>
              </a:clrTo>
            </a:clrChange>
            <a:extLst>
              <a:ext uri="{28A0092B-C50C-407E-A947-70E740481C1C}">
                <a14:useLocalDpi xmlns:a14="http://schemas.microsoft.com/office/drawing/2010/main" val="0"/>
              </a:ext>
            </a:extLst>
          </a:blip>
          <a:srcRect l="6819" t="52663" r="83835" b="39067"/>
          <a:stretch/>
        </p:blipFill>
        <p:spPr>
          <a:xfrm>
            <a:off x="8752333" y="1476565"/>
            <a:ext cx="302123" cy="505364"/>
          </a:xfrm>
          <a:prstGeom prst="rect">
            <a:avLst/>
          </a:prstGeom>
        </p:spPr>
      </p:pic>
      <p:sp>
        <p:nvSpPr>
          <p:cNvPr id="18" name="Rounded Rectangle 27">
            <a:extLst>
              <a:ext uri="{FF2B5EF4-FFF2-40B4-BE49-F238E27FC236}">
                <a16:creationId xmlns:a16="http://schemas.microsoft.com/office/drawing/2014/main" id="{1CC6AE00-A714-4B64-97A4-7E4F096BD57B}"/>
              </a:ext>
            </a:extLst>
          </p:cNvPr>
          <p:cNvSpPr/>
          <p:nvPr/>
        </p:nvSpPr>
        <p:spPr>
          <a:xfrm>
            <a:off x="6973997" y="2031480"/>
            <a:ext cx="3194612" cy="1440180"/>
          </a:xfrm>
          <a:prstGeom prst="roundRect">
            <a:avLst/>
          </a:prstGeom>
          <a:solidFill>
            <a:srgbClr val="2145B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TextBox 18">
            <a:extLst>
              <a:ext uri="{FF2B5EF4-FFF2-40B4-BE49-F238E27FC236}">
                <a16:creationId xmlns:a16="http://schemas.microsoft.com/office/drawing/2014/main" id="{ADFF5008-5C46-4306-99BF-D99502452ADD}"/>
              </a:ext>
            </a:extLst>
          </p:cNvPr>
          <p:cNvSpPr txBox="1"/>
          <p:nvPr/>
        </p:nvSpPr>
        <p:spPr>
          <a:xfrm>
            <a:off x="7022153" y="2044367"/>
            <a:ext cx="3064397" cy="646331"/>
          </a:xfrm>
          <a:prstGeom prst="rect">
            <a:avLst/>
          </a:prstGeom>
          <a:noFill/>
        </p:spPr>
        <p:txBody>
          <a:bodyPr wrap="square" lIns="91440" tIns="45720" rIns="91440" bIns="45720" rtlCol="0" anchor="t">
            <a:spAutoFit/>
          </a:bodyPr>
          <a:lstStyle/>
          <a:p>
            <a:pPr algn="ctr"/>
            <a:r>
              <a:rPr lang="en-US" sz="1800" dirty="0">
                <a:solidFill>
                  <a:schemeClr val="bg1"/>
                </a:solidFill>
                <a:latin typeface="Book Antiqua"/>
              </a:rPr>
              <a:t>With a VAC disability for a mental health condition</a:t>
            </a:r>
          </a:p>
        </p:txBody>
      </p:sp>
      <p:sp>
        <p:nvSpPr>
          <p:cNvPr id="20" name="TextBox 19">
            <a:extLst>
              <a:ext uri="{FF2B5EF4-FFF2-40B4-BE49-F238E27FC236}">
                <a16:creationId xmlns:a16="http://schemas.microsoft.com/office/drawing/2014/main" id="{7605D022-AA82-4B95-82DE-11F8F4731AD9}"/>
              </a:ext>
            </a:extLst>
          </p:cNvPr>
          <p:cNvSpPr txBox="1"/>
          <p:nvPr/>
        </p:nvSpPr>
        <p:spPr>
          <a:xfrm>
            <a:off x="7977003" y="2543468"/>
            <a:ext cx="1188601" cy="715581"/>
          </a:xfrm>
          <a:prstGeom prst="rect">
            <a:avLst/>
          </a:prstGeom>
          <a:noFill/>
        </p:spPr>
        <p:txBody>
          <a:bodyPr wrap="square" rtlCol="0">
            <a:spAutoFit/>
          </a:bodyPr>
          <a:lstStyle/>
          <a:p>
            <a:r>
              <a:rPr lang="en-US" sz="4050" dirty="0">
                <a:solidFill>
                  <a:schemeClr val="bg1"/>
                </a:solidFill>
                <a:latin typeface="Book Antiqua" panose="02040602050305030304" pitchFamily="18" charset="0"/>
              </a:rPr>
              <a:t>32%</a:t>
            </a:r>
          </a:p>
        </p:txBody>
      </p:sp>
      <p:pic>
        <p:nvPicPr>
          <p:cNvPr id="21" name="Picture 20">
            <a:extLst>
              <a:ext uri="{FF2B5EF4-FFF2-40B4-BE49-F238E27FC236}">
                <a16:creationId xmlns:a16="http://schemas.microsoft.com/office/drawing/2014/main" id="{3E9F291D-9074-416D-B15A-60687E3FBD18}"/>
              </a:ext>
            </a:extLst>
          </p:cNvPr>
          <p:cNvPicPr>
            <a:picLocks noChangeAspect="1"/>
          </p:cNvPicPr>
          <p:nvPr/>
        </p:nvPicPr>
        <p:blipFill rotWithShape="1">
          <a:blip r:embed="rId3">
            <a:clrChange>
              <a:clrFrom>
                <a:srgbClr val="FBFFFD"/>
              </a:clrFrom>
              <a:clrTo>
                <a:srgbClr val="FBFFFD">
                  <a:alpha val="0"/>
                </a:srgbClr>
              </a:clrTo>
            </a:clrChange>
            <a:extLst>
              <a:ext uri="{28A0092B-C50C-407E-A947-70E740481C1C}">
                <a14:useLocalDpi xmlns:a14="http://schemas.microsoft.com/office/drawing/2010/main" val="0"/>
              </a:ext>
            </a:extLst>
          </a:blip>
          <a:srcRect l="6819" t="52663" r="83835" b="39067"/>
          <a:stretch/>
        </p:blipFill>
        <p:spPr>
          <a:xfrm>
            <a:off x="7949624" y="1478360"/>
            <a:ext cx="302123" cy="505364"/>
          </a:xfrm>
          <a:prstGeom prst="rect">
            <a:avLst/>
          </a:prstGeom>
        </p:spPr>
      </p:pic>
      <p:sp>
        <p:nvSpPr>
          <p:cNvPr id="22" name="Down Arrow 48">
            <a:extLst>
              <a:ext uri="{FF2B5EF4-FFF2-40B4-BE49-F238E27FC236}">
                <a16:creationId xmlns:a16="http://schemas.microsoft.com/office/drawing/2014/main" id="{07C14B64-6193-4155-8DCA-C646F48F8D5E}"/>
              </a:ext>
            </a:extLst>
          </p:cNvPr>
          <p:cNvSpPr/>
          <p:nvPr/>
        </p:nvSpPr>
        <p:spPr>
          <a:xfrm>
            <a:off x="8382701" y="3526980"/>
            <a:ext cx="361900" cy="369458"/>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Rectangle 22">
            <a:extLst>
              <a:ext uri="{FF2B5EF4-FFF2-40B4-BE49-F238E27FC236}">
                <a16:creationId xmlns:a16="http://schemas.microsoft.com/office/drawing/2014/main" id="{51DEA987-CD00-4AE1-9612-48CAE9001903}"/>
              </a:ext>
            </a:extLst>
          </p:cNvPr>
          <p:cNvSpPr/>
          <p:nvPr/>
        </p:nvSpPr>
        <p:spPr>
          <a:xfrm>
            <a:off x="6788665" y="1267416"/>
            <a:ext cx="3559659" cy="514940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TextBox 23">
            <a:extLst>
              <a:ext uri="{FF2B5EF4-FFF2-40B4-BE49-F238E27FC236}">
                <a16:creationId xmlns:a16="http://schemas.microsoft.com/office/drawing/2014/main" id="{67D8F1CE-162C-42F9-B75A-8E2D76D97A8C}"/>
              </a:ext>
            </a:extLst>
          </p:cNvPr>
          <p:cNvSpPr txBox="1"/>
          <p:nvPr/>
        </p:nvSpPr>
        <p:spPr>
          <a:xfrm>
            <a:off x="7828151" y="3151333"/>
            <a:ext cx="1486304" cy="323165"/>
          </a:xfrm>
          <a:prstGeom prst="rect">
            <a:avLst/>
          </a:prstGeom>
          <a:noFill/>
        </p:spPr>
        <p:txBody>
          <a:bodyPr wrap="none" rtlCol="0">
            <a:spAutoFit/>
          </a:bodyPr>
          <a:lstStyle/>
          <a:p>
            <a:r>
              <a:rPr lang="en-US" sz="1500" dirty="0">
                <a:solidFill>
                  <a:schemeClr val="bg1"/>
                </a:solidFill>
                <a:latin typeface="Book Antiqua" panose="02040602050305030304" pitchFamily="18" charset="0"/>
              </a:rPr>
              <a:t>(45,918 Clients)</a:t>
            </a:r>
          </a:p>
        </p:txBody>
      </p:sp>
      <p:pic>
        <p:nvPicPr>
          <p:cNvPr id="25" name="Picture 24">
            <a:extLst>
              <a:ext uri="{FF2B5EF4-FFF2-40B4-BE49-F238E27FC236}">
                <a16:creationId xmlns:a16="http://schemas.microsoft.com/office/drawing/2014/main" id="{4DF75194-8A07-4C82-B6C5-ECC642FED85E}"/>
              </a:ext>
            </a:extLst>
          </p:cNvPr>
          <p:cNvPicPr>
            <a:picLocks noChangeAspect="1"/>
          </p:cNvPicPr>
          <p:nvPr/>
        </p:nvPicPr>
        <p:blipFill rotWithShape="1">
          <a:blip r:embed="rId3">
            <a:clrChange>
              <a:clrFrom>
                <a:srgbClr val="FCFFFF"/>
              </a:clrFrom>
              <a:clrTo>
                <a:srgbClr val="FCFFFF">
                  <a:alpha val="0"/>
                </a:srgbClr>
              </a:clrTo>
            </a:clrChange>
            <a:extLst>
              <a:ext uri="{28A0092B-C50C-407E-A947-70E740481C1C}">
                <a14:useLocalDpi xmlns:a14="http://schemas.microsoft.com/office/drawing/2010/main" val="0"/>
              </a:ext>
            </a:extLst>
          </a:blip>
          <a:srcRect l="6687" t="35781" r="83666" b="55780"/>
          <a:stretch/>
        </p:blipFill>
        <p:spPr>
          <a:xfrm>
            <a:off x="9551914" y="5809933"/>
            <a:ext cx="311867" cy="515677"/>
          </a:xfrm>
          <a:prstGeom prst="rect">
            <a:avLst/>
          </a:prstGeom>
        </p:spPr>
      </p:pic>
      <p:pic>
        <p:nvPicPr>
          <p:cNvPr id="26" name="Picture 25">
            <a:extLst>
              <a:ext uri="{FF2B5EF4-FFF2-40B4-BE49-F238E27FC236}">
                <a16:creationId xmlns:a16="http://schemas.microsoft.com/office/drawing/2014/main" id="{00C0EC46-C5D5-46F4-AA91-065EA9321F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19827" y="1231873"/>
            <a:ext cx="4964327" cy="4337282"/>
          </a:xfrm>
          <a:prstGeom prst="rect">
            <a:avLst/>
          </a:prstGeom>
        </p:spPr>
      </p:pic>
      <p:grpSp>
        <p:nvGrpSpPr>
          <p:cNvPr id="27" name="Group 26">
            <a:extLst>
              <a:ext uri="{FF2B5EF4-FFF2-40B4-BE49-F238E27FC236}">
                <a16:creationId xmlns:a16="http://schemas.microsoft.com/office/drawing/2014/main" id="{BE989DB2-4F0F-46F5-AA34-3900A2EDCE42}"/>
              </a:ext>
            </a:extLst>
          </p:cNvPr>
          <p:cNvGrpSpPr/>
          <p:nvPr/>
        </p:nvGrpSpPr>
        <p:grpSpPr>
          <a:xfrm>
            <a:off x="2388831" y="3210561"/>
            <a:ext cx="2497965" cy="1263040"/>
            <a:chOff x="1585309" y="3656043"/>
            <a:chExt cx="3068080" cy="1466154"/>
          </a:xfrm>
        </p:grpSpPr>
        <p:sp>
          <p:nvSpPr>
            <p:cNvPr id="28" name="Rectangle 27">
              <a:extLst>
                <a:ext uri="{FF2B5EF4-FFF2-40B4-BE49-F238E27FC236}">
                  <a16:creationId xmlns:a16="http://schemas.microsoft.com/office/drawing/2014/main" id="{66323C07-EC45-400D-A3FC-6078BD967633}"/>
                </a:ext>
              </a:extLst>
            </p:cNvPr>
            <p:cNvSpPr/>
            <p:nvPr/>
          </p:nvSpPr>
          <p:spPr>
            <a:xfrm>
              <a:off x="1585309" y="3656043"/>
              <a:ext cx="2992216" cy="146615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 name="TextBox 28">
              <a:extLst>
                <a:ext uri="{FF2B5EF4-FFF2-40B4-BE49-F238E27FC236}">
                  <a16:creationId xmlns:a16="http://schemas.microsoft.com/office/drawing/2014/main" id="{EE974B27-4F02-4476-AFCE-92A0FD27A08F}"/>
                </a:ext>
              </a:extLst>
            </p:cNvPr>
            <p:cNvSpPr txBox="1"/>
            <p:nvPr/>
          </p:nvSpPr>
          <p:spPr>
            <a:xfrm>
              <a:off x="1668204" y="3698552"/>
              <a:ext cx="2985185" cy="482316"/>
            </a:xfrm>
            <a:prstGeom prst="rect">
              <a:avLst/>
            </a:prstGeom>
            <a:noFill/>
          </p:spPr>
          <p:txBody>
            <a:bodyPr wrap="none" rtlCol="0">
              <a:spAutoFit/>
            </a:bodyPr>
            <a:lstStyle/>
            <a:p>
              <a:r>
                <a:rPr lang="en-US" sz="2100">
                  <a:latin typeface="Book Antiqua" panose="02040602050305030304" pitchFamily="18" charset="0"/>
                </a:rPr>
                <a:t>Total VAC Clients:</a:t>
              </a:r>
            </a:p>
          </p:txBody>
        </p:sp>
        <p:sp>
          <p:nvSpPr>
            <p:cNvPr id="30" name="TextBox 29">
              <a:extLst>
                <a:ext uri="{FF2B5EF4-FFF2-40B4-BE49-F238E27FC236}">
                  <a16:creationId xmlns:a16="http://schemas.microsoft.com/office/drawing/2014/main" id="{0CE13924-5E65-4ED3-AC1A-F7A2BBAFC99E}"/>
                </a:ext>
              </a:extLst>
            </p:cNvPr>
            <p:cNvSpPr txBox="1"/>
            <p:nvPr/>
          </p:nvSpPr>
          <p:spPr>
            <a:xfrm>
              <a:off x="1594016" y="4598977"/>
              <a:ext cx="3054213" cy="509112"/>
            </a:xfrm>
            <a:prstGeom prst="rect">
              <a:avLst/>
            </a:prstGeom>
            <a:noFill/>
          </p:spPr>
          <p:txBody>
            <a:bodyPr wrap="square" rtlCol="0">
              <a:spAutoFit/>
            </a:bodyPr>
            <a:lstStyle/>
            <a:p>
              <a:r>
                <a:rPr lang="en-US" sz="1125">
                  <a:latin typeface="Book Antiqua" panose="02040602050305030304" pitchFamily="18" charset="0"/>
                </a:rPr>
                <a:t>Includes Veterans, CAF and RCMP</a:t>
              </a:r>
            </a:p>
            <a:p>
              <a:r>
                <a:rPr lang="en-US" sz="1125">
                  <a:latin typeface="Book Antiqua" panose="02040602050305030304" pitchFamily="18" charset="0"/>
                </a:rPr>
                <a:t>       (does not include survivors)</a:t>
              </a:r>
            </a:p>
          </p:txBody>
        </p:sp>
        <p:sp>
          <p:nvSpPr>
            <p:cNvPr id="31" name="TextBox 30">
              <a:extLst>
                <a:ext uri="{FF2B5EF4-FFF2-40B4-BE49-F238E27FC236}">
                  <a16:creationId xmlns:a16="http://schemas.microsoft.com/office/drawing/2014/main" id="{6F5BE355-771B-4AD8-9305-D50E2B3FB54E}"/>
                </a:ext>
              </a:extLst>
            </p:cNvPr>
            <p:cNvSpPr txBox="1"/>
            <p:nvPr/>
          </p:nvSpPr>
          <p:spPr>
            <a:xfrm>
              <a:off x="2234809" y="4046381"/>
              <a:ext cx="1762522" cy="643088"/>
            </a:xfrm>
            <a:prstGeom prst="rect">
              <a:avLst/>
            </a:prstGeom>
            <a:noFill/>
          </p:spPr>
          <p:txBody>
            <a:bodyPr wrap="none" rtlCol="0">
              <a:spAutoFit/>
            </a:bodyPr>
            <a:lstStyle/>
            <a:p>
              <a:r>
                <a:rPr lang="en-US" sz="3000" dirty="0">
                  <a:latin typeface="Book Antiqua" panose="02040602050305030304" pitchFamily="18" charset="0"/>
                </a:rPr>
                <a:t>142,033</a:t>
              </a:r>
            </a:p>
          </p:txBody>
        </p:sp>
      </p:grpSp>
      <p:sp>
        <p:nvSpPr>
          <p:cNvPr id="32" name="Right Arrow 45">
            <a:extLst>
              <a:ext uri="{FF2B5EF4-FFF2-40B4-BE49-F238E27FC236}">
                <a16:creationId xmlns:a16="http://schemas.microsoft.com/office/drawing/2014/main" id="{84874898-28FE-48D8-9E08-8AF6FDF9326D}"/>
              </a:ext>
            </a:extLst>
          </p:cNvPr>
          <p:cNvSpPr/>
          <p:nvPr/>
        </p:nvSpPr>
        <p:spPr>
          <a:xfrm>
            <a:off x="5042018" y="2604715"/>
            <a:ext cx="1684116" cy="529542"/>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TextBox 32">
            <a:extLst>
              <a:ext uri="{FF2B5EF4-FFF2-40B4-BE49-F238E27FC236}">
                <a16:creationId xmlns:a16="http://schemas.microsoft.com/office/drawing/2014/main" id="{579D0CD1-39F7-410F-A5BE-08D3214D2027}"/>
              </a:ext>
            </a:extLst>
          </p:cNvPr>
          <p:cNvSpPr txBox="1"/>
          <p:nvPr/>
        </p:nvSpPr>
        <p:spPr>
          <a:xfrm>
            <a:off x="2016831" y="5406533"/>
            <a:ext cx="3946914" cy="307777"/>
          </a:xfrm>
          <a:prstGeom prst="rect">
            <a:avLst/>
          </a:prstGeom>
          <a:noFill/>
        </p:spPr>
        <p:txBody>
          <a:bodyPr wrap="none" rtlCol="0">
            <a:spAutoFit/>
          </a:bodyPr>
          <a:lstStyle/>
          <a:p>
            <a:r>
              <a:rPr lang="en-US" sz="1400" i="1" dirty="0">
                <a:latin typeface="Book Antiqua" panose="02040602050305030304" pitchFamily="18" charset="0"/>
              </a:rPr>
              <a:t>VAC Statistics - Facts and Figures</a:t>
            </a:r>
            <a:r>
              <a:rPr lang="en-US" sz="1400" b="1" i="1" dirty="0">
                <a:solidFill>
                  <a:srgbClr val="FF0000"/>
                </a:solidFill>
                <a:latin typeface="Book Antiqua" panose="02040602050305030304" pitchFamily="18" charset="0"/>
              </a:rPr>
              <a:t> </a:t>
            </a:r>
            <a:r>
              <a:rPr lang="en-US" sz="1400" b="1" i="1" dirty="0">
                <a:latin typeface="Book Antiqua" panose="02040602050305030304" pitchFamily="18" charset="0"/>
              </a:rPr>
              <a:t>December 2021</a:t>
            </a:r>
          </a:p>
        </p:txBody>
      </p:sp>
      <p:sp>
        <p:nvSpPr>
          <p:cNvPr id="35" name="TextBox 34">
            <a:extLst>
              <a:ext uri="{FF2B5EF4-FFF2-40B4-BE49-F238E27FC236}">
                <a16:creationId xmlns:a16="http://schemas.microsoft.com/office/drawing/2014/main" id="{701B6E9A-1247-4EFD-B943-372275466F06}"/>
              </a:ext>
            </a:extLst>
          </p:cNvPr>
          <p:cNvSpPr txBox="1"/>
          <p:nvPr/>
        </p:nvSpPr>
        <p:spPr>
          <a:xfrm>
            <a:off x="7031453" y="5102868"/>
            <a:ext cx="3064397" cy="646331"/>
          </a:xfrm>
          <a:prstGeom prst="rect">
            <a:avLst/>
          </a:prstGeom>
          <a:noFill/>
        </p:spPr>
        <p:txBody>
          <a:bodyPr wrap="square" lIns="91440" tIns="45720" rIns="91440" bIns="45720" rtlCol="0" anchor="t">
            <a:spAutoFit/>
          </a:bodyPr>
          <a:lstStyle/>
          <a:p>
            <a:pPr algn="ctr"/>
            <a:r>
              <a:rPr lang="en-US" sz="1800">
                <a:solidFill>
                  <a:schemeClr val="bg1"/>
                </a:solidFill>
                <a:latin typeface="Book Antiqua"/>
              </a:rPr>
              <a:t>have a VAC disability for PTSD </a:t>
            </a:r>
          </a:p>
        </p:txBody>
      </p:sp>
    </p:spTree>
    <p:extLst>
      <p:ext uri="{BB962C8B-B14F-4D97-AF65-F5344CB8AC3E}">
        <p14:creationId xmlns:p14="http://schemas.microsoft.com/office/powerpoint/2010/main" val="30059226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COMMON\PRODUCTION_AND_OUTREACH\_PrintServices\_Print Production\Images\iStock Images\BlueSky.jpg"/>
          <p:cNvPicPr>
            <a:picLocks noChangeAspect="1" noChangeArrowheads="1"/>
          </p:cNvPicPr>
          <p:nvPr/>
        </p:nvPicPr>
        <p:blipFill>
          <a:blip r:embed="rId3" cstate="print"/>
          <a:srcRect/>
          <a:stretch>
            <a:fillRect/>
          </a:stretch>
        </p:blipFill>
        <p:spPr bwMode="auto">
          <a:xfrm>
            <a:off x="-90264" y="0"/>
            <a:ext cx="12282264" cy="7874714"/>
          </a:xfrm>
          <a:prstGeom prst="rect">
            <a:avLst/>
          </a:prstGeom>
          <a:noFill/>
        </p:spPr>
      </p:pic>
      <p:sp>
        <p:nvSpPr>
          <p:cNvPr id="2" name="Slide Number Placeholder 1">
            <a:extLst>
              <a:ext uri="{FF2B5EF4-FFF2-40B4-BE49-F238E27FC236}">
                <a16:creationId xmlns:a16="http://schemas.microsoft.com/office/drawing/2014/main" id="{B772BEA9-28F8-A54D-8304-AEAD51697CB0}"/>
              </a:ext>
            </a:extLst>
          </p:cNvPr>
          <p:cNvSpPr>
            <a:spLocks noGrp="1"/>
          </p:cNvSpPr>
          <p:nvPr>
            <p:ph type="sldNum" sz="quarter" idx="12"/>
          </p:nvPr>
        </p:nvSpPr>
        <p:spPr/>
        <p:txBody>
          <a:bodyPr/>
          <a:lstStyle/>
          <a:p>
            <a:pPr>
              <a:defRPr/>
            </a:pPr>
            <a:fld id="{E57E915B-6A59-495A-930A-DD79DBE0BAA4}" type="slidenum">
              <a:rPr lang="en-CA" smtClean="0"/>
              <a:pPr>
                <a:defRPr/>
              </a:pPr>
              <a:t>25</a:t>
            </a:fld>
            <a:endParaRPr lang="en-CA" dirty="0"/>
          </a:p>
        </p:txBody>
      </p:sp>
      <p:sp>
        <p:nvSpPr>
          <p:cNvPr id="6" name="Title 5"/>
          <p:cNvSpPr>
            <a:spLocks noGrp="1"/>
          </p:cNvSpPr>
          <p:nvPr>
            <p:ph type="title"/>
          </p:nvPr>
        </p:nvSpPr>
        <p:spPr>
          <a:xfrm>
            <a:off x="1703512" y="274638"/>
            <a:ext cx="8229600" cy="994122"/>
          </a:xfrm>
        </p:spPr>
        <p:txBody>
          <a:bodyPr/>
          <a:lstStyle/>
          <a:p>
            <a:pPr algn="l"/>
            <a:r>
              <a:rPr lang="en-CA" sz="3600" dirty="0">
                <a:solidFill>
                  <a:schemeClr val="bg1"/>
                </a:solidFill>
                <a:cs typeface="Arial" pitchFamily="34" charset="0"/>
              </a:rPr>
              <a:t>Mental Health  Services </a:t>
            </a:r>
            <a:endParaRPr lang="en-US" sz="3600" dirty="0">
              <a:solidFill>
                <a:schemeClr val="bg1"/>
              </a:solidFill>
              <a:cs typeface="Arial" pitchFamily="34" charset="0"/>
            </a:endParaRPr>
          </a:p>
        </p:txBody>
      </p:sp>
      <p:sp>
        <p:nvSpPr>
          <p:cNvPr id="8" name="Content Placeholder 2"/>
          <p:cNvSpPr txBox="1">
            <a:spLocks/>
          </p:cNvSpPr>
          <p:nvPr/>
        </p:nvSpPr>
        <p:spPr bwMode="auto">
          <a:xfrm>
            <a:off x="6744072" y="1301262"/>
            <a:ext cx="4320480" cy="4576010"/>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buFont typeface="Arial" panose="020B0604020202020204" pitchFamily="34" charset="0"/>
              <a:buChar char="•"/>
            </a:pPr>
            <a:r>
              <a:rPr lang="en-US" sz="2200" dirty="0">
                <a:latin typeface="+mn-lt"/>
              </a:rPr>
              <a:t>Veterans receiving VAC disability benefits for psyschological diagnoses increased significantly in recent years. </a:t>
            </a:r>
          </a:p>
          <a:p>
            <a:pPr marL="342900" indent="-342900">
              <a:buFont typeface="Arial" panose="020B0604020202020204" pitchFamily="34" charset="0"/>
              <a:buChar char="•"/>
            </a:pPr>
            <a:r>
              <a:rPr lang="en-US" sz="2200" dirty="0">
                <a:latin typeface="+mn-lt"/>
              </a:rPr>
              <a:t>Swift  access to medical support key to recovery.</a:t>
            </a:r>
          </a:p>
          <a:p>
            <a:pPr marL="342900" indent="-342900">
              <a:buFont typeface="Arial" panose="020B0604020202020204" pitchFamily="34" charset="0"/>
              <a:buChar char="•"/>
            </a:pPr>
            <a:r>
              <a:rPr lang="en-US" sz="2200" dirty="0">
                <a:latin typeface="+mn-lt"/>
              </a:rPr>
              <a:t>Case management.</a:t>
            </a:r>
          </a:p>
          <a:p>
            <a:pPr marL="342900" indent="-342900">
              <a:buFont typeface="Arial" panose="020B0604020202020204" pitchFamily="34" charset="0"/>
              <a:buChar char="•"/>
            </a:pPr>
            <a:r>
              <a:rPr lang="en-US" sz="2200" dirty="0">
                <a:latin typeface="+mn-lt"/>
              </a:rPr>
              <a:t>OSI clinics.</a:t>
            </a:r>
          </a:p>
          <a:p>
            <a:pPr marL="342900" indent="-342900">
              <a:buFont typeface="Arial" panose="020B0604020202020204" pitchFamily="34" charset="0"/>
              <a:buChar char="•"/>
            </a:pPr>
            <a:r>
              <a:rPr lang="en-US" sz="2200" dirty="0">
                <a:latin typeface="+mn-lt"/>
              </a:rPr>
              <a:t>OSISS peer support.</a:t>
            </a:r>
          </a:p>
          <a:p>
            <a:pPr marL="342900" indent="-342900">
              <a:buFont typeface="Arial" panose="020B0604020202020204" pitchFamily="34" charset="0"/>
              <a:buChar char="•"/>
            </a:pPr>
            <a:r>
              <a:rPr lang="en-US" sz="2200" dirty="0">
                <a:latin typeface="+mn-lt"/>
              </a:rPr>
              <a:t>PTSD Coach Canada.</a:t>
            </a:r>
          </a:p>
          <a:p>
            <a:pPr marL="342900" indent="-342900">
              <a:buFont typeface="Arial" panose="020B0604020202020204" pitchFamily="34" charset="0"/>
              <a:buChar char="•"/>
            </a:pPr>
            <a:r>
              <a:rPr lang="en-US" sz="2200" dirty="0">
                <a:latin typeface="+mn-lt"/>
              </a:rPr>
              <a:t>VAC Assistance Service.</a:t>
            </a:r>
          </a:p>
          <a:p>
            <a:r>
              <a:rPr lang="en-US" sz="2200" dirty="0">
                <a:latin typeface="+mn-lt"/>
              </a:rPr>
              <a:t> </a:t>
            </a:r>
            <a:r>
              <a:rPr lang="en-US" sz="2200" dirty="0">
                <a:solidFill>
                  <a:srgbClr val="FF0000"/>
                </a:solidFill>
                <a:latin typeface="+mn-lt"/>
              </a:rPr>
              <a:t>Toll-free: 1-800-268-7708</a:t>
            </a:r>
          </a:p>
          <a:p>
            <a:endParaRPr lang="en-US" sz="2200" dirty="0">
              <a:latin typeface="+mn-lt"/>
            </a:endParaRPr>
          </a:p>
          <a:p>
            <a:pPr marL="180975" indent="-180975"/>
            <a:r>
              <a:rPr lang="en-US" sz="2000" dirty="0">
                <a:latin typeface="+mn-lt"/>
              </a:rPr>
              <a:t>	</a:t>
            </a:r>
          </a:p>
          <a:p>
            <a:pPr marL="180975" indent="-180975"/>
            <a:endParaRPr lang="en-US" sz="2000" dirty="0">
              <a:latin typeface="+mn-lt"/>
            </a:endParaRPr>
          </a:p>
          <a:p>
            <a:pPr marL="180975" indent="-180975"/>
            <a:endParaRPr lang="en-US" sz="2000" dirty="0">
              <a:latin typeface="+mn-lt"/>
            </a:endParaRPr>
          </a:p>
        </p:txBody>
      </p:sp>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13249" y="1108970"/>
            <a:ext cx="4392487" cy="5640832"/>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69C57-8E28-4BBA-A895-9146086972D7}"/>
              </a:ext>
            </a:extLst>
          </p:cNvPr>
          <p:cNvSpPr>
            <a:spLocks noGrp="1"/>
          </p:cNvSpPr>
          <p:nvPr>
            <p:ph type="title"/>
          </p:nvPr>
        </p:nvSpPr>
        <p:spPr/>
        <p:txBody>
          <a:bodyPr>
            <a:normAutofit fontScale="90000"/>
          </a:bodyPr>
          <a:lstStyle/>
          <a:p>
            <a:r>
              <a:rPr lang="en-US" dirty="0"/>
              <a:t>VAC Network of Operational Stress Injury Clinics</a:t>
            </a:r>
          </a:p>
        </p:txBody>
      </p:sp>
      <p:sp>
        <p:nvSpPr>
          <p:cNvPr id="3" name="Slide Number Placeholder 2">
            <a:extLst>
              <a:ext uri="{FF2B5EF4-FFF2-40B4-BE49-F238E27FC236}">
                <a16:creationId xmlns:a16="http://schemas.microsoft.com/office/drawing/2014/main" id="{DE4C018E-3D84-4293-BD0B-D26D48696483}"/>
              </a:ext>
            </a:extLst>
          </p:cNvPr>
          <p:cNvSpPr>
            <a:spLocks noGrp="1"/>
          </p:cNvSpPr>
          <p:nvPr>
            <p:ph type="sldNum" sz="quarter" idx="11"/>
          </p:nvPr>
        </p:nvSpPr>
        <p:spPr/>
        <p:txBody>
          <a:bodyPr/>
          <a:lstStyle/>
          <a:p>
            <a:fld id="{7F0ABBA0-2DE2-4F80-97DD-6E57A4155BD8}" type="slidenum">
              <a:rPr lang="fr-CA" smtClean="0"/>
              <a:pPr/>
              <a:t>26</a:t>
            </a:fld>
            <a:endParaRPr lang="fr-CA" dirty="0"/>
          </a:p>
        </p:txBody>
      </p:sp>
      <p:pic>
        <p:nvPicPr>
          <p:cNvPr id="110" name="Picture 2" descr="Map of Canada">
            <a:extLst>
              <a:ext uri="{FF2B5EF4-FFF2-40B4-BE49-F238E27FC236}">
                <a16:creationId xmlns:a16="http://schemas.microsoft.com/office/drawing/2014/main" id="{33BCF649-8D5C-23F2-C41F-2063CD1365BB}"/>
              </a:ext>
            </a:extLst>
          </p:cNvPr>
          <p:cNvPicPr>
            <a:picLocks noChangeAspect="1" noChangeArrowheads="1"/>
          </p:cNvPicPr>
          <p:nvPr/>
        </p:nvPicPr>
        <p:blipFill>
          <a:blip r:embed="rId3" cstate="print"/>
          <a:srcRect/>
          <a:stretch>
            <a:fillRect/>
          </a:stretch>
        </p:blipFill>
        <p:spPr>
          <a:xfrm>
            <a:off x="1181361" y="1177763"/>
            <a:ext cx="9893822" cy="5618966"/>
          </a:xfrm>
          <a:prstGeom prst="rect">
            <a:avLst/>
          </a:prstGeom>
          <a:noFill/>
          <a:ln w="19050">
            <a:noFill/>
          </a:ln>
        </p:spPr>
      </p:pic>
      <p:sp>
        <p:nvSpPr>
          <p:cNvPr id="111" name="Line 55">
            <a:extLst>
              <a:ext uri="{FF2B5EF4-FFF2-40B4-BE49-F238E27FC236}">
                <a16:creationId xmlns:a16="http://schemas.microsoft.com/office/drawing/2014/main" id="{7D9E93EC-8D22-E0AB-CE98-090515E0727A}"/>
              </a:ext>
            </a:extLst>
          </p:cNvPr>
          <p:cNvSpPr>
            <a:spLocks noChangeShapeType="1"/>
          </p:cNvSpPr>
          <p:nvPr/>
        </p:nvSpPr>
        <p:spPr bwMode="auto">
          <a:xfrm>
            <a:off x="2521464" y="3880937"/>
            <a:ext cx="217592" cy="1437815"/>
          </a:xfrm>
          <a:prstGeom prst="line">
            <a:avLst/>
          </a:prstGeom>
          <a:solidFill>
            <a:sysClr val="window" lastClr="FFFFFF"/>
          </a:solidFill>
          <a:ln w="15875">
            <a:solidFill>
              <a:srgbClr val="333399"/>
            </a:solidFill>
            <a:round/>
            <a:headEnd/>
            <a:tailEnd type="oval" w="med" len="med"/>
          </a:ln>
          <a:effectLst/>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661" b="0" i="0" u="none" strike="noStrike" kern="0" cap="none" spc="0" normalizeH="0" baseline="0" noProof="0" dirty="0">
              <a:ln>
                <a:noFill/>
              </a:ln>
              <a:solidFill>
                <a:srgbClr val="336666"/>
              </a:solidFill>
              <a:effectLst/>
              <a:uLnTx/>
              <a:uFillTx/>
              <a:latin typeface="Calibri" panose="020F0502020204030204"/>
            </a:endParaRPr>
          </a:p>
        </p:txBody>
      </p:sp>
      <p:grpSp>
        <p:nvGrpSpPr>
          <p:cNvPr id="112" name="Group 72">
            <a:extLst>
              <a:ext uri="{FF2B5EF4-FFF2-40B4-BE49-F238E27FC236}">
                <a16:creationId xmlns:a16="http://schemas.microsoft.com/office/drawing/2014/main" id="{02C3196B-BC98-0282-1668-B6B0C16E65A4}"/>
              </a:ext>
            </a:extLst>
          </p:cNvPr>
          <p:cNvGrpSpPr/>
          <p:nvPr/>
        </p:nvGrpSpPr>
        <p:grpSpPr>
          <a:xfrm>
            <a:off x="2762251" y="3994748"/>
            <a:ext cx="925968" cy="1301438"/>
            <a:chOff x="1007592" y="3443574"/>
            <a:chExt cx="1337836" cy="1982849"/>
          </a:xfrm>
        </p:grpSpPr>
        <p:sp>
          <p:nvSpPr>
            <p:cNvPr id="113" name="Line 9">
              <a:extLst>
                <a:ext uri="{FF2B5EF4-FFF2-40B4-BE49-F238E27FC236}">
                  <a16:creationId xmlns:a16="http://schemas.microsoft.com/office/drawing/2014/main" id="{3F458B93-9646-2B16-D7D9-D461D5424B80}"/>
                </a:ext>
              </a:extLst>
            </p:cNvPr>
            <p:cNvSpPr>
              <a:spLocks noChangeShapeType="1"/>
            </p:cNvSpPr>
            <p:nvPr/>
          </p:nvSpPr>
          <p:spPr bwMode="auto">
            <a:xfrm>
              <a:off x="1649413" y="4165600"/>
              <a:ext cx="466622" cy="1220786"/>
            </a:xfrm>
            <a:prstGeom prst="line">
              <a:avLst/>
            </a:prstGeom>
            <a:noFill/>
            <a:ln w="15875">
              <a:solidFill>
                <a:srgbClr val="333399"/>
              </a:solidFill>
              <a:round/>
              <a:headEnd/>
              <a:tailEnd/>
            </a:ln>
            <a:effectLst/>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844" b="0" i="0" u="none" strike="noStrike" kern="0" cap="none" spc="0" normalizeH="0" baseline="0" noProof="0" dirty="0">
                <a:ln>
                  <a:noFill/>
                </a:ln>
                <a:solidFill>
                  <a:srgbClr val="336666"/>
                </a:solidFill>
                <a:effectLst/>
                <a:uLnTx/>
                <a:uFillTx/>
                <a:cs typeface="Arial" panose="020B0604020202020204" pitchFamily="34" charset="0"/>
              </a:endParaRPr>
            </a:p>
          </p:txBody>
        </p:sp>
        <p:pic>
          <p:nvPicPr>
            <p:cNvPr id="114" name="Picture 36" descr="Cercle_bleu_foncé">
              <a:extLst>
                <a:ext uri="{FF2B5EF4-FFF2-40B4-BE49-F238E27FC236}">
                  <a16:creationId xmlns:a16="http://schemas.microsoft.com/office/drawing/2014/main" id="{F6AA0ACE-3E3E-C917-2D70-AB67A642C744}"/>
                </a:ext>
              </a:extLst>
            </p:cNvPr>
            <p:cNvPicPr preferRelativeResize="0">
              <a:picLocks noChangeArrowheads="1"/>
            </p:cNvPicPr>
            <p:nvPr/>
          </p:nvPicPr>
          <p:blipFill>
            <a:blip r:embed="rId4" cstate="print"/>
            <a:srcRect/>
            <a:stretch>
              <a:fillRect/>
            </a:stretch>
          </p:blipFill>
          <p:spPr bwMode="auto">
            <a:xfrm>
              <a:off x="2030412" y="5294311"/>
              <a:ext cx="132112" cy="132112"/>
            </a:xfrm>
            <a:prstGeom prst="rect">
              <a:avLst/>
            </a:prstGeom>
            <a:noFill/>
          </p:spPr>
        </p:pic>
        <p:sp>
          <p:nvSpPr>
            <p:cNvPr id="115" name="Rectangle 18">
              <a:extLst>
                <a:ext uri="{FF2B5EF4-FFF2-40B4-BE49-F238E27FC236}">
                  <a16:creationId xmlns:a16="http://schemas.microsoft.com/office/drawing/2014/main" id="{7B67FAA1-DE9B-7A48-D54B-93CC69384B89}"/>
                </a:ext>
              </a:extLst>
            </p:cNvPr>
            <p:cNvSpPr>
              <a:spLocks noChangeArrowheads="1"/>
            </p:cNvSpPr>
            <p:nvPr/>
          </p:nvSpPr>
          <p:spPr bwMode="auto">
            <a:xfrm>
              <a:off x="1007592" y="3443574"/>
              <a:ext cx="1337836" cy="865224"/>
            </a:xfrm>
            <a:prstGeom prst="rect">
              <a:avLst/>
            </a:prstGeom>
            <a:solidFill>
              <a:sysClr val="window" lastClr="FFFFFF"/>
            </a:solidFill>
            <a:ln w="15875">
              <a:solidFill>
                <a:srgbClr val="333399"/>
              </a:solidFill>
              <a:miter lim="800000"/>
              <a:headEnd/>
              <a:tailEnd/>
            </a:ln>
            <a:effectLst/>
          </p:spPr>
          <p:txBody>
            <a:bodyPr wrap="none" lIns="63282" tIns="31641" rIns="63282" bIns="31641"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CA" sz="844" b="1" i="0" u="none" strike="noStrike" kern="0" cap="none" spc="0" normalizeH="0" baseline="0" noProof="0" dirty="0" err="1">
                  <a:ln>
                    <a:noFill/>
                  </a:ln>
                  <a:solidFill>
                    <a:srgbClr val="000000"/>
                  </a:solidFill>
                  <a:effectLst/>
                  <a:uLnTx/>
                  <a:uFillTx/>
                  <a:cs typeface="Arial" panose="020B0604020202020204" pitchFamily="34" charset="0"/>
                </a:rPr>
                <a:t>Carewest</a:t>
              </a:r>
              <a:r>
                <a:rPr kumimoji="0" lang="en-CA" sz="844" b="1" i="0" u="none" strike="noStrike" kern="0" cap="none" spc="0" normalizeH="0" baseline="0" noProof="0" dirty="0">
                  <a:ln>
                    <a:noFill/>
                  </a:ln>
                  <a:solidFill>
                    <a:srgbClr val="000000"/>
                  </a:solidFill>
                  <a:effectLst/>
                  <a:uLnTx/>
                  <a:uFillTx/>
                  <a:cs typeface="Arial" panose="020B0604020202020204" pitchFamily="34" charset="0"/>
                </a:rPr>
                <a:t> OSIC </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CA" sz="844" b="1" i="0" u="none" strike="noStrike" kern="0" cap="none" spc="0" normalizeH="0" baseline="0" noProof="0" dirty="0">
                  <a:ln>
                    <a:noFill/>
                  </a:ln>
                  <a:solidFill>
                    <a:srgbClr val="000000"/>
                  </a:solidFill>
                  <a:effectLst/>
                  <a:uLnTx/>
                  <a:uFillTx/>
                  <a:cs typeface="Arial" panose="020B0604020202020204" pitchFamily="34" charset="0"/>
                </a:rPr>
                <a:t>Calgary, AB</a:t>
              </a:r>
            </a:p>
            <a:p>
              <a:pPr marL="0" marR="0" lvl="0" indent="0" algn="ctr" defTabSz="914400" eaLnBrk="1" fontAlgn="base" latinLnBrk="0" hangingPunct="1">
                <a:lnSpc>
                  <a:spcPct val="100000"/>
                </a:lnSpc>
                <a:spcBef>
                  <a:spcPct val="0"/>
                </a:spcBef>
                <a:spcAft>
                  <a:spcPct val="0"/>
                </a:spcAft>
                <a:buClrTx/>
                <a:buSzTx/>
                <a:buFontTx/>
                <a:buNone/>
                <a:tabLst/>
                <a:defRPr/>
              </a:pPr>
              <a:r>
                <a:rPr lang="en-CA" sz="844" u="sng" kern="0" dirty="0">
                  <a:solidFill>
                    <a:srgbClr val="000000"/>
                  </a:solidFill>
                  <a:cs typeface="Arial" panose="020B0604020202020204" pitchFamily="34" charset="0"/>
                </a:rPr>
                <a:t>Satellite service </a:t>
              </a:r>
            </a:p>
            <a:p>
              <a:pPr marL="0" marR="0" lvl="0" indent="0" algn="ctr" defTabSz="914400" eaLnBrk="1" fontAlgn="base" latinLnBrk="0" hangingPunct="1">
                <a:lnSpc>
                  <a:spcPct val="100000"/>
                </a:lnSpc>
                <a:spcBef>
                  <a:spcPct val="0"/>
                </a:spcBef>
                <a:spcAft>
                  <a:spcPct val="0"/>
                </a:spcAft>
                <a:buClrTx/>
                <a:buSzTx/>
                <a:buFontTx/>
                <a:buNone/>
                <a:tabLst/>
                <a:defRPr/>
              </a:pPr>
              <a:r>
                <a:rPr lang="en-CA" sz="844" u="sng" kern="0" dirty="0">
                  <a:solidFill>
                    <a:srgbClr val="000000"/>
                  </a:solidFill>
                  <a:cs typeface="Arial" panose="020B0604020202020204" pitchFamily="34" charset="0"/>
                </a:rPr>
                <a:t>site</a:t>
              </a:r>
              <a:r>
                <a:rPr lang="en-CA" sz="844" kern="0" dirty="0">
                  <a:solidFill>
                    <a:srgbClr val="000000"/>
                  </a:solidFill>
                  <a:cs typeface="Arial" panose="020B0604020202020204" pitchFamily="34" charset="0"/>
                </a:rPr>
                <a:t>: </a:t>
              </a:r>
              <a:r>
                <a:rPr kumimoji="0" lang="en-CA" sz="844" i="0" u="none" strike="noStrike" kern="0" cap="none" spc="0" normalizeH="0" baseline="0" noProof="0" dirty="0">
                  <a:ln>
                    <a:noFill/>
                  </a:ln>
                  <a:solidFill>
                    <a:srgbClr val="000000"/>
                  </a:solidFill>
                  <a:effectLst/>
                  <a:uLnTx/>
                  <a:uFillTx/>
                  <a:cs typeface="Arial" panose="020B0604020202020204" pitchFamily="34" charset="0"/>
                </a:rPr>
                <a:t>Red Deer</a:t>
              </a:r>
            </a:p>
          </p:txBody>
        </p:sp>
      </p:grpSp>
      <p:sp>
        <p:nvSpPr>
          <p:cNvPr id="116" name="TextBox 5">
            <a:extLst>
              <a:ext uri="{FF2B5EF4-FFF2-40B4-BE49-F238E27FC236}">
                <a16:creationId xmlns:a16="http://schemas.microsoft.com/office/drawing/2014/main" id="{D2828DB7-A2A1-9457-DB7B-D2E750B25BDC}"/>
              </a:ext>
            </a:extLst>
          </p:cNvPr>
          <p:cNvSpPr txBox="1"/>
          <p:nvPr/>
        </p:nvSpPr>
        <p:spPr>
          <a:xfrm>
            <a:off x="1994186" y="3271809"/>
            <a:ext cx="1017773" cy="611962"/>
          </a:xfrm>
          <a:prstGeom prst="rect">
            <a:avLst/>
          </a:prstGeom>
          <a:solidFill>
            <a:sysClr val="window" lastClr="FFFFFF"/>
          </a:solidFill>
          <a:ln w="19050">
            <a:solidFill>
              <a:srgbClr val="333399"/>
            </a:solidFill>
          </a:ln>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CA" sz="844" b="1" i="0" u="none" strike="noStrike" kern="0" cap="none" spc="0" normalizeH="0" baseline="0" noProof="0" dirty="0">
                <a:ln>
                  <a:noFill/>
                </a:ln>
                <a:solidFill>
                  <a:srgbClr val="000000"/>
                </a:solidFill>
                <a:effectLst/>
                <a:uLnTx/>
                <a:uFillTx/>
                <a:cs typeface="Arial" panose="020B0604020202020204" pitchFamily="34" charset="0"/>
              </a:rPr>
              <a:t>BC OSIC </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CA" sz="844" b="1" i="0" u="none" strike="noStrike" kern="0" cap="none" spc="0" normalizeH="0" baseline="0" noProof="0" dirty="0">
                <a:ln>
                  <a:noFill/>
                </a:ln>
                <a:solidFill>
                  <a:srgbClr val="000000"/>
                </a:solidFill>
                <a:effectLst/>
                <a:uLnTx/>
                <a:uFillTx/>
                <a:cs typeface="Arial" panose="020B0604020202020204" pitchFamily="34" charset="0"/>
              </a:rPr>
              <a:t>Vancouver, BC</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CA" sz="844" b="0" i="0" u="sng" strike="noStrike" kern="0" cap="none" spc="0" normalizeH="0" baseline="0" noProof="0" dirty="0">
                <a:ln>
                  <a:noFill/>
                </a:ln>
                <a:solidFill>
                  <a:srgbClr val="000000"/>
                </a:solidFill>
                <a:effectLst/>
                <a:uLnTx/>
                <a:uFillTx/>
                <a:cs typeface="Arial" panose="020B0604020202020204" pitchFamily="34" charset="0"/>
              </a:rPr>
              <a:t>Satellite service site</a:t>
            </a:r>
            <a:r>
              <a:rPr kumimoji="0" lang="en-CA" sz="844" b="0" i="0" u="none" strike="noStrike" kern="0" cap="none" spc="0" normalizeH="0" baseline="0" noProof="0" dirty="0">
                <a:ln>
                  <a:noFill/>
                </a:ln>
                <a:solidFill>
                  <a:srgbClr val="000000"/>
                </a:solidFill>
                <a:effectLst/>
                <a:uLnTx/>
                <a:uFillTx/>
                <a:cs typeface="Arial" panose="020B0604020202020204" pitchFamily="34" charset="0"/>
              </a:rPr>
              <a:t>: Victoria</a:t>
            </a:r>
          </a:p>
        </p:txBody>
      </p:sp>
      <p:grpSp>
        <p:nvGrpSpPr>
          <p:cNvPr id="117" name="Group 73">
            <a:extLst>
              <a:ext uri="{FF2B5EF4-FFF2-40B4-BE49-F238E27FC236}">
                <a16:creationId xmlns:a16="http://schemas.microsoft.com/office/drawing/2014/main" id="{D808ED73-BE9B-1FB0-479C-E1B11FCD5060}"/>
              </a:ext>
            </a:extLst>
          </p:cNvPr>
          <p:cNvGrpSpPr/>
          <p:nvPr/>
        </p:nvGrpSpPr>
        <p:grpSpPr>
          <a:xfrm>
            <a:off x="3728567" y="3853623"/>
            <a:ext cx="1302558" cy="982853"/>
            <a:chOff x="1394458" y="4016878"/>
            <a:chExt cx="1881932" cy="1420024"/>
          </a:xfrm>
        </p:grpSpPr>
        <p:sp>
          <p:nvSpPr>
            <p:cNvPr id="118" name="Line 53">
              <a:extLst>
                <a:ext uri="{FF2B5EF4-FFF2-40B4-BE49-F238E27FC236}">
                  <a16:creationId xmlns:a16="http://schemas.microsoft.com/office/drawing/2014/main" id="{E774E923-01AD-94C4-5B87-3899A677D5F5}"/>
                </a:ext>
              </a:extLst>
            </p:cNvPr>
            <p:cNvSpPr>
              <a:spLocks noChangeShapeType="1"/>
            </p:cNvSpPr>
            <p:nvPr/>
          </p:nvSpPr>
          <p:spPr bwMode="auto">
            <a:xfrm flipH="1">
              <a:off x="1394458" y="4490971"/>
              <a:ext cx="741466" cy="945931"/>
            </a:xfrm>
            <a:prstGeom prst="line">
              <a:avLst/>
            </a:prstGeom>
            <a:solidFill>
              <a:srgbClr val="4472C4">
                <a:lumMod val="20000"/>
                <a:lumOff val="80000"/>
              </a:srgbClr>
            </a:solidFill>
            <a:ln w="15875">
              <a:solidFill>
                <a:srgbClr val="333399"/>
              </a:solidFill>
              <a:miter lim="800000"/>
              <a:headEnd/>
              <a:tailEnd/>
            </a:ln>
            <a:effectLst/>
          </p:spPr>
          <p:txBody>
            <a:bodyPr wrap="none" lIns="63282" tIns="31641" rIns="63282" bIns="31641"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623" b="0" i="0" u="none" strike="noStrike" kern="0" cap="none" spc="0" normalizeH="0" baseline="0" noProof="0" dirty="0">
                <a:ln>
                  <a:noFill/>
                </a:ln>
                <a:solidFill>
                  <a:srgbClr val="000000"/>
                </a:solidFill>
                <a:effectLst/>
                <a:uLnTx/>
                <a:uFillTx/>
                <a:cs typeface="Arial" panose="020B0604020202020204" pitchFamily="34" charset="0"/>
              </a:endParaRPr>
            </a:p>
          </p:txBody>
        </p:sp>
        <p:sp>
          <p:nvSpPr>
            <p:cNvPr id="119" name="Rectangle 52">
              <a:extLst>
                <a:ext uri="{FF2B5EF4-FFF2-40B4-BE49-F238E27FC236}">
                  <a16:creationId xmlns:a16="http://schemas.microsoft.com/office/drawing/2014/main" id="{6B4D4899-4B12-DC97-8428-BA5298DD37BF}"/>
                </a:ext>
              </a:extLst>
            </p:cNvPr>
            <p:cNvSpPr>
              <a:spLocks noChangeArrowheads="1"/>
            </p:cNvSpPr>
            <p:nvPr/>
          </p:nvSpPr>
          <p:spPr bwMode="auto">
            <a:xfrm>
              <a:off x="1438928" y="4016878"/>
              <a:ext cx="1837462" cy="457200"/>
            </a:xfrm>
            <a:prstGeom prst="rect">
              <a:avLst/>
            </a:prstGeom>
            <a:solidFill>
              <a:sysClr val="window" lastClr="FFFFFF"/>
            </a:solidFill>
            <a:ln w="15875">
              <a:solidFill>
                <a:srgbClr val="333399"/>
              </a:solidFill>
              <a:miter lim="800000"/>
              <a:headEnd/>
              <a:tailEnd/>
            </a:ln>
            <a:effectLst/>
          </p:spPr>
          <p:txBody>
            <a:bodyPr wrap="none" lIns="63282" tIns="31641" rIns="63282" bIns="31641"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CA" sz="844" b="1" i="0" u="none" strike="noStrike" kern="0" cap="none" spc="0" normalizeH="0" baseline="0" noProof="0" dirty="0">
                  <a:ln>
                    <a:noFill/>
                  </a:ln>
                  <a:solidFill>
                    <a:srgbClr val="000000"/>
                  </a:solidFill>
                  <a:effectLst/>
                  <a:uLnTx/>
                  <a:uFillTx/>
                  <a:cs typeface="Arial" panose="020B0604020202020204" pitchFamily="34" charset="0"/>
                </a:rPr>
                <a:t>Edmonton OSIC</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CA" sz="844" b="1" i="0" u="none" strike="noStrike" kern="0" cap="none" spc="0" normalizeH="0" baseline="0" noProof="0" dirty="0">
                  <a:ln>
                    <a:noFill/>
                  </a:ln>
                  <a:solidFill>
                    <a:srgbClr val="000000"/>
                  </a:solidFill>
                  <a:effectLst/>
                  <a:uLnTx/>
                  <a:uFillTx/>
                  <a:cs typeface="Arial" panose="020B0604020202020204" pitchFamily="34" charset="0"/>
                </a:rPr>
                <a:t>Edmonton, AB</a:t>
              </a:r>
            </a:p>
          </p:txBody>
        </p:sp>
      </p:grpSp>
      <p:pic>
        <p:nvPicPr>
          <p:cNvPr id="120" name="Picture 40" descr="Cercle_bleu_foncé">
            <a:extLst>
              <a:ext uri="{FF2B5EF4-FFF2-40B4-BE49-F238E27FC236}">
                <a16:creationId xmlns:a16="http://schemas.microsoft.com/office/drawing/2014/main" id="{54382FE0-2FE1-689B-74C9-D5D0F1B54747}"/>
              </a:ext>
            </a:extLst>
          </p:cNvPr>
          <p:cNvPicPr preferRelativeResize="0">
            <a:picLocks noChangeArrowheads="1"/>
          </p:cNvPicPr>
          <p:nvPr/>
        </p:nvPicPr>
        <p:blipFill>
          <a:blip r:embed="rId4" cstate="print"/>
          <a:srcRect/>
          <a:stretch>
            <a:fillRect/>
          </a:stretch>
        </p:blipFill>
        <p:spPr bwMode="auto">
          <a:xfrm>
            <a:off x="3673192" y="4807993"/>
            <a:ext cx="91440" cy="91440"/>
          </a:xfrm>
          <a:prstGeom prst="rect">
            <a:avLst/>
          </a:prstGeom>
          <a:noFill/>
        </p:spPr>
      </p:pic>
      <p:grpSp>
        <p:nvGrpSpPr>
          <p:cNvPr id="121" name="Group 92">
            <a:extLst>
              <a:ext uri="{FF2B5EF4-FFF2-40B4-BE49-F238E27FC236}">
                <a16:creationId xmlns:a16="http://schemas.microsoft.com/office/drawing/2014/main" id="{B3B03D0B-F9D4-69E2-3356-9A80D541B37A}"/>
              </a:ext>
            </a:extLst>
          </p:cNvPr>
          <p:cNvGrpSpPr/>
          <p:nvPr/>
        </p:nvGrpSpPr>
        <p:grpSpPr>
          <a:xfrm>
            <a:off x="4876801" y="4267201"/>
            <a:ext cx="1054621" cy="1294851"/>
            <a:chOff x="2979571" y="3597634"/>
            <a:chExt cx="1523713" cy="1870796"/>
          </a:xfrm>
        </p:grpSpPr>
        <p:pic>
          <p:nvPicPr>
            <p:cNvPr id="122" name="Picture 38" descr="Cercle_bleu_foncé">
              <a:extLst>
                <a:ext uri="{FF2B5EF4-FFF2-40B4-BE49-F238E27FC236}">
                  <a16:creationId xmlns:a16="http://schemas.microsoft.com/office/drawing/2014/main" id="{3744B3CE-12B8-2DAD-AF22-48FC98C8C33F}"/>
                </a:ext>
              </a:extLst>
            </p:cNvPr>
            <p:cNvPicPr preferRelativeResize="0">
              <a:picLocks noChangeArrowheads="1"/>
            </p:cNvPicPr>
            <p:nvPr/>
          </p:nvPicPr>
          <p:blipFill>
            <a:blip r:embed="rId4" cstate="print"/>
            <a:srcRect/>
            <a:stretch>
              <a:fillRect/>
            </a:stretch>
          </p:blipFill>
          <p:spPr bwMode="auto">
            <a:xfrm>
              <a:off x="3768693" y="5336318"/>
              <a:ext cx="132112" cy="132112"/>
            </a:xfrm>
            <a:prstGeom prst="rect">
              <a:avLst/>
            </a:prstGeom>
            <a:noFill/>
          </p:spPr>
        </p:pic>
        <p:grpSp>
          <p:nvGrpSpPr>
            <p:cNvPr id="123" name="Group 89">
              <a:extLst>
                <a:ext uri="{FF2B5EF4-FFF2-40B4-BE49-F238E27FC236}">
                  <a16:creationId xmlns:a16="http://schemas.microsoft.com/office/drawing/2014/main" id="{1986524B-3C81-3D2C-7EFF-A550D06C058C}"/>
                </a:ext>
              </a:extLst>
            </p:cNvPr>
            <p:cNvGrpSpPr/>
            <p:nvPr/>
          </p:nvGrpSpPr>
          <p:grpSpPr>
            <a:xfrm>
              <a:off x="2979571" y="3597634"/>
              <a:ext cx="1523713" cy="1801158"/>
              <a:chOff x="2979571" y="3597634"/>
              <a:chExt cx="1523713" cy="1801158"/>
            </a:xfrm>
          </p:grpSpPr>
          <p:sp>
            <p:nvSpPr>
              <p:cNvPr id="124" name="Line 7">
                <a:extLst>
                  <a:ext uri="{FF2B5EF4-FFF2-40B4-BE49-F238E27FC236}">
                    <a16:creationId xmlns:a16="http://schemas.microsoft.com/office/drawing/2014/main" id="{D564B1D9-70C5-2927-A212-3C8942105EAB}"/>
                  </a:ext>
                </a:extLst>
              </p:cNvPr>
              <p:cNvSpPr>
                <a:spLocks noChangeShapeType="1"/>
              </p:cNvSpPr>
              <p:nvPr/>
            </p:nvSpPr>
            <p:spPr bwMode="auto">
              <a:xfrm flipH="1">
                <a:off x="3840030" y="4512370"/>
                <a:ext cx="69489" cy="886422"/>
              </a:xfrm>
              <a:prstGeom prst="line">
                <a:avLst/>
              </a:prstGeom>
              <a:noFill/>
              <a:ln w="15875">
                <a:solidFill>
                  <a:srgbClr val="333399"/>
                </a:solidFill>
                <a:round/>
                <a:headEnd/>
                <a:tailEnd/>
              </a:ln>
              <a:effectLst/>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844" b="0" i="0" u="none" strike="noStrike" kern="0" cap="none" spc="0" normalizeH="0" baseline="0" noProof="0" dirty="0">
                  <a:ln>
                    <a:noFill/>
                  </a:ln>
                  <a:solidFill>
                    <a:srgbClr val="336666"/>
                  </a:solidFill>
                  <a:effectLst/>
                  <a:uLnTx/>
                  <a:uFillTx/>
                  <a:cs typeface="Arial" panose="020B0604020202020204" pitchFamily="34" charset="0"/>
                </a:endParaRPr>
              </a:p>
            </p:txBody>
          </p:sp>
          <p:sp>
            <p:nvSpPr>
              <p:cNvPr id="125" name="Rectangle 21">
                <a:extLst>
                  <a:ext uri="{FF2B5EF4-FFF2-40B4-BE49-F238E27FC236}">
                    <a16:creationId xmlns:a16="http://schemas.microsoft.com/office/drawing/2014/main" id="{E706C7E9-E57C-5959-8B09-A7CB1EDBE866}"/>
                  </a:ext>
                </a:extLst>
              </p:cNvPr>
              <p:cNvSpPr>
                <a:spLocks noChangeArrowheads="1"/>
              </p:cNvSpPr>
              <p:nvPr/>
            </p:nvSpPr>
            <p:spPr bwMode="auto">
              <a:xfrm>
                <a:off x="2979571" y="3597634"/>
                <a:ext cx="1523713" cy="886422"/>
              </a:xfrm>
              <a:prstGeom prst="rect">
                <a:avLst/>
              </a:prstGeom>
              <a:solidFill>
                <a:sysClr val="window" lastClr="FFFFFF"/>
              </a:solidFill>
              <a:ln w="15875">
                <a:solidFill>
                  <a:srgbClr val="333399"/>
                </a:solidFill>
                <a:miter lim="800000"/>
                <a:headEnd/>
                <a:tailEnd/>
              </a:ln>
              <a:effectLst/>
            </p:spPr>
            <p:txBody>
              <a:bodyPr wrap="none" lIns="63282" tIns="31641" rIns="63282" bIns="31641"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CA" sz="844" b="1" i="0" u="none" strike="noStrike" kern="0" cap="none" spc="0" normalizeH="0" baseline="0" noProof="0" dirty="0">
                    <a:ln>
                      <a:noFill/>
                    </a:ln>
                    <a:solidFill>
                      <a:srgbClr val="000000"/>
                    </a:solidFill>
                    <a:effectLst/>
                    <a:uLnTx/>
                    <a:uFillTx/>
                    <a:cs typeface="Arial" panose="020B0604020202020204" pitchFamily="34" charset="0"/>
                  </a:rPr>
                  <a:t>Deer Lodge OSIC</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fr-CA" sz="844" b="1" i="0" u="none" strike="noStrike" kern="0" cap="none" spc="0" normalizeH="0" baseline="0" noProof="0" dirty="0">
                    <a:ln>
                      <a:noFill/>
                    </a:ln>
                    <a:solidFill>
                      <a:srgbClr val="000000"/>
                    </a:solidFill>
                    <a:effectLst/>
                    <a:uLnTx/>
                    <a:uFillTx/>
                    <a:cs typeface="Arial" panose="020B0604020202020204" pitchFamily="34" charset="0"/>
                  </a:rPr>
                  <a:t>Winnipeg, MB</a:t>
                </a:r>
                <a:endParaRPr kumimoji="0" lang="en-CA" sz="844" b="1" i="0" u="none" strike="noStrike" kern="0" cap="none" spc="0" normalizeH="0" baseline="0" noProof="0" dirty="0">
                  <a:ln>
                    <a:noFill/>
                  </a:ln>
                  <a:solidFill>
                    <a:srgbClr val="000000"/>
                  </a:solidFill>
                  <a:effectLst/>
                  <a:uLnTx/>
                  <a:uFillTx/>
                  <a:cs typeface="Arial" panose="020B0604020202020204" pitchFamily="34" charset="0"/>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0" lang="en-CA" sz="844" b="0" i="0" u="sng" strike="noStrike" kern="0" cap="none" spc="0" normalizeH="0" baseline="0" noProof="0" dirty="0">
                    <a:ln>
                      <a:noFill/>
                    </a:ln>
                    <a:solidFill>
                      <a:srgbClr val="000000"/>
                    </a:solidFill>
                    <a:effectLst/>
                    <a:uLnTx/>
                    <a:uFillTx/>
                    <a:cs typeface="Arial" panose="020B0604020202020204" pitchFamily="34" charset="0"/>
                  </a:rPr>
                  <a:t>Satellite service site:</a:t>
                </a:r>
                <a:endParaRPr kumimoji="0" lang="en-CA" sz="844" b="0" i="0" u="none" strike="noStrike" kern="0" cap="none" spc="0" normalizeH="0" baseline="0" noProof="0" dirty="0">
                  <a:ln>
                    <a:noFill/>
                  </a:ln>
                  <a:solidFill>
                    <a:srgbClr val="000000"/>
                  </a:solidFill>
                  <a:effectLst/>
                  <a:uLnTx/>
                  <a:uFillTx/>
                  <a:cs typeface="Arial" panose="020B0604020202020204" pitchFamily="34" charset="0"/>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0" lang="en-CA" sz="844" b="0" i="0" u="none" strike="noStrike" kern="0" cap="none" spc="0" normalizeH="0" baseline="0" noProof="0" dirty="0">
                    <a:ln>
                      <a:noFill/>
                    </a:ln>
                    <a:solidFill>
                      <a:srgbClr val="000000"/>
                    </a:solidFill>
                    <a:effectLst/>
                    <a:uLnTx/>
                    <a:uFillTx/>
                    <a:cs typeface="Arial" panose="020B0604020202020204" pitchFamily="34" charset="0"/>
                  </a:rPr>
                  <a:t>Saskatoon, SK</a:t>
                </a:r>
              </a:p>
            </p:txBody>
          </p:sp>
        </p:grpSp>
      </p:grpSp>
      <p:grpSp>
        <p:nvGrpSpPr>
          <p:cNvPr id="126" name="Group 74">
            <a:extLst>
              <a:ext uri="{FF2B5EF4-FFF2-40B4-BE49-F238E27FC236}">
                <a16:creationId xmlns:a16="http://schemas.microsoft.com/office/drawing/2014/main" id="{3A48B11E-62C4-9A29-37D8-4ADB7AAC6F25}"/>
              </a:ext>
            </a:extLst>
          </p:cNvPr>
          <p:cNvGrpSpPr/>
          <p:nvPr/>
        </p:nvGrpSpPr>
        <p:grpSpPr>
          <a:xfrm>
            <a:off x="5830684" y="5042849"/>
            <a:ext cx="1682120" cy="1056393"/>
            <a:chOff x="4046753" y="5790141"/>
            <a:chExt cx="2522116" cy="1342494"/>
          </a:xfrm>
        </p:grpSpPr>
        <p:sp>
          <p:nvSpPr>
            <p:cNvPr id="127" name="Line 14">
              <a:extLst>
                <a:ext uri="{FF2B5EF4-FFF2-40B4-BE49-F238E27FC236}">
                  <a16:creationId xmlns:a16="http://schemas.microsoft.com/office/drawing/2014/main" id="{ABFAD91F-4959-FFE5-E2A7-F88A89BB9AE8}"/>
                </a:ext>
              </a:extLst>
            </p:cNvPr>
            <p:cNvSpPr>
              <a:spLocks noChangeShapeType="1"/>
            </p:cNvSpPr>
            <p:nvPr/>
          </p:nvSpPr>
          <p:spPr bwMode="auto">
            <a:xfrm>
              <a:off x="5459426" y="6484568"/>
              <a:ext cx="1109443" cy="648067"/>
            </a:xfrm>
            <a:prstGeom prst="line">
              <a:avLst/>
            </a:prstGeom>
            <a:noFill/>
            <a:ln w="15875">
              <a:solidFill>
                <a:srgbClr val="333399"/>
              </a:solidFill>
              <a:round/>
              <a:headEnd/>
              <a:tailEnd/>
            </a:ln>
            <a:effectLst/>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623" b="0" i="0" u="none" strike="noStrike" kern="0" cap="none" spc="0" normalizeH="0" baseline="0" noProof="0" dirty="0">
                <a:ln>
                  <a:noFill/>
                </a:ln>
                <a:solidFill>
                  <a:srgbClr val="336666"/>
                </a:solidFill>
                <a:effectLst/>
                <a:uLnTx/>
                <a:uFillTx/>
                <a:cs typeface="Arial" panose="020B0604020202020204" pitchFamily="34" charset="0"/>
              </a:endParaRPr>
            </a:p>
          </p:txBody>
        </p:sp>
        <p:sp>
          <p:nvSpPr>
            <p:cNvPr id="128" name="Rectangle 127">
              <a:extLst>
                <a:ext uri="{FF2B5EF4-FFF2-40B4-BE49-F238E27FC236}">
                  <a16:creationId xmlns:a16="http://schemas.microsoft.com/office/drawing/2014/main" id="{972DBF8E-D0BD-4FD0-06F1-CDBA9B438FE2}"/>
                </a:ext>
              </a:extLst>
            </p:cNvPr>
            <p:cNvSpPr>
              <a:spLocks noChangeArrowheads="1"/>
            </p:cNvSpPr>
            <p:nvPr/>
          </p:nvSpPr>
          <p:spPr bwMode="auto">
            <a:xfrm>
              <a:off x="4046753" y="5790141"/>
              <a:ext cx="1778815" cy="810012"/>
            </a:xfrm>
            <a:prstGeom prst="rect">
              <a:avLst/>
            </a:prstGeom>
            <a:solidFill>
              <a:sysClr val="window" lastClr="FFFFFF"/>
            </a:solidFill>
            <a:ln w="19050">
              <a:solidFill>
                <a:srgbClr val="333399"/>
              </a:solidFill>
              <a:miter lim="800000"/>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CA" sz="844" b="1" i="0" u="none" strike="noStrike" kern="0" cap="none" spc="0" normalizeH="0" baseline="0" noProof="0" dirty="0">
                  <a:ln>
                    <a:noFill/>
                  </a:ln>
                  <a:solidFill>
                    <a:srgbClr val="000000"/>
                  </a:solidFill>
                  <a:effectLst/>
                  <a:uLnTx/>
                  <a:uFillTx/>
                  <a:cs typeface="Arial" panose="020B0604020202020204" pitchFamily="34" charset="0"/>
                </a:rPr>
                <a:t>St. Joseph’s OSIC</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fr-CA" sz="844" b="1" i="0" u="none" strike="noStrike" kern="0" cap="none" spc="0" normalizeH="0" baseline="0" noProof="0" dirty="0">
                  <a:ln>
                    <a:noFill/>
                  </a:ln>
                  <a:solidFill>
                    <a:srgbClr val="000000"/>
                  </a:solidFill>
                  <a:effectLst/>
                  <a:uLnTx/>
                  <a:uFillTx/>
                  <a:cs typeface="Arial" panose="020B0604020202020204" pitchFamily="34" charset="0"/>
                </a:rPr>
                <a:t>London, ON</a:t>
              </a:r>
              <a:endParaRPr kumimoji="0" lang="en-CA" sz="844" b="1" i="0" u="none" strike="noStrike" kern="0" cap="none" spc="0" normalizeH="0" baseline="0" noProof="0" dirty="0">
                <a:ln>
                  <a:noFill/>
                </a:ln>
                <a:solidFill>
                  <a:srgbClr val="000000"/>
                </a:solidFill>
                <a:effectLst/>
                <a:uLnTx/>
                <a:uFillTx/>
                <a:cs typeface="Arial" panose="020B0604020202020204" pitchFamily="34" charset="0"/>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0" lang="en-CA" sz="844" b="0" i="0" u="sng" strike="noStrike" kern="0" cap="none" spc="0" normalizeH="0" baseline="0" noProof="0" dirty="0">
                  <a:ln>
                    <a:noFill/>
                  </a:ln>
                  <a:solidFill>
                    <a:srgbClr val="000000"/>
                  </a:solidFill>
                  <a:effectLst/>
                  <a:uLnTx/>
                  <a:uFillTx/>
                  <a:cs typeface="Arial" panose="020B0604020202020204" pitchFamily="34" charset="0"/>
                </a:rPr>
                <a:t>Satellite service sites</a:t>
              </a:r>
              <a:r>
                <a:rPr kumimoji="0" lang="en-CA" sz="844" b="0" i="0" u="none" strike="noStrike" kern="0" cap="none" spc="0" normalizeH="0" baseline="0" noProof="0" dirty="0">
                  <a:ln>
                    <a:noFill/>
                  </a:ln>
                  <a:solidFill>
                    <a:srgbClr val="000000"/>
                  </a:solidFill>
                  <a:effectLst/>
                  <a:uLnTx/>
                  <a:uFillTx/>
                  <a:cs typeface="Arial" panose="020B0604020202020204" pitchFamily="34" charset="0"/>
                </a:rPr>
                <a:t>: </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CA" sz="844" b="0" i="0" u="none" strike="noStrike" kern="0" cap="none" spc="0" normalizeH="0" baseline="0" noProof="0" dirty="0">
                  <a:ln>
                    <a:noFill/>
                  </a:ln>
                  <a:solidFill>
                    <a:srgbClr val="000000"/>
                  </a:solidFill>
                  <a:effectLst/>
                  <a:uLnTx/>
                  <a:uFillTx/>
                  <a:cs typeface="Arial" panose="020B0604020202020204" pitchFamily="34" charset="0"/>
                </a:rPr>
                <a:t>Toronto</a:t>
              </a:r>
              <a:r>
                <a:rPr lang="en-CA" sz="844" kern="0" noProof="0" dirty="0">
                  <a:solidFill>
                    <a:srgbClr val="000000"/>
                  </a:solidFill>
                  <a:cs typeface="Arial" panose="020B0604020202020204" pitchFamily="34" charset="0"/>
                </a:rPr>
                <a:t> and </a:t>
              </a:r>
              <a:r>
                <a:rPr kumimoji="0" lang="en-CA" sz="844" b="0" i="0" u="none" strike="noStrike" kern="0" cap="none" spc="0" normalizeH="0" baseline="0" noProof="0" dirty="0">
                  <a:ln>
                    <a:noFill/>
                  </a:ln>
                  <a:solidFill>
                    <a:srgbClr val="000000"/>
                  </a:solidFill>
                  <a:effectLst/>
                  <a:uLnTx/>
                  <a:uFillTx/>
                  <a:cs typeface="Arial" panose="020B0604020202020204" pitchFamily="34" charset="0"/>
                </a:rPr>
                <a:t>Hamilton</a:t>
              </a:r>
            </a:p>
          </p:txBody>
        </p:sp>
      </p:grpSp>
      <p:grpSp>
        <p:nvGrpSpPr>
          <p:cNvPr id="129" name="Group 75">
            <a:extLst>
              <a:ext uri="{FF2B5EF4-FFF2-40B4-BE49-F238E27FC236}">
                <a16:creationId xmlns:a16="http://schemas.microsoft.com/office/drawing/2014/main" id="{56F58FBC-2C29-3292-9271-3882AE6554BE}"/>
              </a:ext>
            </a:extLst>
          </p:cNvPr>
          <p:cNvGrpSpPr/>
          <p:nvPr/>
        </p:nvGrpSpPr>
        <p:grpSpPr>
          <a:xfrm>
            <a:off x="6327918" y="4194675"/>
            <a:ext cx="1697338" cy="1562028"/>
            <a:chOff x="4507431" y="4367718"/>
            <a:chExt cx="2035808" cy="1714266"/>
          </a:xfrm>
        </p:grpSpPr>
        <p:sp>
          <p:nvSpPr>
            <p:cNvPr id="130" name="Line 51">
              <a:extLst>
                <a:ext uri="{FF2B5EF4-FFF2-40B4-BE49-F238E27FC236}">
                  <a16:creationId xmlns:a16="http://schemas.microsoft.com/office/drawing/2014/main" id="{C2E5ED62-3009-180B-858A-75058904C143}"/>
                </a:ext>
              </a:extLst>
            </p:cNvPr>
            <p:cNvSpPr>
              <a:spLocks noChangeShapeType="1"/>
            </p:cNvSpPr>
            <p:nvPr/>
          </p:nvSpPr>
          <p:spPr bwMode="auto">
            <a:xfrm>
              <a:off x="5325085" y="4826159"/>
              <a:ext cx="1218154" cy="1255825"/>
            </a:xfrm>
            <a:prstGeom prst="line">
              <a:avLst/>
            </a:prstGeom>
            <a:noFill/>
            <a:ln w="15875">
              <a:solidFill>
                <a:srgbClr val="333399"/>
              </a:solidFill>
              <a:round/>
              <a:headEnd/>
              <a:tailEnd type="oval" w="med" len="med"/>
            </a:ln>
            <a:effectLst/>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623" b="0" i="0" u="none" strike="noStrike" kern="0" cap="none" spc="0" normalizeH="0" baseline="0" noProof="0" dirty="0">
                <a:ln>
                  <a:noFill/>
                </a:ln>
                <a:solidFill>
                  <a:srgbClr val="336666"/>
                </a:solidFill>
                <a:effectLst/>
                <a:uLnTx/>
                <a:uFillTx/>
                <a:cs typeface="Arial" panose="020B0604020202020204" pitchFamily="34" charset="0"/>
              </a:endParaRPr>
            </a:p>
          </p:txBody>
        </p:sp>
        <p:sp>
          <p:nvSpPr>
            <p:cNvPr id="131" name="Rectangle 50">
              <a:extLst>
                <a:ext uri="{FF2B5EF4-FFF2-40B4-BE49-F238E27FC236}">
                  <a16:creationId xmlns:a16="http://schemas.microsoft.com/office/drawing/2014/main" id="{58269DBA-7308-B769-DA31-63DC7FC4CB9F}"/>
                </a:ext>
              </a:extLst>
            </p:cNvPr>
            <p:cNvSpPr>
              <a:spLocks noChangeArrowheads="1"/>
            </p:cNvSpPr>
            <p:nvPr/>
          </p:nvSpPr>
          <p:spPr bwMode="auto">
            <a:xfrm>
              <a:off x="4507431" y="4367718"/>
              <a:ext cx="1389931" cy="699510"/>
            </a:xfrm>
            <a:prstGeom prst="rect">
              <a:avLst/>
            </a:prstGeom>
            <a:solidFill>
              <a:sysClr val="window" lastClr="FFFFFF"/>
            </a:solidFill>
            <a:ln w="15875">
              <a:solidFill>
                <a:srgbClr val="333399"/>
              </a:solidFill>
              <a:miter lim="800000"/>
              <a:headEnd/>
              <a:tailEnd/>
            </a:ln>
            <a:effectLst/>
          </p:spPr>
          <p:txBody>
            <a:bodyPr wrap="none" lIns="63282" tIns="31641" rIns="63282" bIns="31641"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CA" sz="844" b="1" i="0" u="none" strike="noStrike" kern="0" cap="none" spc="0" normalizeH="0" baseline="0" noProof="0" dirty="0">
                  <a:ln>
                    <a:noFill/>
                  </a:ln>
                  <a:solidFill>
                    <a:srgbClr val="000000"/>
                  </a:solidFill>
                  <a:effectLst/>
                  <a:uLnTx/>
                  <a:uFillTx/>
                  <a:cs typeface="Arial" panose="020B0604020202020204" pitchFamily="34" charset="0"/>
                </a:rPr>
                <a:t>Royal Ottawa OSIC</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fr-CA" sz="844" b="1" i="0" u="none" strike="noStrike" kern="0" cap="none" spc="0" normalizeH="0" baseline="0" noProof="0" dirty="0">
                  <a:ln>
                    <a:noFill/>
                  </a:ln>
                  <a:solidFill>
                    <a:srgbClr val="000000"/>
                  </a:solidFill>
                  <a:effectLst/>
                  <a:uLnTx/>
                  <a:uFillTx/>
                  <a:cs typeface="Arial" panose="020B0604020202020204" pitchFamily="34" charset="0"/>
                </a:rPr>
                <a:t>Ottawa, ON</a:t>
              </a:r>
              <a:endParaRPr kumimoji="0" lang="en-CA" sz="844" b="1" i="0" u="none" strike="noStrike" kern="0" cap="none" spc="0" normalizeH="0" baseline="0" noProof="0" dirty="0">
                <a:ln>
                  <a:noFill/>
                </a:ln>
                <a:solidFill>
                  <a:srgbClr val="000000"/>
                </a:solidFill>
                <a:effectLst/>
                <a:uLnTx/>
                <a:uFillTx/>
                <a:cs typeface="Arial" panose="020B0604020202020204" pitchFamily="34" charset="0"/>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0" lang="en-CA" sz="844" b="0" i="0" u="sng" strike="noStrike" kern="0" cap="none" spc="0" normalizeH="0" baseline="0" noProof="0" dirty="0">
                  <a:ln>
                    <a:noFill/>
                  </a:ln>
                  <a:solidFill>
                    <a:srgbClr val="000000"/>
                  </a:solidFill>
                  <a:effectLst/>
                  <a:uLnTx/>
                  <a:uFillTx/>
                  <a:cs typeface="Arial" panose="020B0604020202020204" pitchFamily="34" charset="0"/>
                </a:rPr>
                <a:t>Satellite service sites</a:t>
              </a:r>
              <a:r>
                <a:rPr kumimoji="0" lang="en-CA" sz="844" b="0" i="0" u="none" strike="noStrike" kern="0" cap="none" spc="0" normalizeH="0" baseline="0" noProof="0" dirty="0">
                  <a:ln>
                    <a:noFill/>
                  </a:ln>
                  <a:solidFill>
                    <a:srgbClr val="000000"/>
                  </a:solidFill>
                  <a:effectLst/>
                  <a:uLnTx/>
                  <a:uFillTx/>
                  <a:cs typeface="Arial" panose="020B0604020202020204" pitchFamily="34" charset="0"/>
                </a:rPr>
                <a:t>: </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CA" sz="844" b="0" i="0" u="none" strike="noStrike" kern="0" cap="none" spc="0" normalizeH="0" baseline="0" noProof="0" dirty="0">
                  <a:ln>
                    <a:noFill/>
                  </a:ln>
                  <a:solidFill>
                    <a:srgbClr val="000000"/>
                  </a:solidFill>
                  <a:effectLst/>
                  <a:uLnTx/>
                  <a:uFillTx/>
                  <a:cs typeface="Arial" panose="020B0604020202020204" pitchFamily="34" charset="0"/>
                </a:rPr>
                <a:t>Arnprior</a:t>
              </a:r>
              <a:r>
                <a:rPr lang="en-CA" sz="844" kern="0" dirty="0">
                  <a:solidFill>
                    <a:srgbClr val="000000"/>
                  </a:solidFill>
                  <a:cs typeface="Arial" panose="020B0604020202020204" pitchFamily="34" charset="0"/>
                </a:rPr>
                <a:t> and </a:t>
              </a:r>
              <a:r>
                <a:rPr kumimoji="0" lang="en-CA" sz="844" b="0" i="0" u="none" strike="noStrike" kern="0" cap="none" spc="0" normalizeH="0" baseline="0" noProof="0" dirty="0">
                  <a:ln>
                    <a:noFill/>
                  </a:ln>
                  <a:solidFill>
                    <a:srgbClr val="000000"/>
                  </a:solidFill>
                  <a:effectLst/>
                  <a:uLnTx/>
                  <a:uFillTx/>
                  <a:cs typeface="Arial" panose="020B0604020202020204" pitchFamily="34" charset="0"/>
                </a:rPr>
                <a:t>Kingston</a:t>
              </a:r>
            </a:p>
          </p:txBody>
        </p:sp>
      </p:grpSp>
      <p:grpSp>
        <p:nvGrpSpPr>
          <p:cNvPr id="132" name="Group 77">
            <a:extLst>
              <a:ext uri="{FF2B5EF4-FFF2-40B4-BE49-F238E27FC236}">
                <a16:creationId xmlns:a16="http://schemas.microsoft.com/office/drawing/2014/main" id="{C28FFF7D-1B20-0FD0-C7BB-306D22041068}"/>
              </a:ext>
            </a:extLst>
          </p:cNvPr>
          <p:cNvGrpSpPr/>
          <p:nvPr/>
        </p:nvGrpSpPr>
        <p:grpSpPr>
          <a:xfrm>
            <a:off x="6290155" y="3484352"/>
            <a:ext cx="1887934" cy="2078249"/>
            <a:chOff x="4297941" y="2653624"/>
            <a:chExt cx="2727681" cy="3002649"/>
          </a:xfrm>
        </p:grpSpPr>
        <p:sp>
          <p:nvSpPr>
            <p:cNvPr id="133" name="Line 8">
              <a:extLst>
                <a:ext uri="{FF2B5EF4-FFF2-40B4-BE49-F238E27FC236}">
                  <a16:creationId xmlns:a16="http://schemas.microsoft.com/office/drawing/2014/main" id="{133299C1-4CDF-719A-CE4D-8FEB7349ECA5}"/>
                </a:ext>
              </a:extLst>
            </p:cNvPr>
            <p:cNvSpPr>
              <a:spLocks noChangeShapeType="1"/>
            </p:cNvSpPr>
            <p:nvPr/>
          </p:nvSpPr>
          <p:spPr bwMode="auto">
            <a:xfrm>
              <a:off x="6204808" y="3493917"/>
              <a:ext cx="820814" cy="2162356"/>
            </a:xfrm>
            <a:prstGeom prst="line">
              <a:avLst/>
            </a:prstGeom>
            <a:noFill/>
            <a:ln w="15875">
              <a:solidFill>
                <a:srgbClr val="333399"/>
              </a:solidFill>
              <a:round/>
              <a:headEnd/>
              <a:tailEnd/>
            </a:ln>
            <a:effectLst/>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623" b="0" i="0" u="none" strike="noStrike" kern="0" cap="none" spc="0" normalizeH="0" baseline="0" noProof="0" dirty="0">
                <a:ln>
                  <a:noFill/>
                </a:ln>
                <a:solidFill>
                  <a:srgbClr val="336666"/>
                </a:solidFill>
                <a:effectLst/>
                <a:uLnTx/>
                <a:uFillTx/>
                <a:cs typeface="Arial" panose="020B0604020202020204" pitchFamily="34" charset="0"/>
              </a:endParaRPr>
            </a:p>
          </p:txBody>
        </p:sp>
        <p:sp>
          <p:nvSpPr>
            <p:cNvPr id="134" name="Rectangle 24">
              <a:extLst>
                <a:ext uri="{FF2B5EF4-FFF2-40B4-BE49-F238E27FC236}">
                  <a16:creationId xmlns:a16="http://schemas.microsoft.com/office/drawing/2014/main" id="{A32DEEA9-B8CB-8E4F-2F73-59A95CAD2034}"/>
                </a:ext>
              </a:extLst>
            </p:cNvPr>
            <p:cNvSpPr>
              <a:spLocks noChangeArrowheads="1"/>
            </p:cNvSpPr>
            <p:nvPr/>
          </p:nvSpPr>
          <p:spPr bwMode="auto">
            <a:xfrm>
              <a:off x="4297941" y="2653624"/>
              <a:ext cx="2221572" cy="840291"/>
            </a:xfrm>
            <a:prstGeom prst="rect">
              <a:avLst/>
            </a:prstGeom>
            <a:solidFill>
              <a:sysClr val="window" lastClr="FFFFFF"/>
            </a:solidFill>
            <a:ln w="15875">
              <a:solidFill>
                <a:srgbClr val="333399"/>
              </a:solidFill>
              <a:miter lim="800000"/>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CA" sz="844" b="1" i="0" u="none" strike="noStrike" kern="0" cap="none" spc="0" normalizeH="0" baseline="0" noProof="0" dirty="0">
                <a:ln>
                  <a:noFill/>
                </a:ln>
                <a:solidFill>
                  <a:srgbClr val="000000"/>
                </a:solidFill>
                <a:effectLst/>
                <a:uLnTx/>
                <a:uFillTx/>
                <a:cs typeface="Arial" panose="020B0604020202020204" pitchFamily="34" charset="0"/>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0" lang="en-CA" sz="844" b="1" i="0" u="none" strike="noStrike" kern="0" cap="none" spc="0" normalizeH="0" baseline="0" noProof="0" dirty="0">
                  <a:ln>
                    <a:noFill/>
                  </a:ln>
                  <a:solidFill>
                    <a:srgbClr val="000000"/>
                  </a:solidFill>
                  <a:effectLst/>
                  <a:uLnTx/>
                  <a:uFillTx/>
                  <a:cs typeface="Arial" panose="020B0604020202020204" pitchFamily="34" charset="0"/>
                </a:rPr>
                <a:t>Ste. Anne’s OSIC</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CA" sz="844" b="1" i="0" u="none" strike="noStrike" kern="0" cap="none" spc="0" normalizeH="0" baseline="0" noProof="0" dirty="0">
                  <a:ln>
                    <a:noFill/>
                  </a:ln>
                  <a:solidFill>
                    <a:srgbClr val="000000"/>
                  </a:solidFill>
                  <a:effectLst/>
                  <a:uLnTx/>
                  <a:uFillTx/>
                  <a:cs typeface="Arial" panose="020B0604020202020204" pitchFamily="34" charset="0"/>
                </a:rPr>
                <a:t>Sainte-Anne-de-Bellevue, QC</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CA" sz="844" b="0" i="0" u="sng" strike="noStrike" kern="0" cap="none" spc="0" normalizeH="0" baseline="0" noProof="0" dirty="0">
                  <a:ln>
                    <a:noFill/>
                  </a:ln>
                  <a:solidFill>
                    <a:srgbClr val="000000"/>
                  </a:solidFill>
                  <a:effectLst/>
                  <a:uLnTx/>
                  <a:uFillTx/>
                  <a:cs typeface="Arial" panose="020B0604020202020204" pitchFamily="34" charset="0"/>
                </a:rPr>
                <a:t>Satellite service site:</a:t>
              </a:r>
              <a:endParaRPr kumimoji="0" lang="en-CA" sz="844" b="0" i="0" u="none" strike="noStrike" kern="0" cap="none" spc="0" normalizeH="0" baseline="0" noProof="0" dirty="0">
                <a:ln>
                  <a:noFill/>
                </a:ln>
                <a:solidFill>
                  <a:srgbClr val="000000"/>
                </a:solidFill>
                <a:effectLst/>
                <a:uLnTx/>
                <a:uFillTx/>
                <a:cs typeface="Arial" panose="020B0604020202020204" pitchFamily="34" charset="0"/>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0" lang="en-CA" sz="844" b="0" i="0" u="none" strike="noStrike" kern="0" cap="none" spc="0" normalizeH="0" baseline="0" noProof="0" dirty="0">
                  <a:ln>
                    <a:noFill/>
                  </a:ln>
                  <a:solidFill>
                    <a:srgbClr val="000000"/>
                  </a:solidFill>
                  <a:effectLst/>
                  <a:uLnTx/>
                  <a:uFillTx/>
                  <a:cs typeface="Arial" panose="020B0604020202020204" pitchFamily="34" charset="0"/>
                </a:rPr>
                <a:t>Montreal South Shore</a:t>
              </a:r>
            </a:p>
            <a:p>
              <a:pPr marL="0" marR="0" lvl="0" indent="0" algn="ctr" defTabSz="914400" eaLnBrk="1" fontAlgn="base" latinLnBrk="0" hangingPunct="1">
                <a:lnSpc>
                  <a:spcPct val="100000"/>
                </a:lnSpc>
                <a:spcBef>
                  <a:spcPct val="0"/>
                </a:spcBef>
                <a:spcAft>
                  <a:spcPct val="0"/>
                </a:spcAft>
                <a:buClrTx/>
                <a:buSzTx/>
                <a:buFontTx/>
                <a:buNone/>
                <a:tabLst/>
                <a:defRPr/>
              </a:pPr>
              <a:endParaRPr kumimoji="0" lang="en-CA" sz="844" b="0" i="0" u="none" strike="noStrike" kern="0" cap="none" spc="0" normalizeH="0" baseline="0" noProof="0" dirty="0">
                <a:ln>
                  <a:noFill/>
                </a:ln>
                <a:solidFill>
                  <a:srgbClr val="000000"/>
                </a:solidFill>
                <a:effectLst/>
                <a:uLnTx/>
                <a:uFillTx/>
                <a:cs typeface="Arial" panose="020B0604020202020204" pitchFamily="34" charset="0"/>
              </a:endParaRPr>
            </a:p>
          </p:txBody>
        </p:sp>
      </p:grpSp>
      <p:grpSp>
        <p:nvGrpSpPr>
          <p:cNvPr id="135" name="Group 81">
            <a:extLst>
              <a:ext uri="{FF2B5EF4-FFF2-40B4-BE49-F238E27FC236}">
                <a16:creationId xmlns:a16="http://schemas.microsoft.com/office/drawing/2014/main" id="{A71A45A5-F96F-46CB-9DF9-15CB2788CCFC}"/>
              </a:ext>
            </a:extLst>
          </p:cNvPr>
          <p:cNvGrpSpPr/>
          <p:nvPr/>
        </p:nvGrpSpPr>
        <p:grpSpPr>
          <a:xfrm>
            <a:off x="8184358" y="3660271"/>
            <a:ext cx="1094955" cy="1719449"/>
            <a:chOff x="6790793" y="2450893"/>
            <a:chExt cx="1581987" cy="2550311"/>
          </a:xfrm>
        </p:grpSpPr>
        <p:pic>
          <p:nvPicPr>
            <p:cNvPr id="136" name="Picture 42" descr="Cercle_bleu_foncé">
              <a:extLst>
                <a:ext uri="{FF2B5EF4-FFF2-40B4-BE49-F238E27FC236}">
                  <a16:creationId xmlns:a16="http://schemas.microsoft.com/office/drawing/2014/main" id="{A6BB6E2E-7932-2934-1C82-438E629100D2}"/>
                </a:ext>
              </a:extLst>
            </p:cNvPr>
            <p:cNvPicPr preferRelativeResize="0">
              <a:picLocks noChangeArrowheads="1"/>
            </p:cNvPicPr>
            <p:nvPr/>
          </p:nvPicPr>
          <p:blipFill>
            <a:blip r:embed="rId4" cstate="print"/>
            <a:srcRect/>
            <a:stretch>
              <a:fillRect/>
            </a:stretch>
          </p:blipFill>
          <p:spPr bwMode="auto">
            <a:xfrm>
              <a:off x="7086599" y="4869092"/>
              <a:ext cx="132112" cy="132112"/>
            </a:xfrm>
            <a:prstGeom prst="rect">
              <a:avLst/>
            </a:prstGeom>
            <a:noFill/>
          </p:spPr>
        </p:pic>
        <p:sp>
          <p:nvSpPr>
            <p:cNvPr id="137" name="Line 5">
              <a:extLst>
                <a:ext uri="{FF2B5EF4-FFF2-40B4-BE49-F238E27FC236}">
                  <a16:creationId xmlns:a16="http://schemas.microsoft.com/office/drawing/2014/main" id="{49D44425-05F2-9F62-63E0-06A6C34B0815}"/>
                </a:ext>
              </a:extLst>
            </p:cNvPr>
            <p:cNvSpPr>
              <a:spLocks noChangeShapeType="1"/>
            </p:cNvSpPr>
            <p:nvPr/>
          </p:nvSpPr>
          <p:spPr bwMode="auto">
            <a:xfrm flipH="1">
              <a:off x="7137720" y="3445512"/>
              <a:ext cx="385853" cy="1454770"/>
            </a:xfrm>
            <a:prstGeom prst="line">
              <a:avLst/>
            </a:prstGeom>
            <a:noFill/>
            <a:ln w="15875">
              <a:solidFill>
                <a:srgbClr val="333399"/>
              </a:solidFill>
              <a:round/>
              <a:headEnd/>
              <a:tailEnd/>
            </a:ln>
            <a:effectLst/>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661" b="0" i="0" u="none" strike="noStrike" kern="0" cap="none" spc="0" normalizeH="0" baseline="0" noProof="0" dirty="0">
                <a:ln>
                  <a:noFill/>
                </a:ln>
                <a:solidFill>
                  <a:srgbClr val="336666"/>
                </a:solidFill>
                <a:effectLst/>
                <a:uLnTx/>
                <a:uFillTx/>
                <a:latin typeface="Calibri" panose="020F0502020204030204"/>
              </a:endParaRPr>
            </a:p>
          </p:txBody>
        </p:sp>
        <p:sp>
          <p:nvSpPr>
            <p:cNvPr id="138" name="Rectangle 25">
              <a:extLst>
                <a:ext uri="{FF2B5EF4-FFF2-40B4-BE49-F238E27FC236}">
                  <a16:creationId xmlns:a16="http://schemas.microsoft.com/office/drawing/2014/main" id="{72ACEEC6-E623-B35F-0BBA-67D897D1158A}"/>
                </a:ext>
              </a:extLst>
            </p:cNvPr>
            <p:cNvSpPr>
              <a:spLocks noChangeArrowheads="1"/>
            </p:cNvSpPr>
            <p:nvPr/>
          </p:nvSpPr>
          <p:spPr bwMode="auto">
            <a:xfrm>
              <a:off x="6790793" y="2450893"/>
              <a:ext cx="1581987" cy="994617"/>
            </a:xfrm>
            <a:prstGeom prst="rect">
              <a:avLst/>
            </a:prstGeom>
            <a:solidFill>
              <a:sysClr val="window" lastClr="FFFFFF"/>
            </a:solidFill>
            <a:ln w="15875">
              <a:solidFill>
                <a:srgbClr val="333399"/>
              </a:solidFill>
              <a:miter lim="800000"/>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CA" sz="844" b="1" i="0" u="none" strike="noStrike" kern="0" cap="none" spc="0" normalizeH="0" baseline="0" noProof="0" dirty="0">
                  <a:ln>
                    <a:noFill/>
                  </a:ln>
                  <a:solidFill>
                    <a:srgbClr val="000000"/>
                  </a:solidFill>
                  <a:effectLst/>
                  <a:uLnTx/>
                  <a:uFillTx/>
                  <a:cs typeface="Arial" panose="020B0604020202020204" pitchFamily="34" charset="0"/>
                </a:rPr>
                <a:t>Quebec OSIC </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CA" sz="844" b="1" i="0" u="none" strike="noStrike" kern="0" cap="none" spc="0" normalizeH="0" baseline="0" noProof="0" dirty="0">
                  <a:ln>
                    <a:noFill/>
                  </a:ln>
                  <a:solidFill>
                    <a:srgbClr val="000000"/>
                  </a:solidFill>
                  <a:effectLst/>
                  <a:uLnTx/>
                  <a:uFillTx/>
                  <a:cs typeface="Arial" panose="020B0604020202020204" pitchFamily="34" charset="0"/>
                </a:rPr>
                <a:t>Quebec, QC</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CA" sz="844" b="0" i="0" u="sng" strike="noStrike" kern="0" cap="none" spc="0" normalizeH="0" baseline="0" noProof="0" dirty="0">
                  <a:ln>
                    <a:noFill/>
                  </a:ln>
                  <a:solidFill>
                    <a:srgbClr val="000000"/>
                  </a:solidFill>
                  <a:effectLst/>
                  <a:uLnTx/>
                  <a:uFillTx/>
                  <a:cs typeface="Arial" panose="020B0604020202020204" pitchFamily="34" charset="0"/>
                </a:rPr>
                <a:t>Satellite service site</a:t>
              </a:r>
              <a:r>
                <a:rPr kumimoji="0" lang="en-CA" sz="844" b="0" i="0" u="none" strike="noStrike" kern="0" cap="none" spc="0" normalizeH="0" baseline="0" noProof="0" dirty="0">
                  <a:ln>
                    <a:noFill/>
                  </a:ln>
                  <a:solidFill>
                    <a:srgbClr val="000000"/>
                  </a:solidFill>
                  <a:effectLst/>
                  <a:uLnTx/>
                  <a:uFillTx/>
                  <a:cs typeface="Arial" panose="020B0604020202020204" pitchFamily="34" charset="0"/>
                </a:rPr>
                <a:t>:</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CA" sz="844" b="0" i="0" u="none" strike="noStrike" kern="0" cap="none" spc="0" normalizeH="0" baseline="0" noProof="0" dirty="0">
                  <a:ln>
                    <a:noFill/>
                  </a:ln>
                  <a:solidFill>
                    <a:srgbClr val="000000"/>
                  </a:solidFill>
                  <a:effectLst/>
                  <a:uLnTx/>
                  <a:uFillTx/>
                  <a:cs typeface="Arial" panose="020B0604020202020204" pitchFamily="34" charset="0"/>
                </a:rPr>
                <a:t>CIUSSS Saguenay </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CA" sz="844" b="0" i="0" u="none" strike="noStrike" kern="0" cap="none" spc="0" normalizeH="0" baseline="0" noProof="0" dirty="0">
                  <a:ln>
                    <a:noFill/>
                  </a:ln>
                  <a:solidFill>
                    <a:srgbClr val="000000"/>
                  </a:solidFill>
                  <a:effectLst/>
                  <a:uLnTx/>
                  <a:uFillTx/>
                  <a:cs typeface="Arial" panose="020B0604020202020204" pitchFamily="34" charset="0"/>
                </a:rPr>
                <a:t>Lac St-Jean</a:t>
              </a:r>
            </a:p>
          </p:txBody>
        </p:sp>
      </p:grpSp>
      <p:grpSp>
        <p:nvGrpSpPr>
          <p:cNvPr id="139" name="Group 81">
            <a:extLst>
              <a:ext uri="{FF2B5EF4-FFF2-40B4-BE49-F238E27FC236}">
                <a16:creationId xmlns:a16="http://schemas.microsoft.com/office/drawing/2014/main" id="{8EB8DDBC-1C67-C2CF-49E2-93FEB239C654}"/>
              </a:ext>
            </a:extLst>
          </p:cNvPr>
          <p:cNvGrpSpPr/>
          <p:nvPr/>
        </p:nvGrpSpPr>
        <p:grpSpPr>
          <a:xfrm>
            <a:off x="8863580" y="4405352"/>
            <a:ext cx="1268421" cy="1057950"/>
            <a:chOff x="7086600" y="4199295"/>
            <a:chExt cx="1279110" cy="983319"/>
          </a:xfrm>
        </p:grpSpPr>
        <p:pic>
          <p:nvPicPr>
            <p:cNvPr id="140" name="Picture 42" descr="Cercle_bleu_foncé">
              <a:extLst>
                <a:ext uri="{FF2B5EF4-FFF2-40B4-BE49-F238E27FC236}">
                  <a16:creationId xmlns:a16="http://schemas.microsoft.com/office/drawing/2014/main" id="{303C3DFF-7BA9-0C61-E6E9-685DEEB2B25D}"/>
                </a:ext>
              </a:extLst>
            </p:cNvPr>
            <p:cNvPicPr preferRelativeResize="0">
              <a:picLocks noChangeArrowheads="1"/>
            </p:cNvPicPr>
            <p:nvPr/>
          </p:nvPicPr>
          <p:blipFill>
            <a:blip r:embed="rId4" cstate="print"/>
            <a:srcRect/>
            <a:stretch>
              <a:fillRect/>
            </a:stretch>
          </p:blipFill>
          <p:spPr bwMode="auto">
            <a:xfrm>
              <a:off x="7086600" y="5105387"/>
              <a:ext cx="78667" cy="77227"/>
            </a:xfrm>
            <a:prstGeom prst="rect">
              <a:avLst/>
            </a:prstGeom>
            <a:noFill/>
          </p:spPr>
        </p:pic>
        <p:sp>
          <p:nvSpPr>
            <p:cNvPr id="141" name="Line 5">
              <a:extLst>
                <a:ext uri="{FF2B5EF4-FFF2-40B4-BE49-F238E27FC236}">
                  <a16:creationId xmlns:a16="http://schemas.microsoft.com/office/drawing/2014/main" id="{1A6EDF6E-2C62-FF48-03B4-19528DDA5C7D}"/>
                </a:ext>
              </a:extLst>
            </p:cNvPr>
            <p:cNvSpPr>
              <a:spLocks noChangeShapeType="1"/>
            </p:cNvSpPr>
            <p:nvPr/>
          </p:nvSpPr>
          <p:spPr bwMode="auto">
            <a:xfrm flipH="1">
              <a:off x="7147567" y="4683029"/>
              <a:ext cx="285772" cy="421898"/>
            </a:xfrm>
            <a:prstGeom prst="line">
              <a:avLst/>
            </a:prstGeom>
            <a:noFill/>
            <a:ln w="15875">
              <a:solidFill>
                <a:srgbClr val="333399"/>
              </a:solidFill>
              <a:round/>
              <a:headEnd/>
              <a:tailEnd/>
            </a:ln>
            <a:effectLst/>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661" b="0" i="0" u="none" strike="noStrike" kern="0" cap="none" spc="0" normalizeH="0" baseline="0" noProof="0" dirty="0">
                <a:ln>
                  <a:noFill/>
                </a:ln>
                <a:solidFill>
                  <a:srgbClr val="336666"/>
                </a:solidFill>
                <a:effectLst/>
                <a:uLnTx/>
                <a:uFillTx/>
                <a:latin typeface="Calibri" panose="020F0502020204030204"/>
              </a:endParaRPr>
            </a:p>
          </p:txBody>
        </p:sp>
        <p:sp>
          <p:nvSpPr>
            <p:cNvPr id="142" name="Rectangle 25">
              <a:extLst>
                <a:ext uri="{FF2B5EF4-FFF2-40B4-BE49-F238E27FC236}">
                  <a16:creationId xmlns:a16="http://schemas.microsoft.com/office/drawing/2014/main" id="{2DB751AC-7CB9-5E21-C2CD-64E310F479D6}"/>
                </a:ext>
              </a:extLst>
            </p:cNvPr>
            <p:cNvSpPr>
              <a:spLocks noChangeArrowheads="1"/>
            </p:cNvSpPr>
            <p:nvPr/>
          </p:nvSpPr>
          <p:spPr bwMode="auto">
            <a:xfrm>
              <a:off x="7344100" y="4199295"/>
              <a:ext cx="1021610" cy="501863"/>
            </a:xfrm>
            <a:prstGeom prst="rect">
              <a:avLst/>
            </a:prstGeom>
            <a:solidFill>
              <a:sysClr val="window" lastClr="FFFFFF"/>
            </a:solidFill>
            <a:ln w="15875">
              <a:solidFill>
                <a:srgbClr val="333399"/>
              </a:solidFill>
              <a:miter lim="800000"/>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CA" sz="844" b="1" i="0" u="none" strike="noStrike" kern="0" cap="none" spc="0" normalizeH="0" baseline="0" noProof="0" dirty="0">
                  <a:ln>
                    <a:noFill/>
                  </a:ln>
                  <a:solidFill>
                    <a:srgbClr val="000000"/>
                  </a:solidFill>
                  <a:effectLst/>
                  <a:uLnTx/>
                  <a:uFillTx/>
                  <a:cs typeface="Arial" panose="020B0604020202020204" pitchFamily="34" charset="0"/>
                </a:rPr>
                <a:t>Fredericton OSIC</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fr-CA" sz="844" b="1" i="0" u="none" strike="noStrike" kern="0" cap="none" spc="0" normalizeH="0" baseline="0" noProof="0" dirty="0">
                  <a:ln>
                    <a:noFill/>
                  </a:ln>
                  <a:solidFill>
                    <a:srgbClr val="000000"/>
                  </a:solidFill>
                  <a:effectLst/>
                  <a:uLnTx/>
                  <a:uFillTx/>
                  <a:cs typeface="Arial" panose="020B0604020202020204" pitchFamily="34" charset="0"/>
                </a:rPr>
                <a:t>Fredericton, NB</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fr-CA" sz="844" b="0" i="0" u="sng" strike="noStrike" kern="0" cap="none" spc="0" normalizeH="0" baseline="0" noProof="0" dirty="0">
                  <a:ln>
                    <a:noFill/>
                  </a:ln>
                  <a:solidFill>
                    <a:srgbClr val="000000"/>
                  </a:solidFill>
                  <a:effectLst/>
                  <a:uLnTx/>
                  <a:uFillTx/>
                  <a:cs typeface="Arial" panose="020B0604020202020204" pitchFamily="34" charset="0"/>
                </a:rPr>
                <a:t>Satellite Service </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fr-CA" sz="844" b="0" i="0" u="sng" strike="noStrike" kern="0" cap="none" spc="0" normalizeH="0" baseline="0" noProof="0" dirty="0">
                  <a:ln>
                    <a:noFill/>
                  </a:ln>
                  <a:solidFill>
                    <a:srgbClr val="000000"/>
                  </a:solidFill>
                  <a:effectLst/>
                  <a:uLnTx/>
                  <a:uFillTx/>
                  <a:cs typeface="Arial" panose="020B0604020202020204" pitchFamily="34" charset="0"/>
                </a:rPr>
                <a:t>site</a:t>
              </a:r>
              <a:r>
                <a:rPr kumimoji="0" lang="fr-CA" sz="844" b="0" i="0" strike="noStrike" kern="0" cap="none" spc="0" normalizeH="0" baseline="0" noProof="0" dirty="0">
                  <a:ln>
                    <a:noFill/>
                  </a:ln>
                  <a:solidFill>
                    <a:srgbClr val="000000"/>
                  </a:solidFill>
                  <a:effectLst/>
                  <a:uLnTx/>
                  <a:uFillTx/>
                  <a:cs typeface="Arial" panose="020B0604020202020204" pitchFamily="34" charset="0"/>
                </a:rPr>
                <a:t>: </a:t>
              </a:r>
              <a:r>
                <a:rPr kumimoji="0" lang="fr-CA" sz="844" b="0" i="0" u="none" strike="noStrike" kern="0" cap="none" spc="0" normalizeH="0" baseline="0" noProof="0" dirty="0">
                  <a:ln>
                    <a:noFill/>
                  </a:ln>
                  <a:solidFill>
                    <a:srgbClr val="000000"/>
                  </a:solidFill>
                  <a:effectLst/>
                  <a:uLnTx/>
                  <a:uFillTx/>
                  <a:cs typeface="Arial" panose="020B0604020202020204" pitchFamily="34" charset="0"/>
                </a:rPr>
                <a:t>Stratford, PE</a:t>
              </a:r>
              <a:endParaRPr kumimoji="0" lang="en-CA" sz="844" b="0" i="0" u="none" strike="noStrike" kern="0" cap="none" spc="0" normalizeH="0" baseline="0" noProof="0" dirty="0">
                <a:ln>
                  <a:noFill/>
                </a:ln>
                <a:solidFill>
                  <a:srgbClr val="000000"/>
                </a:solidFill>
                <a:effectLst/>
                <a:uLnTx/>
                <a:uFillTx/>
                <a:cs typeface="Arial" panose="020B0604020202020204" pitchFamily="34" charset="0"/>
              </a:endParaRPr>
            </a:p>
          </p:txBody>
        </p:sp>
      </p:grpSp>
      <p:grpSp>
        <p:nvGrpSpPr>
          <p:cNvPr id="143" name="Group 81">
            <a:extLst>
              <a:ext uri="{FF2B5EF4-FFF2-40B4-BE49-F238E27FC236}">
                <a16:creationId xmlns:a16="http://schemas.microsoft.com/office/drawing/2014/main" id="{A0F9E8C1-B612-C204-E249-F6F46DA11E3A}"/>
              </a:ext>
            </a:extLst>
          </p:cNvPr>
          <p:cNvGrpSpPr/>
          <p:nvPr/>
        </p:nvGrpSpPr>
        <p:grpSpPr>
          <a:xfrm>
            <a:off x="9085130" y="5373110"/>
            <a:ext cx="1079745" cy="733959"/>
            <a:chOff x="6417026" y="4467335"/>
            <a:chExt cx="1560012" cy="1060422"/>
          </a:xfrm>
        </p:grpSpPr>
        <p:pic>
          <p:nvPicPr>
            <p:cNvPr id="144" name="Picture 42" descr="Cercle_bleu_foncé">
              <a:extLst>
                <a:ext uri="{FF2B5EF4-FFF2-40B4-BE49-F238E27FC236}">
                  <a16:creationId xmlns:a16="http://schemas.microsoft.com/office/drawing/2014/main" id="{8816BBB8-983A-5657-6BD4-F44F449D00F1}"/>
                </a:ext>
              </a:extLst>
            </p:cNvPr>
            <p:cNvPicPr preferRelativeResize="0">
              <a:picLocks noChangeArrowheads="1"/>
            </p:cNvPicPr>
            <p:nvPr/>
          </p:nvPicPr>
          <p:blipFill>
            <a:blip r:embed="rId4" cstate="print"/>
            <a:srcRect/>
            <a:stretch>
              <a:fillRect/>
            </a:stretch>
          </p:blipFill>
          <p:spPr bwMode="auto">
            <a:xfrm rot="2256919">
              <a:off x="6780164" y="4467335"/>
              <a:ext cx="92075" cy="92076"/>
            </a:xfrm>
            <a:prstGeom prst="rect">
              <a:avLst/>
            </a:prstGeom>
            <a:noFill/>
          </p:spPr>
        </p:pic>
        <p:sp>
          <p:nvSpPr>
            <p:cNvPr id="145" name="Line 5">
              <a:extLst>
                <a:ext uri="{FF2B5EF4-FFF2-40B4-BE49-F238E27FC236}">
                  <a16:creationId xmlns:a16="http://schemas.microsoft.com/office/drawing/2014/main" id="{3B2689A2-5E07-288D-5F62-3B59EE723A67}"/>
                </a:ext>
              </a:extLst>
            </p:cNvPr>
            <p:cNvSpPr>
              <a:spLocks noChangeShapeType="1"/>
            </p:cNvSpPr>
            <p:nvPr/>
          </p:nvSpPr>
          <p:spPr bwMode="auto">
            <a:xfrm flipH="1" flipV="1">
              <a:off x="6807793" y="4506631"/>
              <a:ext cx="605316" cy="376282"/>
            </a:xfrm>
            <a:prstGeom prst="line">
              <a:avLst/>
            </a:prstGeom>
            <a:noFill/>
            <a:ln w="15875">
              <a:solidFill>
                <a:srgbClr val="333399"/>
              </a:solidFill>
              <a:round/>
              <a:headEnd/>
              <a:tailEnd/>
            </a:ln>
            <a:effectLst/>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661" b="0" i="0" u="none" strike="noStrike" kern="0" cap="none" spc="0" normalizeH="0" baseline="0" noProof="0" dirty="0">
                <a:ln>
                  <a:noFill/>
                </a:ln>
                <a:solidFill>
                  <a:srgbClr val="336666"/>
                </a:solidFill>
                <a:effectLst/>
                <a:uLnTx/>
                <a:uFillTx/>
                <a:latin typeface="Calibri" panose="020F0502020204030204"/>
              </a:endParaRPr>
            </a:p>
          </p:txBody>
        </p:sp>
        <p:sp>
          <p:nvSpPr>
            <p:cNvPr id="146" name="Rectangle 25">
              <a:extLst>
                <a:ext uri="{FF2B5EF4-FFF2-40B4-BE49-F238E27FC236}">
                  <a16:creationId xmlns:a16="http://schemas.microsoft.com/office/drawing/2014/main" id="{078D81D7-5166-281B-057A-230666E4F759}"/>
                </a:ext>
              </a:extLst>
            </p:cNvPr>
            <p:cNvSpPr>
              <a:spLocks noChangeArrowheads="1"/>
            </p:cNvSpPr>
            <p:nvPr/>
          </p:nvSpPr>
          <p:spPr bwMode="auto">
            <a:xfrm>
              <a:off x="6417026" y="4725622"/>
              <a:ext cx="1560012" cy="802135"/>
            </a:xfrm>
            <a:prstGeom prst="rect">
              <a:avLst/>
            </a:prstGeom>
            <a:solidFill>
              <a:sysClr val="window" lastClr="FFFFFF"/>
            </a:solidFill>
            <a:ln w="15875">
              <a:solidFill>
                <a:srgbClr val="333399"/>
              </a:solidFill>
              <a:miter lim="800000"/>
              <a:headEnd/>
              <a:tailEnd/>
            </a:ln>
            <a:effec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CA" sz="844" b="1" i="0" u="none" strike="noStrike" kern="0" cap="none" spc="0" normalizeH="0" baseline="0" noProof="0" dirty="0">
                  <a:ln>
                    <a:noFill/>
                  </a:ln>
                  <a:solidFill>
                    <a:srgbClr val="000000"/>
                  </a:solidFill>
                  <a:effectLst/>
                  <a:uLnTx/>
                  <a:uFillTx/>
                  <a:cs typeface="Arial" panose="020B0604020202020204" pitchFamily="34" charset="0"/>
                </a:rPr>
                <a:t>Nova Scotia OSIC</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CA" sz="844" b="1" i="0" u="none" strike="noStrike" kern="0" cap="none" spc="0" normalizeH="0" baseline="0" noProof="0" dirty="0">
                  <a:ln>
                    <a:noFill/>
                  </a:ln>
                  <a:solidFill>
                    <a:srgbClr val="000000"/>
                  </a:solidFill>
                  <a:effectLst/>
                  <a:uLnTx/>
                  <a:uFillTx/>
                  <a:cs typeface="Arial" panose="020B0604020202020204" pitchFamily="34" charset="0"/>
                </a:rPr>
                <a:t>Dartmouth, NS</a:t>
              </a:r>
            </a:p>
            <a:p>
              <a:pPr marL="0" marR="0" lvl="0" indent="0" algn="ctr" defTabSz="914400" eaLnBrk="1" fontAlgn="base" latinLnBrk="0" hangingPunct="1">
                <a:lnSpc>
                  <a:spcPct val="100000"/>
                </a:lnSpc>
                <a:spcBef>
                  <a:spcPct val="0"/>
                </a:spcBef>
                <a:spcAft>
                  <a:spcPct val="0"/>
                </a:spcAft>
                <a:buClrTx/>
                <a:buSzTx/>
                <a:buFontTx/>
                <a:buNone/>
                <a:tabLst/>
                <a:defRPr/>
              </a:pPr>
              <a:r>
                <a:rPr lang="en-CA" sz="844" u="sng" kern="0" dirty="0">
                  <a:solidFill>
                    <a:srgbClr val="000000"/>
                  </a:solidFill>
                  <a:cs typeface="Arial" panose="020B0604020202020204" pitchFamily="34" charset="0"/>
                </a:rPr>
                <a:t>Satellite service site:</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CA" sz="844" i="0" u="none" strike="noStrike" kern="0" cap="none" spc="0" normalizeH="0" baseline="0" noProof="0" dirty="0">
                  <a:ln>
                    <a:noFill/>
                  </a:ln>
                  <a:solidFill>
                    <a:srgbClr val="000000"/>
                  </a:solidFill>
                  <a:effectLst/>
                  <a:uLnTx/>
                  <a:uFillTx/>
                  <a:cs typeface="Arial" panose="020B0604020202020204" pitchFamily="34" charset="0"/>
                </a:rPr>
                <a:t>Cape Breton</a:t>
              </a:r>
            </a:p>
          </p:txBody>
        </p:sp>
      </p:grpSp>
      <p:pic>
        <p:nvPicPr>
          <p:cNvPr id="147" name="Picture 40" descr="Cercle_bleu_foncé">
            <a:extLst>
              <a:ext uri="{FF2B5EF4-FFF2-40B4-BE49-F238E27FC236}">
                <a16:creationId xmlns:a16="http://schemas.microsoft.com/office/drawing/2014/main" id="{93ED702E-44D9-2A03-2145-53D31E7DA626}"/>
              </a:ext>
            </a:extLst>
          </p:cNvPr>
          <p:cNvPicPr preferRelativeResize="0">
            <a:picLocks noChangeArrowheads="1"/>
          </p:cNvPicPr>
          <p:nvPr/>
        </p:nvPicPr>
        <p:blipFill>
          <a:blip r:embed="rId4" cstate="print"/>
          <a:srcRect/>
          <a:stretch>
            <a:fillRect/>
          </a:stretch>
        </p:blipFill>
        <p:spPr bwMode="auto">
          <a:xfrm>
            <a:off x="8165872" y="5562599"/>
            <a:ext cx="91440" cy="91440"/>
          </a:xfrm>
          <a:prstGeom prst="rect">
            <a:avLst/>
          </a:prstGeom>
          <a:noFill/>
        </p:spPr>
      </p:pic>
      <p:sp>
        <p:nvSpPr>
          <p:cNvPr id="148" name="Line 55">
            <a:extLst>
              <a:ext uri="{FF2B5EF4-FFF2-40B4-BE49-F238E27FC236}">
                <a16:creationId xmlns:a16="http://schemas.microsoft.com/office/drawing/2014/main" id="{BE1E4A31-3451-1DE9-F8DC-542D3A444C6B}"/>
              </a:ext>
            </a:extLst>
          </p:cNvPr>
          <p:cNvSpPr>
            <a:spLocks noChangeShapeType="1"/>
          </p:cNvSpPr>
          <p:nvPr/>
        </p:nvSpPr>
        <p:spPr bwMode="auto">
          <a:xfrm>
            <a:off x="2419828" y="3883771"/>
            <a:ext cx="163500" cy="1565892"/>
          </a:xfrm>
          <a:prstGeom prst="line">
            <a:avLst/>
          </a:prstGeom>
          <a:solidFill>
            <a:sysClr val="window" lastClr="FFFFFF"/>
          </a:solidFill>
          <a:ln w="15875">
            <a:solidFill>
              <a:srgbClr val="333399"/>
            </a:solidFill>
            <a:round/>
            <a:headEnd/>
            <a:tailEnd type="oval" w="med" len="med"/>
          </a:ln>
          <a:effectLst/>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661" b="0" i="0" u="none" strike="noStrike" kern="0" cap="none" spc="0" normalizeH="0" baseline="0" noProof="0" dirty="0">
              <a:ln>
                <a:noFill/>
              </a:ln>
              <a:solidFill>
                <a:srgbClr val="336666"/>
              </a:solidFill>
              <a:effectLst/>
              <a:uLnTx/>
              <a:uFillTx/>
              <a:latin typeface="Calibri" panose="020F0502020204030204"/>
            </a:endParaRPr>
          </a:p>
        </p:txBody>
      </p:sp>
      <p:pic>
        <p:nvPicPr>
          <p:cNvPr id="149" name="Picture 40" descr="Cercle_bleu_foncé">
            <a:extLst>
              <a:ext uri="{FF2B5EF4-FFF2-40B4-BE49-F238E27FC236}">
                <a16:creationId xmlns:a16="http://schemas.microsoft.com/office/drawing/2014/main" id="{8A5783C4-4CA0-F484-23F4-083926704504}"/>
              </a:ext>
            </a:extLst>
          </p:cNvPr>
          <p:cNvPicPr preferRelativeResize="0">
            <a:picLocks noChangeArrowheads="1"/>
          </p:cNvPicPr>
          <p:nvPr/>
        </p:nvPicPr>
        <p:blipFill>
          <a:blip r:embed="rId4" cstate="print"/>
          <a:srcRect/>
          <a:stretch>
            <a:fillRect/>
          </a:stretch>
        </p:blipFill>
        <p:spPr bwMode="auto">
          <a:xfrm>
            <a:off x="7467600" y="6080760"/>
            <a:ext cx="91440" cy="91440"/>
          </a:xfrm>
          <a:prstGeom prst="rect">
            <a:avLst/>
          </a:prstGeom>
          <a:noFill/>
        </p:spPr>
      </p:pic>
      <p:sp>
        <p:nvSpPr>
          <p:cNvPr id="150" name="Line 55">
            <a:extLst>
              <a:ext uri="{FF2B5EF4-FFF2-40B4-BE49-F238E27FC236}">
                <a16:creationId xmlns:a16="http://schemas.microsoft.com/office/drawing/2014/main" id="{94BDDE6B-F721-CD08-B12D-DDC16C40F2C6}"/>
              </a:ext>
            </a:extLst>
          </p:cNvPr>
          <p:cNvSpPr>
            <a:spLocks noChangeShapeType="1"/>
          </p:cNvSpPr>
          <p:nvPr/>
        </p:nvSpPr>
        <p:spPr bwMode="auto">
          <a:xfrm flipH="1">
            <a:off x="4685916" y="4899433"/>
            <a:ext cx="238886" cy="406482"/>
          </a:xfrm>
          <a:prstGeom prst="line">
            <a:avLst/>
          </a:prstGeom>
          <a:solidFill>
            <a:sysClr val="window" lastClr="FFFFFF"/>
          </a:solidFill>
          <a:ln w="15875">
            <a:solidFill>
              <a:srgbClr val="333399"/>
            </a:solidFill>
            <a:round/>
            <a:headEnd/>
            <a:tailEnd type="oval" w="med" len="med"/>
          </a:ln>
          <a:effectLst/>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661" b="0" i="0" u="none" strike="noStrike" kern="0" cap="none" spc="0" normalizeH="0" baseline="0" noProof="0" dirty="0">
              <a:ln>
                <a:noFill/>
              </a:ln>
              <a:solidFill>
                <a:srgbClr val="336666"/>
              </a:solidFill>
              <a:effectLst/>
              <a:uLnTx/>
              <a:uFillTx/>
              <a:latin typeface="Calibri" panose="020F0502020204030204"/>
            </a:endParaRPr>
          </a:p>
        </p:txBody>
      </p:sp>
      <p:pic>
        <p:nvPicPr>
          <p:cNvPr id="151" name="Picture 40" descr="Cercle_bleu_foncé">
            <a:extLst>
              <a:ext uri="{FF2B5EF4-FFF2-40B4-BE49-F238E27FC236}">
                <a16:creationId xmlns:a16="http://schemas.microsoft.com/office/drawing/2014/main" id="{67A6B679-F46C-D415-3F5D-EBF679A464B6}"/>
              </a:ext>
            </a:extLst>
          </p:cNvPr>
          <p:cNvPicPr preferRelativeResize="0">
            <a:picLocks noChangeArrowheads="1"/>
          </p:cNvPicPr>
          <p:nvPr/>
        </p:nvPicPr>
        <p:blipFill>
          <a:blip r:embed="rId4" cstate="print"/>
          <a:srcRect/>
          <a:stretch>
            <a:fillRect/>
          </a:stretch>
        </p:blipFill>
        <p:spPr bwMode="auto">
          <a:xfrm>
            <a:off x="7620000" y="5943600"/>
            <a:ext cx="91440" cy="91440"/>
          </a:xfrm>
          <a:prstGeom prst="rect">
            <a:avLst/>
          </a:prstGeom>
          <a:noFill/>
        </p:spPr>
      </p:pic>
      <p:sp>
        <p:nvSpPr>
          <p:cNvPr id="152" name="Line 14">
            <a:extLst>
              <a:ext uri="{FF2B5EF4-FFF2-40B4-BE49-F238E27FC236}">
                <a16:creationId xmlns:a16="http://schemas.microsoft.com/office/drawing/2014/main" id="{57EF46BF-920C-8CB9-5F13-E7E319CF0534}"/>
              </a:ext>
            </a:extLst>
          </p:cNvPr>
          <p:cNvSpPr>
            <a:spLocks noChangeShapeType="1"/>
          </p:cNvSpPr>
          <p:nvPr/>
        </p:nvSpPr>
        <p:spPr bwMode="auto">
          <a:xfrm>
            <a:off x="6992683" y="5516331"/>
            <a:ext cx="664940" cy="475017"/>
          </a:xfrm>
          <a:prstGeom prst="line">
            <a:avLst/>
          </a:prstGeom>
          <a:noFill/>
          <a:ln w="15875">
            <a:solidFill>
              <a:srgbClr val="333399"/>
            </a:solidFill>
            <a:round/>
            <a:headEnd/>
            <a:tailEnd/>
          </a:ln>
          <a:effectLst/>
        </p:spPr>
        <p:txBody>
          <a:bodyPr/>
          <a:lstStyle/>
          <a:p>
            <a:pPr algn="ctr" fontAlgn="base">
              <a:spcBef>
                <a:spcPct val="0"/>
              </a:spcBef>
              <a:spcAft>
                <a:spcPct val="0"/>
              </a:spcAft>
            </a:pPr>
            <a:endParaRPr lang="en-US" sz="623" dirty="0">
              <a:solidFill>
                <a:srgbClr val="336666"/>
              </a:solidFill>
              <a:cs typeface="Arial" panose="020B0604020202020204" pitchFamily="34" charset="0"/>
            </a:endParaRPr>
          </a:p>
        </p:txBody>
      </p:sp>
      <p:sp>
        <p:nvSpPr>
          <p:cNvPr id="153" name="Line 51">
            <a:extLst>
              <a:ext uri="{FF2B5EF4-FFF2-40B4-BE49-F238E27FC236}">
                <a16:creationId xmlns:a16="http://schemas.microsoft.com/office/drawing/2014/main" id="{9BD128A6-8D8A-26A3-514D-C0C6F016CF18}"/>
              </a:ext>
            </a:extLst>
          </p:cNvPr>
          <p:cNvSpPr>
            <a:spLocks noChangeShapeType="1"/>
          </p:cNvSpPr>
          <p:nvPr/>
        </p:nvSpPr>
        <p:spPr bwMode="auto">
          <a:xfrm>
            <a:off x="7057544" y="4834859"/>
            <a:ext cx="870545" cy="1041929"/>
          </a:xfrm>
          <a:prstGeom prst="line">
            <a:avLst/>
          </a:prstGeom>
          <a:noFill/>
          <a:ln w="15875">
            <a:solidFill>
              <a:srgbClr val="333399"/>
            </a:solidFill>
            <a:round/>
            <a:headEnd/>
            <a:tailEnd type="oval" w="med" len="med"/>
          </a:ln>
          <a:effectLst/>
        </p:spPr>
        <p:txBody>
          <a:bodyPr/>
          <a:lstStyle/>
          <a:p>
            <a:pPr algn="ctr" fontAlgn="base">
              <a:spcBef>
                <a:spcPct val="0"/>
              </a:spcBef>
              <a:spcAft>
                <a:spcPct val="0"/>
              </a:spcAft>
            </a:pPr>
            <a:endParaRPr lang="en-US" sz="623" dirty="0">
              <a:solidFill>
                <a:srgbClr val="336666"/>
              </a:solidFill>
              <a:cs typeface="Arial" panose="020B0604020202020204" pitchFamily="34" charset="0"/>
            </a:endParaRPr>
          </a:p>
        </p:txBody>
      </p:sp>
      <p:sp>
        <p:nvSpPr>
          <p:cNvPr id="154" name="Line 5">
            <a:extLst>
              <a:ext uri="{FF2B5EF4-FFF2-40B4-BE49-F238E27FC236}">
                <a16:creationId xmlns:a16="http://schemas.microsoft.com/office/drawing/2014/main" id="{654FF9FB-9A2C-C542-A778-540834105D83}"/>
              </a:ext>
            </a:extLst>
          </p:cNvPr>
          <p:cNvSpPr>
            <a:spLocks noChangeShapeType="1"/>
          </p:cNvSpPr>
          <p:nvPr/>
        </p:nvSpPr>
        <p:spPr bwMode="auto">
          <a:xfrm flipH="1">
            <a:off x="9226236" y="4945305"/>
            <a:ext cx="89655" cy="281470"/>
          </a:xfrm>
          <a:prstGeom prst="line">
            <a:avLst/>
          </a:prstGeom>
          <a:noFill/>
          <a:ln w="15875">
            <a:solidFill>
              <a:srgbClr val="333399"/>
            </a:solidFill>
            <a:round/>
            <a:headEnd/>
            <a:tailEnd/>
          </a:ln>
          <a:effectLst/>
        </p:spPr>
        <p:txBody>
          <a:bodyPr/>
          <a:lstStyle/>
          <a:p>
            <a:pPr algn="ctr" fontAlgn="base">
              <a:spcBef>
                <a:spcPct val="0"/>
              </a:spcBef>
              <a:spcAft>
                <a:spcPct val="0"/>
              </a:spcAft>
            </a:pPr>
            <a:endParaRPr lang="en-US" sz="1661" dirty="0">
              <a:solidFill>
                <a:srgbClr val="336666"/>
              </a:solidFill>
              <a:latin typeface="Calibri" panose="020F0502020204030204"/>
            </a:endParaRPr>
          </a:p>
        </p:txBody>
      </p:sp>
      <p:pic>
        <p:nvPicPr>
          <p:cNvPr id="155" name="Picture 42" descr="Cercle_bleu_foncé">
            <a:extLst>
              <a:ext uri="{FF2B5EF4-FFF2-40B4-BE49-F238E27FC236}">
                <a16:creationId xmlns:a16="http://schemas.microsoft.com/office/drawing/2014/main" id="{83239412-893A-795F-9982-1BBC0E96B6E7}"/>
              </a:ext>
            </a:extLst>
          </p:cNvPr>
          <p:cNvPicPr preferRelativeResize="0">
            <a:picLocks noChangeArrowheads="1"/>
          </p:cNvPicPr>
          <p:nvPr/>
        </p:nvPicPr>
        <p:blipFill>
          <a:blip r:embed="rId4" cstate="print"/>
          <a:srcRect/>
          <a:stretch>
            <a:fillRect/>
          </a:stretch>
        </p:blipFill>
        <p:spPr bwMode="auto">
          <a:xfrm flipV="1">
            <a:off x="9176897" y="5189945"/>
            <a:ext cx="71008" cy="45719"/>
          </a:xfrm>
          <a:prstGeom prst="rect">
            <a:avLst/>
          </a:prstGeom>
          <a:noFill/>
        </p:spPr>
      </p:pic>
      <p:sp>
        <p:nvSpPr>
          <p:cNvPr id="156" name="Line 9">
            <a:extLst>
              <a:ext uri="{FF2B5EF4-FFF2-40B4-BE49-F238E27FC236}">
                <a16:creationId xmlns:a16="http://schemas.microsoft.com/office/drawing/2014/main" id="{45457FDB-A879-87C1-A52A-EA1A0251528F}"/>
              </a:ext>
            </a:extLst>
          </p:cNvPr>
          <p:cNvSpPr>
            <a:spLocks noChangeShapeType="1"/>
          </p:cNvSpPr>
          <p:nvPr/>
        </p:nvSpPr>
        <p:spPr bwMode="auto">
          <a:xfrm>
            <a:off x="3351343" y="4562636"/>
            <a:ext cx="282773" cy="533346"/>
          </a:xfrm>
          <a:prstGeom prst="line">
            <a:avLst/>
          </a:prstGeom>
          <a:noFill/>
          <a:ln w="15875">
            <a:solidFill>
              <a:srgbClr val="333399"/>
            </a:solidFill>
            <a:round/>
            <a:headEnd/>
            <a:tailEnd/>
          </a:ln>
          <a:effectLst/>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844" b="0" i="0" u="none" strike="noStrike" kern="0" cap="none" spc="0" normalizeH="0" baseline="0" noProof="0" dirty="0">
              <a:ln>
                <a:noFill/>
              </a:ln>
              <a:solidFill>
                <a:srgbClr val="336666"/>
              </a:solidFill>
              <a:effectLst/>
              <a:uLnTx/>
              <a:uFillTx/>
              <a:cs typeface="Arial" panose="020B0604020202020204" pitchFamily="34" charset="0"/>
            </a:endParaRPr>
          </a:p>
        </p:txBody>
      </p:sp>
      <p:pic>
        <p:nvPicPr>
          <p:cNvPr id="157" name="Picture 36" descr="Cercle_bleu_foncé">
            <a:extLst>
              <a:ext uri="{FF2B5EF4-FFF2-40B4-BE49-F238E27FC236}">
                <a16:creationId xmlns:a16="http://schemas.microsoft.com/office/drawing/2014/main" id="{AA022D3C-16B0-7DF1-5B52-3DF2BEDC6E11}"/>
              </a:ext>
            </a:extLst>
          </p:cNvPr>
          <p:cNvPicPr preferRelativeResize="0">
            <a:picLocks noChangeArrowheads="1"/>
          </p:cNvPicPr>
          <p:nvPr/>
        </p:nvPicPr>
        <p:blipFill>
          <a:blip r:embed="rId4" cstate="print"/>
          <a:srcRect/>
          <a:stretch>
            <a:fillRect/>
          </a:stretch>
        </p:blipFill>
        <p:spPr bwMode="auto">
          <a:xfrm>
            <a:off x="3574540" y="5009540"/>
            <a:ext cx="91440" cy="91440"/>
          </a:xfrm>
          <a:prstGeom prst="rect">
            <a:avLst/>
          </a:prstGeom>
          <a:noFill/>
        </p:spPr>
      </p:pic>
      <p:sp>
        <p:nvSpPr>
          <p:cNvPr id="158" name="Line 5">
            <a:extLst>
              <a:ext uri="{FF2B5EF4-FFF2-40B4-BE49-F238E27FC236}">
                <a16:creationId xmlns:a16="http://schemas.microsoft.com/office/drawing/2014/main" id="{40516B92-A67E-52A4-DE5A-4EC0AC0557CA}"/>
              </a:ext>
            </a:extLst>
          </p:cNvPr>
          <p:cNvSpPr>
            <a:spLocks noChangeShapeType="1"/>
          </p:cNvSpPr>
          <p:nvPr/>
        </p:nvSpPr>
        <p:spPr bwMode="auto">
          <a:xfrm flipH="1" flipV="1">
            <a:off x="9477887" y="5202862"/>
            <a:ext cx="272528" cy="349015"/>
          </a:xfrm>
          <a:prstGeom prst="line">
            <a:avLst/>
          </a:prstGeom>
          <a:noFill/>
          <a:ln w="15875">
            <a:solidFill>
              <a:srgbClr val="333399"/>
            </a:solidFill>
            <a:round/>
            <a:headEnd/>
            <a:tailEnd/>
          </a:ln>
          <a:effectLst/>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661" b="0" i="0" u="none" strike="noStrike" kern="0" cap="none" spc="0" normalizeH="0" baseline="0" noProof="0" dirty="0">
              <a:ln>
                <a:noFill/>
              </a:ln>
              <a:solidFill>
                <a:srgbClr val="336666"/>
              </a:solidFill>
              <a:effectLst/>
              <a:uLnTx/>
              <a:uFillTx/>
              <a:latin typeface="Calibri" panose="020F0502020204030204"/>
            </a:endParaRPr>
          </a:p>
        </p:txBody>
      </p:sp>
      <p:pic>
        <p:nvPicPr>
          <p:cNvPr id="159" name="Picture 42" descr="Cercle_bleu_foncé">
            <a:extLst>
              <a:ext uri="{FF2B5EF4-FFF2-40B4-BE49-F238E27FC236}">
                <a16:creationId xmlns:a16="http://schemas.microsoft.com/office/drawing/2014/main" id="{CAA4E356-9176-26A9-AF0B-ACFA22ED0296}"/>
              </a:ext>
            </a:extLst>
          </p:cNvPr>
          <p:cNvPicPr preferRelativeResize="0">
            <a:picLocks noChangeArrowheads="1"/>
          </p:cNvPicPr>
          <p:nvPr/>
        </p:nvPicPr>
        <p:blipFill>
          <a:blip r:embed="rId4" cstate="print"/>
          <a:srcRect/>
          <a:stretch>
            <a:fillRect/>
          </a:stretch>
        </p:blipFill>
        <p:spPr bwMode="auto">
          <a:xfrm rot="15629626" flipV="1">
            <a:off x="9433992" y="5186616"/>
            <a:ext cx="71008" cy="45719"/>
          </a:xfrm>
          <a:prstGeom prst="rect">
            <a:avLst/>
          </a:prstGeom>
          <a:noFill/>
        </p:spPr>
      </p:pic>
      <p:sp>
        <p:nvSpPr>
          <p:cNvPr id="160" name="Line 8">
            <a:extLst>
              <a:ext uri="{FF2B5EF4-FFF2-40B4-BE49-F238E27FC236}">
                <a16:creationId xmlns:a16="http://schemas.microsoft.com/office/drawing/2014/main" id="{F4F0F33E-7C7B-6D4C-ED08-A83BEFBEC8FD}"/>
              </a:ext>
            </a:extLst>
          </p:cNvPr>
          <p:cNvSpPr>
            <a:spLocks noChangeShapeType="1"/>
          </p:cNvSpPr>
          <p:nvPr/>
        </p:nvSpPr>
        <p:spPr bwMode="auto">
          <a:xfrm>
            <a:off x="7733998" y="4062425"/>
            <a:ext cx="581940" cy="1526861"/>
          </a:xfrm>
          <a:prstGeom prst="line">
            <a:avLst/>
          </a:prstGeom>
          <a:noFill/>
          <a:ln w="15875">
            <a:solidFill>
              <a:srgbClr val="333399"/>
            </a:solidFill>
            <a:round/>
            <a:headEnd/>
            <a:tailEnd/>
          </a:ln>
          <a:effectLst/>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623" b="0" i="0" u="none" strike="noStrike" kern="0" cap="none" spc="0" normalizeH="0" baseline="0" noProof="0" dirty="0">
              <a:ln>
                <a:noFill/>
              </a:ln>
              <a:solidFill>
                <a:srgbClr val="336666"/>
              </a:solidFill>
              <a:effectLst/>
              <a:uLnTx/>
              <a:uFillTx/>
              <a:cs typeface="Arial" panose="020B0604020202020204" pitchFamily="34" charset="0"/>
            </a:endParaRPr>
          </a:p>
        </p:txBody>
      </p:sp>
      <p:pic>
        <p:nvPicPr>
          <p:cNvPr id="161" name="Picture 40" descr="Cercle_bleu_foncé">
            <a:extLst>
              <a:ext uri="{FF2B5EF4-FFF2-40B4-BE49-F238E27FC236}">
                <a16:creationId xmlns:a16="http://schemas.microsoft.com/office/drawing/2014/main" id="{FF0BC7F5-56C2-48DD-5C80-2E6D9D73A923}"/>
              </a:ext>
            </a:extLst>
          </p:cNvPr>
          <p:cNvPicPr preferRelativeResize="0">
            <a:picLocks noChangeArrowheads="1"/>
          </p:cNvPicPr>
          <p:nvPr/>
        </p:nvPicPr>
        <p:blipFill>
          <a:blip r:embed="rId4" cstate="print"/>
          <a:srcRect/>
          <a:stretch>
            <a:fillRect/>
          </a:stretch>
        </p:blipFill>
        <p:spPr bwMode="auto">
          <a:xfrm>
            <a:off x="8269849" y="5519261"/>
            <a:ext cx="91440" cy="91440"/>
          </a:xfrm>
          <a:prstGeom prst="rect">
            <a:avLst/>
          </a:prstGeom>
          <a:noFill/>
        </p:spPr>
      </p:pic>
      <p:sp>
        <p:nvSpPr>
          <p:cNvPr id="4" name="Rectangle 31">
            <a:extLst>
              <a:ext uri="{FF2B5EF4-FFF2-40B4-BE49-F238E27FC236}">
                <a16:creationId xmlns:a16="http://schemas.microsoft.com/office/drawing/2014/main" id="{3FDC2D01-CBFF-F615-69BE-97E00B8A1C8F}"/>
              </a:ext>
            </a:extLst>
          </p:cNvPr>
          <p:cNvSpPr>
            <a:spLocks noChangeAspect="1" noChangeArrowheads="1"/>
          </p:cNvSpPr>
          <p:nvPr/>
        </p:nvSpPr>
        <p:spPr bwMode="auto">
          <a:xfrm>
            <a:off x="8305800" y="2133600"/>
            <a:ext cx="2209800" cy="914400"/>
          </a:xfrm>
          <a:prstGeom prst="rect">
            <a:avLst/>
          </a:prstGeom>
          <a:solidFill>
            <a:srgbClr val="FFFFFF"/>
          </a:solidFill>
          <a:ln w="15875">
            <a:solidFill>
              <a:srgbClr val="333399"/>
            </a:solidFill>
            <a:miter lim="800000"/>
            <a:headEnd/>
            <a:tailEnd/>
          </a:ln>
          <a:effectLst/>
        </p:spPr>
        <p:txBody>
          <a:bodyPr anchor="ctr"/>
          <a:lstStyle/>
          <a:p>
            <a:pPr algn="ctr" fontAlgn="base">
              <a:spcBef>
                <a:spcPct val="0"/>
              </a:spcBef>
              <a:spcAft>
                <a:spcPct val="0"/>
              </a:spcAft>
            </a:pPr>
            <a:r>
              <a:rPr lang="en-CA" sz="1000" dirty="0">
                <a:solidFill>
                  <a:srgbClr val="000000"/>
                </a:solidFill>
                <a:cs typeface="Arial" pitchFamily="34" charset="0"/>
              </a:rPr>
              <a:t>Veterans Affairs Canada Operational Stress Injuries Clinics Network (OSIC)</a:t>
            </a:r>
          </a:p>
        </p:txBody>
      </p:sp>
    </p:spTree>
    <p:extLst>
      <p:ext uri="{BB962C8B-B14F-4D97-AF65-F5344CB8AC3E}">
        <p14:creationId xmlns:p14="http://schemas.microsoft.com/office/powerpoint/2010/main" val="6289647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27448" y="248300"/>
            <a:ext cx="10081120" cy="1246495"/>
          </a:xfrm>
          <a:prstGeom prst="rect">
            <a:avLst/>
          </a:prstGeom>
        </p:spPr>
        <p:txBody>
          <a:bodyPr wrap="square">
            <a:spAutoFit/>
          </a:bodyPr>
          <a:lstStyle/>
          <a:p>
            <a:pPr algn="ctr" defTabSz="906199" fontAlgn="auto">
              <a:spcBef>
                <a:spcPts val="0"/>
              </a:spcBef>
              <a:spcAft>
                <a:spcPts val="0"/>
              </a:spcAft>
            </a:pPr>
            <a:r>
              <a:rPr lang="en-US" sz="3750" b="1" dirty="0">
                <a:solidFill>
                  <a:prstClr val="black"/>
                </a:solidFill>
                <a:latin typeface="Book Antiqua" panose="02040602050305030304" pitchFamily="18" charset="0"/>
                <a:cs typeface="+mn-cs"/>
              </a:rPr>
              <a:t>VAC Support for Veterans with Mental Health Conditions</a:t>
            </a:r>
          </a:p>
        </p:txBody>
      </p:sp>
      <p:pic>
        <p:nvPicPr>
          <p:cNvPr id="11" name="Picture 10"/>
          <p:cNvPicPr>
            <a:picLocks noChangeAspect="1"/>
          </p:cNvPicPr>
          <p:nvPr/>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4048635" y="2831707"/>
            <a:ext cx="241441" cy="192076"/>
          </a:xfrm>
          <a:prstGeom prst="rect">
            <a:avLst/>
          </a:prstGeom>
        </p:spPr>
      </p:pic>
      <p:pic>
        <p:nvPicPr>
          <p:cNvPr id="12" name="Picture 11"/>
          <p:cNvPicPr>
            <a:picLocks noChangeAspect="1"/>
          </p:cNvPicPr>
          <p:nvPr/>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4048635" y="3678140"/>
            <a:ext cx="241441" cy="192076"/>
          </a:xfrm>
          <a:prstGeom prst="rect">
            <a:avLst/>
          </a:prstGeom>
        </p:spPr>
      </p:pic>
      <p:pic>
        <p:nvPicPr>
          <p:cNvPr id="13" name="Picture 12"/>
          <p:cNvPicPr>
            <a:picLocks noChangeAspect="1"/>
          </p:cNvPicPr>
          <p:nvPr/>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4048635" y="4242429"/>
            <a:ext cx="241441" cy="192076"/>
          </a:xfrm>
          <a:prstGeom prst="rect">
            <a:avLst/>
          </a:prstGeom>
        </p:spPr>
      </p:pic>
      <p:pic>
        <p:nvPicPr>
          <p:cNvPr id="16" name="Picture 15"/>
          <p:cNvPicPr>
            <a:picLocks noChangeAspect="1"/>
          </p:cNvPicPr>
          <p:nvPr/>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4048635" y="3952415"/>
            <a:ext cx="241441" cy="192076"/>
          </a:xfrm>
          <a:prstGeom prst="rect">
            <a:avLst/>
          </a:prstGeom>
        </p:spPr>
      </p:pic>
      <p:pic>
        <p:nvPicPr>
          <p:cNvPr id="17" name="Picture 16"/>
          <p:cNvPicPr>
            <a:picLocks noChangeAspect="1"/>
          </p:cNvPicPr>
          <p:nvPr/>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4048635" y="3113851"/>
            <a:ext cx="241441" cy="192076"/>
          </a:xfrm>
          <a:prstGeom prst="rect">
            <a:avLst/>
          </a:prstGeom>
        </p:spPr>
      </p:pic>
      <p:pic>
        <p:nvPicPr>
          <p:cNvPr id="18" name="Picture 17"/>
          <p:cNvPicPr>
            <a:picLocks noChangeAspect="1"/>
          </p:cNvPicPr>
          <p:nvPr/>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4048635" y="3395996"/>
            <a:ext cx="241441" cy="192076"/>
          </a:xfrm>
          <a:prstGeom prst="rect">
            <a:avLst/>
          </a:prstGeom>
        </p:spPr>
      </p:pic>
      <p:sp>
        <p:nvSpPr>
          <p:cNvPr id="30" name="TextBox 29"/>
          <p:cNvSpPr txBox="1"/>
          <p:nvPr/>
        </p:nvSpPr>
        <p:spPr>
          <a:xfrm>
            <a:off x="2232192" y="1818335"/>
            <a:ext cx="1454244" cy="738664"/>
          </a:xfrm>
          <a:prstGeom prst="rect">
            <a:avLst/>
          </a:prstGeom>
          <a:noFill/>
        </p:spPr>
        <p:txBody>
          <a:bodyPr wrap="none" rtlCol="0">
            <a:spAutoFit/>
          </a:bodyPr>
          <a:lstStyle/>
          <a:p>
            <a:pPr algn="ctr" defTabSz="906199" fontAlgn="auto">
              <a:spcBef>
                <a:spcPts val="0"/>
              </a:spcBef>
              <a:spcAft>
                <a:spcPts val="0"/>
              </a:spcAft>
            </a:pPr>
            <a:r>
              <a:rPr lang="en-US" sz="1400" b="1" dirty="0">
                <a:solidFill>
                  <a:prstClr val="black"/>
                </a:solidFill>
                <a:latin typeface="Book Antiqua" panose="02040602050305030304" pitchFamily="18" charset="0"/>
                <a:cs typeface="+mn-cs"/>
              </a:rPr>
              <a:t>Without</a:t>
            </a:r>
          </a:p>
          <a:p>
            <a:pPr algn="ctr" defTabSz="906199" fontAlgn="auto">
              <a:spcBef>
                <a:spcPts val="0"/>
              </a:spcBef>
              <a:spcAft>
                <a:spcPts val="0"/>
              </a:spcAft>
            </a:pPr>
            <a:r>
              <a:rPr lang="en-US" sz="1400" b="1" dirty="0">
                <a:solidFill>
                  <a:prstClr val="black"/>
                </a:solidFill>
                <a:latin typeface="Book Antiqua" panose="02040602050305030304" pitchFamily="18" charset="0"/>
                <a:cs typeface="+mn-cs"/>
              </a:rPr>
              <a:t>Service Related</a:t>
            </a:r>
          </a:p>
          <a:p>
            <a:pPr algn="ctr" defTabSz="906199" fontAlgn="auto">
              <a:spcBef>
                <a:spcPts val="0"/>
              </a:spcBef>
              <a:spcAft>
                <a:spcPts val="0"/>
              </a:spcAft>
            </a:pPr>
            <a:r>
              <a:rPr lang="en-US" sz="1400" b="1" dirty="0">
                <a:solidFill>
                  <a:prstClr val="black"/>
                </a:solidFill>
                <a:latin typeface="Book Antiqua" panose="02040602050305030304" pitchFamily="18" charset="0"/>
                <a:cs typeface="+mn-cs"/>
              </a:rPr>
              <a:t>Condition(s)</a:t>
            </a:r>
          </a:p>
        </p:txBody>
      </p:sp>
      <p:sp>
        <p:nvSpPr>
          <p:cNvPr id="32" name="Rectangle 31"/>
          <p:cNvSpPr/>
          <p:nvPr/>
        </p:nvSpPr>
        <p:spPr>
          <a:xfrm>
            <a:off x="2221059" y="2812585"/>
            <a:ext cx="2799805" cy="278226"/>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6199" fontAlgn="auto">
              <a:spcBef>
                <a:spcPts val="0"/>
              </a:spcBef>
              <a:spcAft>
                <a:spcPts val="0"/>
              </a:spcAft>
            </a:pPr>
            <a:endParaRPr lang="en-US" sz="1266">
              <a:solidFill>
                <a:prstClr val="white"/>
              </a:solidFill>
              <a:latin typeface="Calibri" panose="020F0502020204030204"/>
            </a:endParaRPr>
          </a:p>
        </p:txBody>
      </p:sp>
      <p:sp>
        <p:nvSpPr>
          <p:cNvPr id="33" name="Rectangle 32"/>
          <p:cNvSpPr/>
          <p:nvPr/>
        </p:nvSpPr>
        <p:spPr>
          <a:xfrm>
            <a:off x="5013173" y="2813109"/>
            <a:ext cx="4965330" cy="278226"/>
          </a:xfrm>
          <a:prstGeom prst="rect">
            <a:avLst/>
          </a:prstGeom>
          <a:solidFill>
            <a:schemeClr val="accent1">
              <a:lumMod val="50000"/>
            </a:schemeClr>
          </a:solidFill>
          <a:ln>
            <a:solidFill>
              <a:srgbClr val="183C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06199" fontAlgn="auto">
              <a:spcBef>
                <a:spcPts val="0"/>
              </a:spcBef>
              <a:spcAft>
                <a:spcPts val="0"/>
              </a:spcAft>
            </a:pPr>
            <a:r>
              <a:rPr lang="en-US" sz="1266" dirty="0">
                <a:solidFill>
                  <a:prstClr val="white"/>
                </a:solidFill>
                <a:latin typeface="Book Antiqua" panose="02040602050305030304" pitchFamily="18" charset="0"/>
              </a:rPr>
              <a:t>Operational Stress Injury Clinic</a:t>
            </a:r>
          </a:p>
        </p:txBody>
      </p:sp>
      <p:sp>
        <p:nvSpPr>
          <p:cNvPr id="36" name="Rectangle 35"/>
          <p:cNvSpPr/>
          <p:nvPr/>
        </p:nvSpPr>
        <p:spPr>
          <a:xfrm>
            <a:off x="2221059" y="3092734"/>
            <a:ext cx="2799805" cy="278226"/>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6199" fontAlgn="auto">
              <a:spcBef>
                <a:spcPts val="0"/>
              </a:spcBef>
              <a:spcAft>
                <a:spcPts val="0"/>
              </a:spcAft>
            </a:pPr>
            <a:endParaRPr lang="en-US" sz="1266">
              <a:solidFill>
                <a:prstClr val="white"/>
              </a:solidFill>
              <a:latin typeface="Calibri" panose="020F0502020204030204"/>
            </a:endParaRPr>
          </a:p>
        </p:txBody>
      </p:sp>
      <p:sp>
        <p:nvSpPr>
          <p:cNvPr id="37" name="Rectangle 36"/>
          <p:cNvSpPr/>
          <p:nvPr/>
        </p:nvSpPr>
        <p:spPr>
          <a:xfrm>
            <a:off x="5013173" y="3093258"/>
            <a:ext cx="4965330" cy="278226"/>
          </a:xfrm>
          <a:prstGeom prst="rect">
            <a:avLst/>
          </a:prstGeom>
          <a:solidFill>
            <a:schemeClr val="accent1">
              <a:lumMod val="50000"/>
            </a:schemeClr>
          </a:solidFill>
          <a:ln>
            <a:solidFill>
              <a:srgbClr val="183C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06199" fontAlgn="auto">
              <a:spcBef>
                <a:spcPts val="0"/>
              </a:spcBef>
              <a:spcAft>
                <a:spcPts val="0"/>
              </a:spcAft>
            </a:pPr>
            <a:r>
              <a:rPr lang="en-US" sz="1266" dirty="0">
                <a:solidFill>
                  <a:prstClr val="white"/>
                </a:solidFill>
                <a:latin typeface="Book Antiqua" panose="02040602050305030304" pitchFamily="18" charset="0"/>
              </a:rPr>
              <a:t>Operational Injury Social Support Services (OSISS)</a:t>
            </a:r>
          </a:p>
        </p:txBody>
      </p:sp>
      <p:sp>
        <p:nvSpPr>
          <p:cNvPr id="40" name="Rectangle 39"/>
          <p:cNvSpPr/>
          <p:nvPr/>
        </p:nvSpPr>
        <p:spPr>
          <a:xfrm>
            <a:off x="2221059" y="3372881"/>
            <a:ext cx="2799805" cy="278226"/>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6199" fontAlgn="auto">
              <a:spcBef>
                <a:spcPts val="0"/>
              </a:spcBef>
              <a:spcAft>
                <a:spcPts val="0"/>
              </a:spcAft>
            </a:pPr>
            <a:endParaRPr lang="en-US" sz="1266">
              <a:solidFill>
                <a:prstClr val="white"/>
              </a:solidFill>
              <a:latin typeface="Calibri" panose="020F0502020204030204"/>
            </a:endParaRPr>
          </a:p>
        </p:txBody>
      </p:sp>
      <p:sp>
        <p:nvSpPr>
          <p:cNvPr id="41" name="Rectangle 40"/>
          <p:cNvSpPr/>
          <p:nvPr/>
        </p:nvSpPr>
        <p:spPr>
          <a:xfrm>
            <a:off x="5013173" y="3373406"/>
            <a:ext cx="4965330" cy="278226"/>
          </a:xfrm>
          <a:prstGeom prst="rect">
            <a:avLst/>
          </a:prstGeom>
          <a:solidFill>
            <a:schemeClr val="accent1">
              <a:lumMod val="50000"/>
            </a:schemeClr>
          </a:solidFill>
          <a:ln>
            <a:solidFill>
              <a:srgbClr val="183C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06199" fontAlgn="auto">
              <a:spcBef>
                <a:spcPts val="0"/>
              </a:spcBef>
              <a:spcAft>
                <a:spcPts val="0"/>
              </a:spcAft>
            </a:pPr>
            <a:r>
              <a:rPr lang="en-US" sz="1266" dirty="0">
                <a:solidFill>
                  <a:prstClr val="white"/>
                </a:solidFill>
                <a:latin typeface="Book Antiqua" panose="02040602050305030304" pitchFamily="18" charset="0"/>
              </a:rPr>
              <a:t>Pastoral Outreach</a:t>
            </a:r>
          </a:p>
        </p:txBody>
      </p:sp>
      <p:sp>
        <p:nvSpPr>
          <p:cNvPr id="44" name="Rectangle 43"/>
          <p:cNvSpPr/>
          <p:nvPr/>
        </p:nvSpPr>
        <p:spPr>
          <a:xfrm>
            <a:off x="2221059" y="3653030"/>
            <a:ext cx="2799805" cy="278226"/>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6199" fontAlgn="auto">
              <a:spcBef>
                <a:spcPts val="0"/>
              </a:spcBef>
              <a:spcAft>
                <a:spcPts val="0"/>
              </a:spcAft>
            </a:pPr>
            <a:endParaRPr lang="en-US" sz="1266">
              <a:solidFill>
                <a:prstClr val="white"/>
              </a:solidFill>
              <a:latin typeface="Calibri" panose="020F0502020204030204"/>
            </a:endParaRPr>
          </a:p>
        </p:txBody>
      </p:sp>
      <p:sp>
        <p:nvSpPr>
          <p:cNvPr id="45" name="Rectangle 44"/>
          <p:cNvSpPr/>
          <p:nvPr/>
        </p:nvSpPr>
        <p:spPr>
          <a:xfrm>
            <a:off x="5013173" y="3653555"/>
            <a:ext cx="4965330" cy="278226"/>
          </a:xfrm>
          <a:prstGeom prst="rect">
            <a:avLst/>
          </a:prstGeom>
          <a:solidFill>
            <a:schemeClr val="accent1">
              <a:lumMod val="50000"/>
            </a:schemeClr>
          </a:solidFill>
          <a:ln>
            <a:solidFill>
              <a:srgbClr val="183C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06199" fontAlgn="auto">
              <a:spcBef>
                <a:spcPts val="0"/>
              </a:spcBef>
              <a:spcAft>
                <a:spcPts val="0"/>
              </a:spcAft>
            </a:pPr>
            <a:r>
              <a:rPr lang="en-US" sz="1266" dirty="0">
                <a:solidFill>
                  <a:prstClr val="white"/>
                </a:solidFill>
                <a:latin typeface="Book Antiqua" panose="02040602050305030304" pitchFamily="18" charset="0"/>
              </a:rPr>
              <a:t>VAC Assistance Service (up to 20 sessions)</a:t>
            </a:r>
          </a:p>
        </p:txBody>
      </p:sp>
      <p:sp>
        <p:nvSpPr>
          <p:cNvPr id="48" name="Rectangle 47"/>
          <p:cNvSpPr/>
          <p:nvPr/>
        </p:nvSpPr>
        <p:spPr>
          <a:xfrm>
            <a:off x="2221059" y="3933178"/>
            <a:ext cx="2799805" cy="278226"/>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6199" fontAlgn="auto">
              <a:spcBef>
                <a:spcPts val="0"/>
              </a:spcBef>
              <a:spcAft>
                <a:spcPts val="0"/>
              </a:spcAft>
            </a:pPr>
            <a:endParaRPr lang="en-US" sz="1266">
              <a:solidFill>
                <a:prstClr val="white"/>
              </a:solidFill>
              <a:latin typeface="Calibri" panose="020F0502020204030204"/>
            </a:endParaRPr>
          </a:p>
        </p:txBody>
      </p:sp>
      <p:sp>
        <p:nvSpPr>
          <p:cNvPr id="49" name="Rectangle 48"/>
          <p:cNvSpPr/>
          <p:nvPr/>
        </p:nvSpPr>
        <p:spPr>
          <a:xfrm>
            <a:off x="5013173" y="3933702"/>
            <a:ext cx="4965330" cy="278226"/>
          </a:xfrm>
          <a:prstGeom prst="rect">
            <a:avLst/>
          </a:prstGeom>
          <a:solidFill>
            <a:schemeClr val="accent1">
              <a:lumMod val="50000"/>
            </a:schemeClr>
          </a:solidFill>
          <a:ln>
            <a:solidFill>
              <a:srgbClr val="183C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06199" fontAlgn="auto">
              <a:spcBef>
                <a:spcPts val="0"/>
              </a:spcBef>
              <a:spcAft>
                <a:spcPts val="0"/>
              </a:spcAft>
            </a:pPr>
            <a:r>
              <a:rPr lang="en-US" sz="1266" dirty="0">
                <a:solidFill>
                  <a:prstClr val="white"/>
                </a:solidFill>
                <a:latin typeface="Book Antiqua" panose="02040602050305030304" pitchFamily="18" charset="0"/>
              </a:rPr>
              <a:t>Mental Health First Aid (Veteran specific)</a:t>
            </a:r>
          </a:p>
        </p:txBody>
      </p:sp>
      <p:sp>
        <p:nvSpPr>
          <p:cNvPr id="52" name="Rectangle 51"/>
          <p:cNvSpPr/>
          <p:nvPr/>
        </p:nvSpPr>
        <p:spPr>
          <a:xfrm>
            <a:off x="2221059" y="4213326"/>
            <a:ext cx="2799805" cy="278226"/>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6199" fontAlgn="auto">
              <a:spcBef>
                <a:spcPts val="0"/>
              </a:spcBef>
              <a:spcAft>
                <a:spcPts val="0"/>
              </a:spcAft>
            </a:pPr>
            <a:endParaRPr lang="en-US" sz="1266">
              <a:solidFill>
                <a:prstClr val="white"/>
              </a:solidFill>
              <a:latin typeface="Calibri" panose="020F0502020204030204"/>
            </a:endParaRPr>
          </a:p>
        </p:txBody>
      </p:sp>
      <p:sp>
        <p:nvSpPr>
          <p:cNvPr id="53" name="Rectangle 52"/>
          <p:cNvSpPr/>
          <p:nvPr/>
        </p:nvSpPr>
        <p:spPr>
          <a:xfrm>
            <a:off x="5013173" y="4213850"/>
            <a:ext cx="4965330" cy="278226"/>
          </a:xfrm>
          <a:prstGeom prst="rect">
            <a:avLst/>
          </a:prstGeom>
          <a:solidFill>
            <a:schemeClr val="accent1">
              <a:lumMod val="50000"/>
            </a:schemeClr>
          </a:solidFill>
          <a:ln>
            <a:solidFill>
              <a:srgbClr val="183C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06199" fontAlgn="auto">
              <a:spcBef>
                <a:spcPts val="0"/>
              </a:spcBef>
              <a:spcAft>
                <a:spcPts val="0"/>
              </a:spcAft>
            </a:pPr>
            <a:r>
              <a:rPr lang="en-US" sz="1266" dirty="0">
                <a:solidFill>
                  <a:prstClr val="white"/>
                </a:solidFill>
                <a:latin typeface="Book Antiqua" panose="02040602050305030304" pitchFamily="18" charset="0"/>
              </a:rPr>
              <a:t>Clinical Care Manager Services</a:t>
            </a:r>
          </a:p>
        </p:txBody>
      </p:sp>
      <p:sp>
        <p:nvSpPr>
          <p:cNvPr id="56" name="Rectangle 55"/>
          <p:cNvSpPr/>
          <p:nvPr/>
        </p:nvSpPr>
        <p:spPr>
          <a:xfrm>
            <a:off x="2221059" y="4493475"/>
            <a:ext cx="2799805" cy="278226"/>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6199" fontAlgn="auto">
              <a:spcBef>
                <a:spcPts val="0"/>
              </a:spcBef>
              <a:spcAft>
                <a:spcPts val="0"/>
              </a:spcAft>
            </a:pPr>
            <a:endParaRPr lang="en-US" sz="1266">
              <a:solidFill>
                <a:prstClr val="white"/>
              </a:solidFill>
              <a:latin typeface="Calibri" panose="020F0502020204030204"/>
            </a:endParaRPr>
          </a:p>
        </p:txBody>
      </p:sp>
      <p:sp>
        <p:nvSpPr>
          <p:cNvPr id="57" name="Rectangle 56"/>
          <p:cNvSpPr/>
          <p:nvPr/>
        </p:nvSpPr>
        <p:spPr>
          <a:xfrm>
            <a:off x="5013173" y="4493999"/>
            <a:ext cx="4965330" cy="278226"/>
          </a:xfrm>
          <a:prstGeom prst="rect">
            <a:avLst/>
          </a:prstGeom>
          <a:solidFill>
            <a:schemeClr val="accent1">
              <a:lumMod val="50000"/>
            </a:schemeClr>
          </a:solidFill>
          <a:ln>
            <a:solidFill>
              <a:srgbClr val="183C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06199" fontAlgn="auto">
              <a:spcBef>
                <a:spcPts val="0"/>
              </a:spcBef>
              <a:spcAft>
                <a:spcPts val="0"/>
              </a:spcAft>
            </a:pPr>
            <a:r>
              <a:rPr lang="en-US" sz="1266" dirty="0">
                <a:solidFill>
                  <a:prstClr val="white"/>
                </a:solidFill>
                <a:latin typeface="Book Antiqua" panose="02040602050305030304" pitchFamily="18" charset="0"/>
              </a:rPr>
              <a:t>Registered Community Mental Health Service Providers   </a:t>
            </a:r>
          </a:p>
        </p:txBody>
      </p:sp>
      <p:sp>
        <p:nvSpPr>
          <p:cNvPr id="60" name="Rectangle 59"/>
          <p:cNvSpPr/>
          <p:nvPr/>
        </p:nvSpPr>
        <p:spPr>
          <a:xfrm>
            <a:off x="2221059" y="4773623"/>
            <a:ext cx="2799805" cy="278226"/>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6199" fontAlgn="auto">
              <a:spcBef>
                <a:spcPts val="0"/>
              </a:spcBef>
              <a:spcAft>
                <a:spcPts val="0"/>
              </a:spcAft>
            </a:pPr>
            <a:endParaRPr lang="en-US" sz="1266">
              <a:solidFill>
                <a:prstClr val="white"/>
              </a:solidFill>
              <a:latin typeface="Calibri" panose="020F0502020204030204"/>
            </a:endParaRPr>
          </a:p>
        </p:txBody>
      </p:sp>
      <p:sp>
        <p:nvSpPr>
          <p:cNvPr id="61" name="Rectangle 60"/>
          <p:cNvSpPr/>
          <p:nvPr/>
        </p:nvSpPr>
        <p:spPr>
          <a:xfrm>
            <a:off x="5013173" y="4774147"/>
            <a:ext cx="4965330" cy="278226"/>
          </a:xfrm>
          <a:prstGeom prst="rect">
            <a:avLst/>
          </a:prstGeom>
          <a:solidFill>
            <a:schemeClr val="accent1">
              <a:lumMod val="50000"/>
            </a:schemeClr>
          </a:solidFill>
          <a:ln>
            <a:solidFill>
              <a:srgbClr val="183C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06199" fontAlgn="auto">
              <a:spcBef>
                <a:spcPts val="0"/>
              </a:spcBef>
              <a:spcAft>
                <a:spcPts val="0"/>
              </a:spcAft>
            </a:pPr>
            <a:r>
              <a:rPr lang="en-US" sz="1266" dirty="0">
                <a:solidFill>
                  <a:prstClr val="white"/>
                </a:solidFill>
                <a:latin typeface="Book Antiqua" panose="02040602050305030304" pitchFamily="18" charset="0"/>
              </a:rPr>
              <a:t>Community Residential In-patient Treatment Programs</a:t>
            </a:r>
          </a:p>
        </p:txBody>
      </p:sp>
      <p:sp>
        <p:nvSpPr>
          <p:cNvPr id="64" name="Rectangle 63"/>
          <p:cNvSpPr/>
          <p:nvPr/>
        </p:nvSpPr>
        <p:spPr>
          <a:xfrm>
            <a:off x="2221059" y="5053772"/>
            <a:ext cx="2799805" cy="278226"/>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6199" fontAlgn="auto">
              <a:spcBef>
                <a:spcPts val="0"/>
              </a:spcBef>
              <a:spcAft>
                <a:spcPts val="0"/>
              </a:spcAft>
            </a:pPr>
            <a:endParaRPr lang="en-US" sz="1266">
              <a:solidFill>
                <a:prstClr val="white"/>
              </a:solidFill>
              <a:latin typeface="Calibri" panose="020F0502020204030204"/>
            </a:endParaRPr>
          </a:p>
        </p:txBody>
      </p:sp>
      <p:sp>
        <p:nvSpPr>
          <p:cNvPr id="65" name="Rectangle 64"/>
          <p:cNvSpPr/>
          <p:nvPr/>
        </p:nvSpPr>
        <p:spPr>
          <a:xfrm>
            <a:off x="5013173" y="5054295"/>
            <a:ext cx="4965330" cy="278226"/>
          </a:xfrm>
          <a:prstGeom prst="rect">
            <a:avLst/>
          </a:prstGeom>
          <a:solidFill>
            <a:schemeClr val="accent1">
              <a:lumMod val="50000"/>
            </a:schemeClr>
          </a:solidFill>
          <a:ln>
            <a:solidFill>
              <a:srgbClr val="183C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06199" fontAlgn="auto">
              <a:spcBef>
                <a:spcPts val="0"/>
              </a:spcBef>
              <a:spcAft>
                <a:spcPts val="0"/>
              </a:spcAft>
            </a:pPr>
            <a:r>
              <a:rPr lang="en-US" sz="1266" dirty="0">
                <a:solidFill>
                  <a:prstClr val="white"/>
                </a:solidFill>
                <a:latin typeface="Book Antiqua" panose="02040602050305030304" pitchFamily="18" charset="0"/>
              </a:rPr>
              <a:t>Online Support</a:t>
            </a:r>
          </a:p>
        </p:txBody>
      </p:sp>
      <p:sp>
        <p:nvSpPr>
          <p:cNvPr id="68" name="Rectangle 67"/>
          <p:cNvSpPr/>
          <p:nvPr/>
        </p:nvSpPr>
        <p:spPr>
          <a:xfrm>
            <a:off x="2221059" y="5333919"/>
            <a:ext cx="2799805" cy="278226"/>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6199" fontAlgn="auto">
              <a:spcBef>
                <a:spcPts val="0"/>
              </a:spcBef>
              <a:spcAft>
                <a:spcPts val="0"/>
              </a:spcAft>
            </a:pPr>
            <a:endParaRPr lang="en-US" sz="1266">
              <a:solidFill>
                <a:prstClr val="white"/>
              </a:solidFill>
              <a:latin typeface="Calibri" panose="020F0502020204030204"/>
            </a:endParaRPr>
          </a:p>
        </p:txBody>
      </p:sp>
      <p:sp>
        <p:nvSpPr>
          <p:cNvPr id="69" name="Rectangle 68"/>
          <p:cNvSpPr/>
          <p:nvPr/>
        </p:nvSpPr>
        <p:spPr>
          <a:xfrm>
            <a:off x="5013173" y="5334443"/>
            <a:ext cx="4965330" cy="278226"/>
          </a:xfrm>
          <a:prstGeom prst="rect">
            <a:avLst/>
          </a:prstGeom>
          <a:solidFill>
            <a:schemeClr val="accent1">
              <a:lumMod val="50000"/>
            </a:schemeClr>
          </a:solidFill>
          <a:ln>
            <a:solidFill>
              <a:srgbClr val="183C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06199" fontAlgn="auto">
              <a:spcBef>
                <a:spcPts val="0"/>
              </a:spcBef>
              <a:spcAft>
                <a:spcPts val="0"/>
              </a:spcAft>
            </a:pPr>
            <a:r>
              <a:rPr lang="en-US" sz="1266" dirty="0">
                <a:solidFill>
                  <a:prstClr val="white"/>
                </a:solidFill>
                <a:latin typeface="Book Antiqua" panose="02040602050305030304" pitchFamily="18" charset="0"/>
              </a:rPr>
              <a:t>     - OSI Connect Mobile</a:t>
            </a:r>
          </a:p>
        </p:txBody>
      </p:sp>
      <p:sp>
        <p:nvSpPr>
          <p:cNvPr id="72" name="Rectangle 71"/>
          <p:cNvSpPr/>
          <p:nvPr/>
        </p:nvSpPr>
        <p:spPr>
          <a:xfrm>
            <a:off x="2221059" y="5614068"/>
            <a:ext cx="2799805" cy="278226"/>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6199" fontAlgn="auto">
              <a:spcBef>
                <a:spcPts val="0"/>
              </a:spcBef>
              <a:spcAft>
                <a:spcPts val="0"/>
              </a:spcAft>
            </a:pPr>
            <a:endParaRPr lang="en-US" sz="1266">
              <a:solidFill>
                <a:prstClr val="white"/>
              </a:solidFill>
              <a:latin typeface="Calibri" panose="020F0502020204030204"/>
            </a:endParaRPr>
          </a:p>
        </p:txBody>
      </p:sp>
      <p:sp>
        <p:nvSpPr>
          <p:cNvPr id="73" name="Rectangle 72"/>
          <p:cNvSpPr/>
          <p:nvPr/>
        </p:nvSpPr>
        <p:spPr>
          <a:xfrm>
            <a:off x="5013173" y="5614592"/>
            <a:ext cx="4965330" cy="278226"/>
          </a:xfrm>
          <a:prstGeom prst="rect">
            <a:avLst/>
          </a:prstGeom>
          <a:solidFill>
            <a:schemeClr val="accent1">
              <a:lumMod val="50000"/>
            </a:schemeClr>
          </a:solidFill>
          <a:ln>
            <a:solidFill>
              <a:srgbClr val="183C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06199" fontAlgn="auto">
              <a:spcBef>
                <a:spcPts val="0"/>
              </a:spcBef>
              <a:spcAft>
                <a:spcPts val="0"/>
              </a:spcAft>
            </a:pPr>
            <a:r>
              <a:rPr lang="en-US" sz="1266" dirty="0">
                <a:solidFill>
                  <a:prstClr val="white"/>
                </a:solidFill>
                <a:latin typeface="Book Antiqua" panose="02040602050305030304" pitchFamily="18" charset="0"/>
              </a:rPr>
              <a:t>     - PTSD Coach Canada</a:t>
            </a:r>
          </a:p>
        </p:txBody>
      </p:sp>
      <p:sp>
        <p:nvSpPr>
          <p:cNvPr id="76" name="Rectangle 75"/>
          <p:cNvSpPr/>
          <p:nvPr/>
        </p:nvSpPr>
        <p:spPr>
          <a:xfrm>
            <a:off x="2221059" y="5894216"/>
            <a:ext cx="2799805" cy="278226"/>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6199" fontAlgn="auto">
              <a:spcBef>
                <a:spcPts val="0"/>
              </a:spcBef>
              <a:spcAft>
                <a:spcPts val="0"/>
              </a:spcAft>
            </a:pPr>
            <a:endParaRPr lang="en-US" sz="1266">
              <a:solidFill>
                <a:prstClr val="white"/>
              </a:solidFill>
              <a:latin typeface="Calibri" panose="020F0502020204030204"/>
            </a:endParaRPr>
          </a:p>
        </p:txBody>
      </p:sp>
      <p:sp>
        <p:nvSpPr>
          <p:cNvPr id="77" name="Rectangle 76"/>
          <p:cNvSpPr/>
          <p:nvPr/>
        </p:nvSpPr>
        <p:spPr>
          <a:xfrm>
            <a:off x="5013173" y="5894740"/>
            <a:ext cx="4965330" cy="278226"/>
          </a:xfrm>
          <a:prstGeom prst="rect">
            <a:avLst/>
          </a:prstGeom>
          <a:solidFill>
            <a:schemeClr val="accent1">
              <a:lumMod val="50000"/>
            </a:schemeClr>
          </a:solidFill>
          <a:ln>
            <a:solidFill>
              <a:srgbClr val="183C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06199" fontAlgn="auto">
              <a:spcBef>
                <a:spcPts val="0"/>
              </a:spcBef>
              <a:spcAft>
                <a:spcPts val="0"/>
              </a:spcAft>
            </a:pPr>
            <a:r>
              <a:rPr lang="en-US" sz="1266" dirty="0">
                <a:solidFill>
                  <a:prstClr val="white"/>
                </a:solidFill>
                <a:latin typeface="Book Antiqua" panose="02040602050305030304" pitchFamily="18" charset="0"/>
              </a:rPr>
              <a:t>     - OSI Resource for Caregivers</a:t>
            </a:r>
          </a:p>
        </p:txBody>
      </p:sp>
      <p:sp>
        <p:nvSpPr>
          <p:cNvPr id="88" name="Rectangle 87"/>
          <p:cNvSpPr/>
          <p:nvPr/>
        </p:nvSpPr>
        <p:spPr>
          <a:xfrm>
            <a:off x="2146949" y="1818335"/>
            <a:ext cx="4286250" cy="738664"/>
          </a:xfrm>
          <a:prstGeom prst="rect">
            <a:avLst/>
          </a:prstGeom>
        </p:spPr>
        <p:txBody>
          <a:bodyPr>
            <a:spAutoFit/>
          </a:bodyPr>
          <a:lstStyle/>
          <a:p>
            <a:pPr algn="ctr" defTabSz="906199" fontAlgn="auto">
              <a:spcBef>
                <a:spcPts val="0"/>
              </a:spcBef>
              <a:spcAft>
                <a:spcPts val="0"/>
              </a:spcAft>
            </a:pPr>
            <a:r>
              <a:rPr lang="en-US" sz="1400" b="1" dirty="0">
                <a:solidFill>
                  <a:prstClr val="black"/>
                </a:solidFill>
                <a:latin typeface="Book Antiqua" panose="02040602050305030304" pitchFamily="18" charset="0"/>
                <a:cs typeface="+mn-cs"/>
              </a:rPr>
              <a:t>With</a:t>
            </a:r>
          </a:p>
          <a:p>
            <a:pPr algn="ctr" defTabSz="906199" fontAlgn="auto">
              <a:spcBef>
                <a:spcPts val="0"/>
              </a:spcBef>
              <a:spcAft>
                <a:spcPts val="0"/>
              </a:spcAft>
            </a:pPr>
            <a:r>
              <a:rPr lang="en-US" sz="1400" b="1" dirty="0">
                <a:solidFill>
                  <a:prstClr val="black"/>
                </a:solidFill>
                <a:latin typeface="Book Antiqua" panose="02040602050305030304" pitchFamily="18" charset="0"/>
                <a:cs typeface="+mn-cs"/>
              </a:rPr>
              <a:t>Service Related</a:t>
            </a:r>
          </a:p>
          <a:p>
            <a:pPr algn="ctr" defTabSz="906199" fontAlgn="auto">
              <a:spcBef>
                <a:spcPts val="0"/>
              </a:spcBef>
              <a:spcAft>
                <a:spcPts val="0"/>
              </a:spcAft>
            </a:pPr>
            <a:r>
              <a:rPr lang="en-US" sz="1400" b="1" dirty="0">
                <a:solidFill>
                  <a:prstClr val="black"/>
                </a:solidFill>
                <a:latin typeface="Book Antiqua" panose="02040602050305030304" pitchFamily="18" charset="0"/>
                <a:cs typeface="+mn-cs"/>
              </a:rPr>
              <a:t>Condition(s)</a:t>
            </a:r>
          </a:p>
        </p:txBody>
      </p:sp>
      <p:pic>
        <p:nvPicPr>
          <p:cNvPr id="89" name="Picture 88"/>
          <p:cNvPicPr>
            <a:picLocks noChangeAspect="1"/>
          </p:cNvPicPr>
          <p:nvPr/>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4048635" y="4524573"/>
            <a:ext cx="241441" cy="192076"/>
          </a:xfrm>
          <a:prstGeom prst="rect">
            <a:avLst/>
          </a:prstGeom>
        </p:spPr>
      </p:pic>
      <p:pic>
        <p:nvPicPr>
          <p:cNvPr id="90" name="Picture 89"/>
          <p:cNvPicPr>
            <a:picLocks noChangeAspect="1"/>
          </p:cNvPicPr>
          <p:nvPr/>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4048635" y="5371006"/>
            <a:ext cx="241441" cy="192076"/>
          </a:xfrm>
          <a:prstGeom prst="rect">
            <a:avLst/>
          </a:prstGeom>
        </p:spPr>
      </p:pic>
      <p:pic>
        <p:nvPicPr>
          <p:cNvPr id="91" name="Picture 90"/>
          <p:cNvPicPr>
            <a:picLocks noChangeAspect="1"/>
          </p:cNvPicPr>
          <p:nvPr/>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4048635" y="5935295"/>
            <a:ext cx="241441" cy="192076"/>
          </a:xfrm>
          <a:prstGeom prst="rect">
            <a:avLst/>
          </a:prstGeom>
        </p:spPr>
      </p:pic>
      <p:pic>
        <p:nvPicPr>
          <p:cNvPr id="92" name="Picture 91"/>
          <p:cNvPicPr>
            <a:picLocks noChangeAspect="1"/>
          </p:cNvPicPr>
          <p:nvPr/>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4048635" y="5653151"/>
            <a:ext cx="241441" cy="192076"/>
          </a:xfrm>
          <a:prstGeom prst="rect">
            <a:avLst/>
          </a:prstGeom>
        </p:spPr>
      </p:pic>
      <p:pic>
        <p:nvPicPr>
          <p:cNvPr id="93" name="Picture 92"/>
          <p:cNvPicPr>
            <a:picLocks noChangeAspect="1"/>
          </p:cNvPicPr>
          <p:nvPr/>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4048635" y="4806718"/>
            <a:ext cx="241441" cy="192076"/>
          </a:xfrm>
          <a:prstGeom prst="rect">
            <a:avLst/>
          </a:prstGeom>
        </p:spPr>
      </p:pic>
      <p:pic>
        <p:nvPicPr>
          <p:cNvPr id="94" name="Picture 93"/>
          <p:cNvPicPr>
            <a:picLocks noChangeAspect="1"/>
          </p:cNvPicPr>
          <p:nvPr/>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4048635" y="5088862"/>
            <a:ext cx="241441" cy="192076"/>
          </a:xfrm>
          <a:prstGeom prst="rect">
            <a:avLst/>
          </a:prstGeom>
        </p:spPr>
      </p:pic>
      <p:pic>
        <p:nvPicPr>
          <p:cNvPr id="96" name="Picture 95"/>
          <p:cNvPicPr>
            <a:picLocks noChangeAspect="1"/>
          </p:cNvPicPr>
          <p:nvPr/>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2717873" y="3113851"/>
            <a:ext cx="241441" cy="192076"/>
          </a:xfrm>
          <a:prstGeom prst="rect">
            <a:avLst/>
          </a:prstGeom>
        </p:spPr>
      </p:pic>
      <p:pic>
        <p:nvPicPr>
          <p:cNvPr id="97" name="Picture 96"/>
          <p:cNvPicPr>
            <a:picLocks noChangeAspect="1"/>
          </p:cNvPicPr>
          <p:nvPr/>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2717873" y="3395996"/>
            <a:ext cx="241441" cy="192076"/>
          </a:xfrm>
          <a:prstGeom prst="rect">
            <a:avLst/>
          </a:prstGeom>
        </p:spPr>
      </p:pic>
      <p:pic>
        <p:nvPicPr>
          <p:cNvPr id="98" name="Picture 97"/>
          <p:cNvPicPr>
            <a:picLocks noChangeAspect="1"/>
          </p:cNvPicPr>
          <p:nvPr/>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2717873" y="3678140"/>
            <a:ext cx="241441" cy="192076"/>
          </a:xfrm>
          <a:prstGeom prst="rect">
            <a:avLst/>
          </a:prstGeom>
        </p:spPr>
      </p:pic>
      <p:pic>
        <p:nvPicPr>
          <p:cNvPr id="99" name="Picture 98"/>
          <p:cNvPicPr>
            <a:picLocks noChangeAspect="1"/>
          </p:cNvPicPr>
          <p:nvPr/>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2717873" y="3952415"/>
            <a:ext cx="241441" cy="192076"/>
          </a:xfrm>
          <a:prstGeom prst="rect">
            <a:avLst/>
          </a:prstGeom>
        </p:spPr>
      </p:pic>
      <p:pic>
        <p:nvPicPr>
          <p:cNvPr id="100" name="Picture 99"/>
          <p:cNvPicPr>
            <a:picLocks noChangeAspect="1"/>
          </p:cNvPicPr>
          <p:nvPr/>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2717873" y="5088862"/>
            <a:ext cx="241441" cy="192076"/>
          </a:xfrm>
          <a:prstGeom prst="rect">
            <a:avLst/>
          </a:prstGeom>
        </p:spPr>
      </p:pic>
      <p:pic>
        <p:nvPicPr>
          <p:cNvPr id="101" name="Picture 100"/>
          <p:cNvPicPr>
            <a:picLocks noChangeAspect="1"/>
          </p:cNvPicPr>
          <p:nvPr/>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2717873" y="5371006"/>
            <a:ext cx="241441" cy="192076"/>
          </a:xfrm>
          <a:prstGeom prst="rect">
            <a:avLst/>
          </a:prstGeom>
        </p:spPr>
      </p:pic>
      <p:pic>
        <p:nvPicPr>
          <p:cNvPr id="102" name="Picture 101"/>
          <p:cNvPicPr>
            <a:picLocks noChangeAspect="1"/>
          </p:cNvPicPr>
          <p:nvPr/>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2717873" y="5653151"/>
            <a:ext cx="241441" cy="192076"/>
          </a:xfrm>
          <a:prstGeom prst="rect">
            <a:avLst/>
          </a:prstGeom>
        </p:spPr>
      </p:pic>
      <p:pic>
        <p:nvPicPr>
          <p:cNvPr id="103" name="Picture 102"/>
          <p:cNvPicPr>
            <a:picLocks noChangeAspect="1"/>
          </p:cNvPicPr>
          <p:nvPr/>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2717873" y="5935295"/>
            <a:ext cx="241441" cy="192076"/>
          </a:xfrm>
          <a:prstGeom prst="rect">
            <a:avLst/>
          </a:prstGeom>
        </p:spPr>
      </p:pic>
      <p:sp>
        <p:nvSpPr>
          <p:cNvPr id="54" name="Rectangle 53"/>
          <p:cNvSpPr/>
          <p:nvPr/>
        </p:nvSpPr>
        <p:spPr>
          <a:xfrm>
            <a:off x="2221059" y="2523802"/>
            <a:ext cx="2799805" cy="278226"/>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6199" fontAlgn="auto">
              <a:spcBef>
                <a:spcPts val="0"/>
              </a:spcBef>
              <a:spcAft>
                <a:spcPts val="0"/>
              </a:spcAft>
            </a:pPr>
            <a:endParaRPr lang="en-US" sz="1266">
              <a:solidFill>
                <a:prstClr val="white"/>
              </a:solidFill>
              <a:latin typeface="Calibri" panose="020F0502020204030204"/>
            </a:endParaRPr>
          </a:p>
        </p:txBody>
      </p:sp>
      <p:sp>
        <p:nvSpPr>
          <p:cNvPr id="55" name="Rectangle 54"/>
          <p:cNvSpPr/>
          <p:nvPr/>
        </p:nvSpPr>
        <p:spPr>
          <a:xfrm>
            <a:off x="5013173" y="2524325"/>
            <a:ext cx="4965330" cy="278226"/>
          </a:xfrm>
          <a:prstGeom prst="rect">
            <a:avLst/>
          </a:prstGeom>
          <a:solidFill>
            <a:schemeClr val="accent1">
              <a:lumMod val="50000"/>
            </a:schemeClr>
          </a:solidFill>
          <a:ln>
            <a:solidFill>
              <a:srgbClr val="183C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06199" fontAlgn="auto">
              <a:spcBef>
                <a:spcPts val="0"/>
              </a:spcBef>
              <a:spcAft>
                <a:spcPts val="0"/>
              </a:spcAft>
            </a:pPr>
            <a:r>
              <a:rPr lang="en-US" sz="1266" dirty="0">
                <a:solidFill>
                  <a:prstClr val="white"/>
                </a:solidFill>
                <a:latin typeface="Book Antiqua" panose="02040602050305030304" pitchFamily="18" charset="0"/>
              </a:rPr>
              <a:t>Case Management</a:t>
            </a:r>
          </a:p>
        </p:txBody>
      </p:sp>
      <p:pic>
        <p:nvPicPr>
          <p:cNvPr id="58" name="Picture 57"/>
          <p:cNvPicPr>
            <a:picLocks noChangeAspect="1"/>
          </p:cNvPicPr>
          <p:nvPr/>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4048635" y="2564293"/>
            <a:ext cx="241441" cy="192076"/>
          </a:xfrm>
          <a:prstGeom prst="rect">
            <a:avLst/>
          </a:prstGeom>
        </p:spPr>
      </p:pic>
      <p:pic>
        <p:nvPicPr>
          <p:cNvPr id="59" name="Picture 58"/>
          <p:cNvPicPr>
            <a:picLocks noChangeAspect="1"/>
          </p:cNvPicPr>
          <p:nvPr/>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2717873" y="2564293"/>
            <a:ext cx="241441" cy="192076"/>
          </a:xfrm>
          <a:prstGeom prst="rect">
            <a:avLst/>
          </a:prstGeom>
        </p:spPr>
      </p:pic>
    </p:spTree>
    <p:extLst>
      <p:ext uri="{BB962C8B-B14F-4D97-AF65-F5344CB8AC3E}">
        <p14:creationId xmlns:p14="http://schemas.microsoft.com/office/powerpoint/2010/main" val="7017276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2575316-2E3E-3709-80DD-BE95BE561FC2}"/>
              </a:ext>
            </a:extLst>
          </p:cNvPr>
          <p:cNvSpPr>
            <a:spLocks noGrp="1"/>
          </p:cNvSpPr>
          <p:nvPr>
            <p:ph idx="1"/>
          </p:nvPr>
        </p:nvSpPr>
        <p:spPr/>
        <p:txBody>
          <a:bodyPr/>
          <a:lstStyle/>
          <a:p>
            <a:pPr algn="ctr"/>
            <a:endParaRPr lang="en-US" sz="2800" dirty="0"/>
          </a:p>
          <a:p>
            <a:pPr algn="ctr"/>
            <a:endParaRPr lang="en-US" sz="2800" dirty="0"/>
          </a:p>
          <a:p>
            <a:pPr marL="109728" indent="0" algn="ctr">
              <a:buNone/>
            </a:pPr>
            <a:r>
              <a:rPr lang="en-US" sz="2800" dirty="0"/>
              <a:t>Family Physician </a:t>
            </a:r>
          </a:p>
          <a:p>
            <a:pPr marL="109728" indent="0" algn="ctr">
              <a:buNone/>
            </a:pPr>
            <a:r>
              <a:rPr lang="en-US" sz="2800" dirty="0"/>
              <a:t>Kingston Ontario</a:t>
            </a:r>
          </a:p>
          <a:p>
            <a:pPr algn="ctr"/>
            <a:endParaRPr lang="en-US" sz="2800" dirty="0"/>
          </a:p>
          <a:p>
            <a:pPr marL="109728" indent="0" algn="ctr">
              <a:buNone/>
            </a:pPr>
            <a:r>
              <a:rPr lang="en-US" sz="2800" dirty="0"/>
              <a:t>Department of Family Medicine</a:t>
            </a:r>
            <a:r>
              <a:rPr lang="en-US" sz="2000" dirty="0"/>
              <a:t> </a:t>
            </a:r>
          </a:p>
          <a:p>
            <a:pPr marL="109728" indent="0" algn="ctr">
              <a:buNone/>
            </a:pPr>
            <a:r>
              <a:rPr lang="en-US" sz="2800" dirty="0"/>
              <a:t>Queen’s University</a:t>
            </a:r>
          </a:p>
          <a:p>
            <a:pPr algn="ctr"/>
            <a:endParaRPr lang="en-US" dirty="0"/>
          </a:p>
        </p:txBody>
      </p:sp>
      <p:sp>
        <p:nvSpPr>
          <p:cNvPr id="3" name="Slide Number Placeholder 2">
            <a:extLst>
              <a:ext uri="{FF2B5EF4-FFF2-40B4-BE49-F238E27FC236}">
                <a16:creationId xmlns:a16="http://schemas.microsoft.com/office/drawing/2014/main" id="{4C4C080F-6D7C-93FC-6D7A-845A215013DC}"/>
              </a:ext>
            </a:extLst>
          </p:cNvPr>
          <p:cNvSpPr>
            <a:spLocks noGrp="1"/>
          </p:cNvSpPr>
          <p:nvPr>
            <p:ph type="sldNum" sz="quarter" idx="12"/>
          </p:nvPr>
        </p:nvSpPr>
        <p:spPr/>
        <p:txBody>
          <a:bodyPr/>
          <a:lstStyle/>
          <a:p>
            <a:pPr>
              <a:defRPr/>
            </a:pPr>
            <a:fld id="{E57E915B-6A59-495A-930A-DD79DBE0BAA4}" type="slidenum">
              <a:rPr lang="en-CA" smtClean="0"/>
              <a:pPr>
                <a:defRPr/>
              </a:pPr>
              <a:t>28</a:t>
            </a:fld>
            <a:endParaRPr lang="en-CA" dirty="0"/>
          </a:p>
        </p:txBody>
      </p:sp>
      <p:sp>
        <p:nvSpPr>
          <p:cNvPr id="4" name="Title 3">
            <a:extLst>
              <a:ext uri="{FF2B5EF4-FFF2-40B4-BE49-F238E27FC236}">
                <a16:creationId xmlns:a16="http://schemas.microsoft.com/office/drawing/2014/main" id="{53C937E3-FAD0-D915-174C-7741C693ED0E}"/>
              </a:ext>
            </a:extLst>
          </p:cNvPr>
          <p:cNvSpPr>
            <a:spLocks noGrp="1"/>
          </p:cNvSpPr>
          <p:nvPr>
            <p:ph type="title"/>
          </p:nvPr>
        </p:nvSpPr>
        <p:spPr/>
        <p:txBody>
          <a:bodyPr>
            <a:normAutofit fontScale="90000"/>
          </a:bodyPr>
          <a:lstStyle/>
          <a:p>
            <a:pPr algn="ctr"/>
            <a:br>
              <a:rPr lang="en-US" sz="4400" b="1" dirty="0"/>
            </a:br>
            <a:br>
              <a:rPr lang="en-US" sz="4400" b="1" dirty="0"/>
            </a:br>
            <a:r>
              <a:rPr lang="en-US" sz="4300" b="1" dirty="0"/>
              <a:t>Brent </a:t>
            </a:r>
            <a:r>
              <a:rPr lang="en-US" sz="4300" b="1" dirty="0" err="1"/>
              <a:t>Wolfrom</a:t>
            </a:r>
            <a:r>
              <a:rPr lang="en-US" sz="4300" b="1" dirty="0"/>
              <a:t> MD CCFP FCFP</a:t>
            </a:r>
            <a:br>
              <a:rPr lang="en-US" sz="4400" dirty="0"/>
            </a:br>
            <a:endParaRPr lang="en-US" dirty="0"/>
          </a:p>
        </p:txBody>
      </p:sp>
    </p:spTree>
    <p:extLst>
      <p:ext uri="{BB962C8B-B14F-4D97-AF65-F5344CB8AC3E}">
        <p14:creationId xmlns:p14="http://schemas.microsoft.com/office/powerpoint/2010/main" val="9378177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CA" dirty="0"/>
              <a:t>Canada has approximately 27,000 Reserve Force members.</a:t>
            </a:r>
          </a:p>
          <a:p>
            <a:pPr lvl="1"/>
            <a:r>
              <a:rPr lang="en-CA" dirty="0"/>
              <a:t>Part time CAF members who usually have other full time employment.</a:t>
            </a:r>
          </a:p>
          <a:p>
            <a:pPr lvl="1"/>
            <a:r>
              <a:rPr lang="en-CA" dirty="0"/>
              <a:t>They obtain their care from civilian health care providers and need family physicians when not on bases or deployment.</a:t>
            </a:r>
          </a:p>
          <a:p>
            <a:pPr lvl="1"/>
            <a:r>
              <a:rPr lang="en-CA" dirty="0"/>
              <a:t>Soldier job may ≠ civilian job.</a:t>
            </a:r>
          </a:p>
          <a:p>
            <a:pPr lvl="1"/>
            <a:endParaRPr lang="en-CA" dirty="0">
              <a:highlight>
                <a:srgbClr val="FFFF00"/>
              </a:highlight>
            </a:endParaRPr>
          </a:p>
        </p:txBody>
      </p:sp>
      <p:sp>
        <p:nvSpPr>
          <p:cNvPr id="5" name="Slide Number Placeholder 4">
            <a:extLst>
              <a:ext uri="{FF2B5EF4-FFF2-40B4-BE49-F238E27FC236}">
                <a16:creationId xmlns:a16="http://schemas.microsoft.com/office/drawing/2014/main" id="{B085DFBB-EC9A-1B40-80F0-96D01DA538E9}"/>
              </a:ext>
            </a:extLst>
          </p:cNvPr>
          <p:cNvSpPr>
            <a:spLocks noGrp="1"/>
          </p:cNvSpPr>
          <p:nvPr>
            <p:ph type="sldNum" sz="quarter" idx="12"/>
          </p:nvPr>
        </p:nvSpPr>
        <p:spPr/>
        <p:txBody>
          <a:bodyPr/>
          <a:lstStyle/>
          <a:p>
            <a:pPr>
              <a:defRPr/>
            </a:pPr>
            <a:fld id="{E57E915B-6A59-495A-930A-DD79DBE0BAA4}" type="slidenum">
              <a:rPr lang="en-CA" smtClean="0"/>
              <a:pPr>
                <a:defRPr/>
              </a:pPr>
              <a:t>29</a:t>
            </a:fld>
            <a:endParaRPr lang="en-CA" dirty="0"/>
          </a:p>
        </p:txBody>
      </p:sp>
      <p:sp>
        <p:nvSpPr>
          <p:cNvPr id="4" name="Title 3"/>
          <p:cNvSpPr>
            <a:spLocks noGrp="1"/>
          </p:cNvSpPr>
          <p:nvPr>
            <p:ph type="title"/>
          </p:nvPr>
        </p:nvSpPr>
        <p:spPr/>
        <p:txBody>
          <a:bodyPr/>
          <a:lstStyle/>
          <a:p>
            <a:r>
              <a:rPr lang="en-CA" dirty="0"/>
              <a:t>Reserve Force</a:t>
            </a:r>
          </a:p>
        </p:txBody>
      </p:sp>
    </p:spTree>
    <p:extLst>
      <p:ext uri="{BB962C8B-B14F-4D97-AF65-F5344CB8AC3E}">
        <p14:creationId xmlns:p14="http://schemas.microsoft.com/office/powerpoint/2010/main" val="36470117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66E09CE-60A9-2415-32A8-C5575A214AD0}"/>
              </a:ext>
            </a:extLst>
          </p:cNvPr>
          <p:cNvSpPr>
            <a:spLocks noGrp="1"/>
          </p:cNvSpPr>
          <p:nvPr>
            <p:ph idx="1"/>
          </p:nvPr>
        </p:nvSpPr>
        <p:spPr/>
        <p:txBody>
          <a:bodyPr>
            <a:normAutofit lnSpcReduction="10000"/>
          </a:bodyPr>
          <a:lstStyle/>
          <a:p>
            <a:pPr marL="109728" indent="0" algn="ctr">
              <a:buNone/>
            </a:pPr>
            <a:r>
              <a:rPr lang="en-US" dirty="0"/>
              <a:t>Assistant Professor</a:t>
            </a:r>
          </a:p>
          <a:p>
            <a:pPr marL="109728" indent="0" algn="ctr">
              <a:buNone/>
            </a:pPr>
            <a:r>
              <a:rPr lang="en-US" dirty="0"/>
              <a:t>Department of Family Medicine</a:t>
            </a:r>
          </a:p>
          <a:p>
            <a:pPr marL="109728" indent="0" algn="ctr">
              <a:buNone/>
            </a:pPr>
            <a:r>
              <a:rPr lang="en-US" dirty="0"/>
              <a:t>Dalhousie University</a:t>
            </a:r>
          </a:p>
          <a:p>
            <a:pPr marL="109728" indent="0" algn="ctr">
              <a:buNone/>
            </a:pPr>
            <a:endParaRPr lang="en-US" dirty="0"/>
          </a:p>
          <a:p>
            <a:pPr marL="109728" indent="0" algn="ctr">
              <a:buNone/>
            </a:pPr>
            <a:r>
              <a:rPr lang="en-US" dirty="0"/>
              <a:t>Chair</a:t>
            </a:r>
          </a:p>
          <a:p>
            <a:pPr marL="109728" indent="0" algn="ctr">
              <a:buNone/>
            </a:pPr>
            <a:r>
              <a:rPr lang="en-US" dirty="0"/>
              <a:t>Occupational Medicine MIG</a:t>
            </a:r>
          </a:p>
          <a:p>
            <a:pPr marL="109728" indent="0" algn="ctr">
              <a:buNone/>
            </a:pPr>
            <a:r>
              <a:rPr lang="en-US" dirty="0"/>
              <a:t>College of Family Physicians of Canada</a:t>
            </a:r>
          </a:p>
          <a:p>
            <a:pPr marL="109728" indent="0" algn="ctr">
              <a:buNone/>
            </a:pPr>
            <a:endParaRPr lang="en-US" dirty="0"/>
          </a:p>
          <a:p>
            <a:pPr marL="109728" indent="0" algn="ctr">
              <a:buNone/>
            </a:pPr>
            <a:r>
              <a:rPr lang="en-US" dirty="0"/>
              <a:t>Medical Consultant</a:t>
            </a:r>
          </a:p>
          <a:p>
            <a:pPr marL="109728" indent="0" algn="ctr">
              <a:buNone/>
            </a:pPr>
            <a:r>
              <a:rPr lang="en-US" dirty="0"/>
              <a:t>Veterans Affairs Canada</a:t>
            </a:r>
          </a:p>
          <a:p>
            <a:pPr marL="109728" indent="0" algn="ctr">
              <a:buNone/>
            </a:pPr>
            <a:endParaRPr lang="en-US" dirty="0"/>
          </a:p>
          <a:p>
            <a:pPr marL="109728" indent="0" algn="ctr">
              <a:buNone/>
            </a:pPr>
            <a:endParaRPr lang="en-US" dirty="0"/>
          </a:p>
        </p:txBody>
      </p:sp>
      <p:sp>
        <p:nvSpPr>
          <p:cNvPr id="3" name="Slide Number Placeholder 2">
            <a:extLst>
              <a:ext uri="{FF2B5EF4-FFF2-40B4-BE49-F238E27FC236}">
                <a16:creationId xmlns:a16="http://schemas.microsoft.com/office/drawing/2014/main" id="{7FFE9033-3D74-6A6F-738A-385C91345A2D}"/>
              </a:ext>
            </a:extLst>
          </p:cNvPr>
          <p:cNvSpPr>
            <a:spLocks noGrp="1"/>
          </p:cNvSpPr>
          <p:nvPr>
            <p:ph type="sldNum" sz="quarter" idx="12"/>
          </p:nvPr>
        </p:nvSpPr>
        <p:spPr/>
        <p:txBody>
          <a:bodyPr/>
          <a:lstStyle/>
          <a:p>
            <a:pPr>
              <a:defRPr/>
            </a:pPr>
            <a:fld id="{E57E915B-6A59-495A-930A-DD79DBE0BAA4}" type="slidenum">
              <a:rPr lang="en-CA" smtClean="0"/>
              <a:pPr>
                <a:defRPr/>
              </a:pPr>
              <a:t>3</a:t>
            </a:fld>
            <a:endParaRPr lang="en-CA" dirty="0"/>
          </a:p>
        </p:txBody>
      </p:sp>
      <p:sp>
        <p:nvSpPr>
          <p:cNvPr id="4" name="Title 3">
            <a:extLst>
              <a:ext uri="{FF2B5EF4-FFF2-40B4-BE49-F238E27FC236}">
                <a16:creationId xmlns:a16="http://schemas.microsoft.com/office/drawing/2014/main" id="{96A6796D-B47F-129A-FE0A-3051C4F542DE}"/>
              </a:ext>
            </a:extLst>
          </p:cNvPr>
          <p:cNvSpPr>
            <a:spLocks noGrp="1"/>
          </p:cNvSpPr>
          <p:nvPr>
            <p:ph type="title"/>
          </p:nvPr>
        </p:nvSpPr>
        <p:spPr/>
        <p:txBody>
          <a:bodyPr>
            <a:normAutofit fontScale="90000"/>
          </a:bodyPr>
          <a:lstStyle/>
          <a:p>
            <a:pPr algn="ctr"/>
            <a:r>
              <a:rPr lang="en-US" dirty="0"/>
              <a:t>Burton McCann MD JD CCBOM FCFP FACOEM</a:t>
            </a:r>
          </a:p>
        </p:txBody>
      </p:sp>
    </p:spTree>
    <p:extLst>
      <p:ext uri="{BB962C8B-B14F-4D97-AF65-F5344CB8AC3E}">
        <p14:creationId xmlns:p14="http://schemas.microsoft.com/office/powerpoint/2010/main" val="40471658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CA" dirty="0"/>
              <a:t>In contrast to Regular Force members they often lack:</a:t>
            </a:r>
          </a:p>
          <a:p>
            <a:pPr lvl="1"/>
            <a:r>
              <a:rPr lang="en-CA" dirty="0"/>
              <a:t>Deliberate close follow up after deployments, stressful events, work place injuries, etc.</a:t>
            </a:r>
          </a:p>
          <a:p>
            <a:pPr lvl="1"/>
            <a:r>
              <a:rPr lang="en-CA" dirty="0"/>
              <a:t>Military culture or “family”.</a:t>
            </a:r>
          </a:p>
          <a:p>
            <a:pPr lvl="1"/>
            <a:r>
              <a:rPr lang="en-CA" dirty="0"/>
              <a:t>Observation from a chain of command, or employer who could recognize common warning signs.</a:t>
            </a:r>
          </a:p>
          <a:p>
            <a:pPr lvl="1"/>
            <a:r>
              <a:rPr lang="en-CA" dirty="0"/>
              <a:t>Access to CAF health services .</a:t>
            </a:r>
          </a:p>
          <a:p>
            <a:r>
              <a:rPr lang="en-CA" dirty="0"/>
              <a:t>As many are young and healthy they may not have a family physician</a:t>
            </a:r>
          </a:p>
        </p:txBody>
      </p:sp>
      <p:sp>
        <p:nvSpPr>
          <p:cNvPr id="5" name="Slide Number Placeholder 4">
            <a:extLst>
              <a:ext uri="{FF2B5EF4-FFF2-40B4-BE49-F238E27FC236}">
                <a16:creationId xmlns:a16="http://schemas.microsoft.com/office/drawing/2014/main" id="{1098BFA1-1745-3A46-9EA2-D992407B83FB}"/>
              </a:ext>
            </a:extLst>
          </p:cNvPr>
          <p:cNvSpPr>
            <a:spLocks noGrp="1"/>
          </p:cNvSpPr>
          <p:nvPr>
            <p:ph type="sldNum" sz="quarter" idx="12"/>
          </p:nvPr>
        </p:nvSpPr>
        <p:spPr/>
        <p:txBody>
          <a:bodyPr/>
          <a:lstStyle/>
          <a:p>
            <a:pPr>
              <a:defRPr/>
            </a:pPr>
            <a:fld id="{E57E915B-6A59-495A-930A-DD79DBE0BAA4}" type="slidenum">
              <a:rPr lang="en-CA" smtClean="0"/>
              <a:pPr>
                <a:defRPr/>
              </a:pPr>
              <a:t>30</a:t>
            </a:fld>
            <a:endParaRPr lang="en-CA" dirty="0"/>
          </a:p>
        </p:txBody>
      </p:sp>
      <p:sp>
        <p:nvSpPr>
          <p:cNvPr id="4" name="Title 3"/>
          <p:cNvSpPr>
            <a:spLocks noGrp="1"/>
          </p:cNvSpPr>
          <p:nvPr>
            <p:ph type="title"/>
          </p:nvPr>
        </p:nvSpPr>
        <p:spPr/>
        <p:txBody>
          <a:bodyPr/>
          <a:lstStyle/>
          <a:p>
            <a:r>
              <a:rPr lang="en-CA" dirty="0"/>
              <a:t>Reserve Force</a:t>
            </a:r>
          </a:p>
        </p:txBody>
      </p:sp>
    </p:spTree>
    <p:extLst>
      <p:ext uri="{BB962C8B-B14F-4D97-AF65-F5344CB8AC3E}">
        <p14:creationId xmlns:p14="http://schemas.microsoft.com/office/powerpoint/2010/main" val="10713140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CA" dirty="0"/>
              <a:t>The majority of soldiers spouses are female </a:t>
            </a:r>
          </a:p>
          <a:p>
            <a:r>
              <a:rPr lang="en-CA" dirty="0"/>
              <a:t>Challenges faced include:</a:t>
            </a:r>
          </a:p>
          <a:p>
            <a:pPr lvl="1"/>
            <a:r>
              <a:rPr lang="en-CA" dirty="0"/>
              <a:t>Frequent moves </a:t>
            </a:r>
          </a:p>
          <a:p>
            <a:pPr lvl="1"/>
            <a:r>
              <a:rPr lang="en-CA" dirty="0"/>
              <a:t>Fragmented care</a:t>
            </a:r>
          </a:p>
          <a:p>
            <a:pPr lvl="1"/>
            <a:r>
              <a:rPr lang="en-CA" dirty="0"/>
              <a:t>Missed appointments and investigations</a:t>
            </a:r>
          </a:p>
          <a:p>
            <a:pPr lvl="1"/>
            <a:r>
              <a:rPr lang="en-CA" dirty="0"/>
              <a:t>Uncoordinated preventions and screening</a:t>
            </a:r>
          </a:p>
          <a:p>
            <a:pPr lvl="1"/>
            <a:r>
              <a:rPr lang="en-CA" dirty="0"/>
              <a:t>Many bases are in isolated locations</a:t>
            </a:r>
          </a:p>
          <a:p>
            <a:pPr lvl="1"/>
            <a:endParaRPr lang="en-CA" dirty="0"/>
          </a:p>
        </p:txBody>
      </p:sp>
      <p:sp>
        <p:nvSpPr>
          <p:cNvPr id="5" name="Slide Number Placeholder 4">
            <a:extLst>
              <a:ext uri="{FF2B5EF4-FFF2-40B4-BE49-F238E27FC236}">
                <a16:creationId xmlns:a16="http://schemas.microsoft.com/office/drawing/2014/main" id="{E6048B8B-2558-F444-B36D-A13C1086DBFE}"/>
              </a:ext>
            </a:extLst>
          </p:cNvPr>
          <p:cNvSpPr>
            <a:spLocks noGrp="1"/>
          </p:cNvSpPr>
          <p:nvPr>
            <p:ph type="sldNum" sz="quarter" idx="12"/>
          </p:nvPr>
        </p:nvSpPr>
        <p:spPr/>
        <p:txBody>
          <a:bodyPr/>
          <a:lstStyle/>
          <a:p>
            <a:pPr>
              <a:defRPr/>
            </a:pPr>
            <a:fld id="{E57E915B-6A59-495A-930A-DD79DBE0BAA4}" type="slidenum">
              <a:rPr lang="en-CA" smtClean="0"/>
              <a:pPr>
                <a:defRPr/>
              </a:pPr>
              <a:t>31</a:t>
            </a:fld>
            <a:endParaRPr lang="en-CA" dirty="0"/>
          </a:p>
        </p:txBody>
      </p:sp>
      <p:sp>
        <p:nvSpPr>
          <p:cNvPr id="4" name="Title 3"/>
          <p:cNvSpPr>
            <a:spLocks noGrp="1"/>
          </p:cNvSpPr>
          <p:nvPr>
            <p:ph type="title"/>
          </p:nvPr>
        </p:nvSpPr>
        <p:spPr/>
        <p:txBody>
          <a:bodyPr/>
          <a:lstStyle/>
          <a:p>
            <a:r>
              <a:rPr lang="en-CA" dirty="0"/>
              <a:t>Families</a:t>
            </a:r>
          </a:p>
        </p:txBody>
      </p:sp>
    </p:spTree>
    <p:extLst>
      <p:ext uri="{BB962C8B-B14F-4D97-AF65-F5344CB8AC3E}">
        <p14:creationId xmlns:p14="http://schemas.microsoft.com/office/powerpoint/2010/main" val="28780351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CA" dirty="0"/>
              <a:t>Children  of deployed parents are:</a:t>
            </a:r>
          </a:p>
          <a:p>
            <a:pPr lvl="1"/>
            <a:r>
              <a:rPr lang="en-CA" dirty="0"/>
              <a:t>Less likely to attend routine well child appointments</a:t>
            </a:r>
          </a:p>
          <a:p>
            <a:pPr lvl="1"/>
            <a:r>
              <a:rPr lang="en-CA" dirty="0"/>
              <a:t>More likely to seek medical care for behavioural concerns (11% increase)</a:t>
            </a:r>
          </a:p>
          <a:p>
            <a:pPr lvl="1"/>
            <a:r>
              <a:rPr lang="en-CA" dirty="0"/>
              <a:t>More likely to be prescribed pharmacotherapy for anxiety (17%) or depression (10%)</a:t>
            </a:r>
          </a:p>
          <a:p>
            <a:pPr lvl="1"/>
            <a:r>
              <a:rPr lang="en-CA" dirty="0"/>
              <a:t>More twice as likely to be admitted for suicide attempt</a:t>
            </a:r>
          </a:p>
          <a:p>
            <a:pPr marL="393192" lvl="1" indent="0">
              <a:buNone/>
            </a:pPr>
            <a:endParaRPr lang="en-CA" dirty="0"/>
          </a:p>
          <a:p>
            <a:pPr lvl="1"/>
            <a:r>
              <a:rPr lang="en-US" dirty="0"/>
              <a:t>Resource: CPFC Best Advice Guide: Caring for Military Families in the Patient's Medical Home</a:t>
            </a:r>
          </a:p>
          <a:p>
            <a:pPr lvl="1"/>
            <a:r>
              <a:rPr lang="en-CA" dirty="0">
                <a:hlinkClick r:id="rId3"/>
              </a:rPr>
              <a:t>https://patientsmedicalhome.ca/resources/best-advice-guides/best-advice-guide-caring-military-families-patients-medical-home/</a:t>
            </a:r>
            <a:endParaRPr lang="en-CA" dirty="0"/>
          </a:p>
          <a:p>
            <a:pPr lvl="1"/>
            <a:endParaRPr lang="en-CA" dirty="0"/>
          </a:p>
        </p:txBody>
      </p:sp>
      <p:sp>
        <p:nvSpPr>
          <p:cNvPr id="5" name="Slide Number Placeholder 4">
            <a:extLst>
              <a:ext uri="{FF2B5EF4-FFF2-40B4-BE49-F238E27FC236}">
                <a16:creationId xmlns:a16="http://schemas.microsoft.com/office/drawing/2014/main" id="{CA6594EA-4136-8F40-B439-C63DE7339429}"/>
              </a:ext>
            </a:extLst>
          </p:cNvPr>
          <p:cNvSpPr>
            <a:spLocks noGrp="1"/>
          </p:cNvSpPr>
          <p:nvPr>
            <p:ph type="sldNum" sz="quarter" idx="12"/>
          </p:nvPr>
        </p:nvSpPr>
        <p:spPr/>
        <p:txBody>
          <a:bodyPr/>
          <a:lstStyle/>
          <a:p>
            <a:pPr>
              <a:defRPr/>
            </a:pPr>
            <a:fld id="{E57E915B-6A59-495A-930A-DD79DBE0BAA4}" type="slidenum">
              <a:rPr lang="en-CA" smtClean="0"/>
              <a:pPr>
                <a:defRPr/>
              </a:pPr>
              <a:t>32</a:t>
            </a:fld>
            <a:endParaRPr lang="en-CA" dirty="0"/>
          </a:p>
        </p:txBody>
      </p:sp>
      <p:sp>
        <p:nvSpPr>
          <p:cNvPr id="4" name="Title 3"/>
          <p:cNvSpPr>
            <a:spLocks noGrp="1"/>
          </p:cNvSpPr>
          <p:nvPr>
            <p:ph type="title"/>
          </p:nvPr>
        </p:nvSpPr>
        <p:spPr/>
        <p:txBody>
          <a:bodyPr/>
          <a:lstStyle/>
          <a:p>
            <a:r>
              <a:rPr lang="en-CA" dirty="0"/>
              <a:t>Families</a:t>
            </a:r>
          </a:p>
        </p:txBody>
      </p:sp>
    </p:spTree>
    <p:extLst>
      <p:ext uri="{BB962C8B-B14F-4D97-AF65-F5344CB8AC3E}">
        <p14:creationId xmlns:p14="http://schemas.microsoft.com/office/powerpoint/2010/main" val="27194385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849248" y="1988840"/>
            <a:ext cx="8423217" cy="2667352"/>
          </a:xfrm>
          <a:prstGeom prst="rect">
            <a:avLst/>
          </a:prstGeom>
        </p:spPr>
      </p:pic>
      <p:sp>
        <p:nvSpPr>
          <p:cNvPr id="4" name="Slide Number Placeholder 3">
            <a:extLst>
              <a:ext uri="{FF2B5EF4-FFF2-40B4-BE49-F238E27FC236}">
                <a16:creationId xmlns:a16="http://schemas.microsoft.com/office/drawing/2014/main" id="{1A997F28-A5CA-DE41-B936-7E6ABB0564B3}"/>
              </a:ext>
            </a:extLst>
          </p:cNvPr>
          <p:cNvSpPr>
            <a:spLocks noGrp="1"/>
          </p:cNvSpPr>
          <p:nvPr>
            <p:ph type="sldNum" sz="quarter" idx="12"/>
          </p:nvPr>
        </p:nvSpPr>
        <p:spPr/>
        <p:txBody>
          <a:bodyPr/>
          <a:lstStyle/>
          <a:p>
            <a:pPr>
              <a:defRPr/>
            </a:pPr>
            <a:fld id="{E57E915B-6A59-495A-930A-DD79DBE0BAA4}" type="slidenum">
              <a:rPr lang="en-CA" smtClean="0"/>
              <a:pPr>
                <a:defRPr/>
              </a:pPr>
              <a:t>33</a:t>
            </a:fld>
            <a:endParaRPr lang="en-CA" dirty="0"/>
          </a:p>
        </p:txBody>
      </p:sp>
      <p:sp>
        <p:nvSpPr>
          <p:cNvPr id="8" name="Title 1"/>
          <p:cNvSpPr>
            <a:spLocks noGrp="1"/>
          </p:cNvSpPr>
          <p:nvPr>
            <p:ph type="title"/>
          </p:nvPr>
        </p:nvSpPr>
        <p:spPr>
          <a:xfrm>
            <a:off x="1970856" y="237088"/>
            <a:ext cx="8229600" cy="1231652"/>
          </a:xfrm>
        </p:spPr>
        <p:txBody>
          <a:bodyPr>
            <a:noAutofit/>
          </a:bodyPr>
          <a:lstStyle/>
          <a:p>
            <a:pPr algn="ctr"/>
            <a:r>
              <a:rPr lang="en-US" dirty="0">
                <a:solidFill>
                  <a:srgbClr val="0E29B2"/>
                </a:solidFill>
              </a:rPr>
              <a:t>Service and Research</a:t>
            </a:r>
            <a:br>
              <a:rPr lang="en-US" dirty="0">
                <a:solidFill>
                  <a:srgbClr val="0E29B2"/>
                </a:solidFill>
              </a:rPr>
            </a:br>
            <a:r>
              <a:rPr lang="en-US" dirty="0">
                <a:solidFill>
                  <a:srgbClr val="0E29B2"/>
                </a:solidFill>
              </a:rPr>
              <a:t>Focus: Transition</a:t>
            </a:r>
          </a:p>
        </p:txBody>
      </p:sp>
      <p:sp>
        <p:nvSpPr>
          <p:cNvPr id="2" name="Rectangle 1"/>
          <p:cNvSpPr/>
          <p:nvPr/>
        </p:nvSpPr>
        <p:spPr>
          <a:xfrm>
            <a:off x="4799856" y="1772816"/>
            <a:ext cx="2736304" cy="3960440"/>
          </a:xfrm>
          <a:prstGeom prst="rect">
            <a:avLst/>
          </a:prstGeom>
          <a:noFill/>
          <a:ln w="88900"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sp>
        <p:nvSpPr>
          <p:cNvPr id="3" name="TextBox 2"/>
          <p:cNvSpPr txBox="1"/>
          <p:nvPr/>
        </p:nvSpPr>
        <p:spPr>
          <a:xfrm>
            <a:off x="4976564" y="4960268"/>
            <a:ext cx="2362200" cy="64633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Arial" charset="0"/>
              </a:rPr>
              <a:t>Critical Early Years Window</a:t>
            </a:r>
          </a:p>
        </p:txBody>
      </p:sp>
    </p:spTree>
    <p:extLst>
      <p:ext uri="{BB962C8B-B14F-4D97-AF65-F5344CB8AC3E}">
        <p14:creationId xmlns:p14="http://schemas.microsoft.com/office/powerpoint/2010/main" val="42670400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481329"/>
            <a:ext cx="6355723" cy="4525963"/>
          </a:xfrm>
        </p:spPr>
        <p:txBody>
          <a:bodyPr/>
          <a:lstStyle/>
          <a:p>
            <a:r>
              <a:rPr lang="en-US" dirty="0"/>
              <a:t>Primary care is associated with improved health outcomes.</a:t>
            </a:r>
          </a:p>
          <a:p>
            <a:r>
              <a:rPr lang="en-US" dirty="0"/>
              <a:t>Serving CAF members are accustomed to excellent access to well coordinated care, however:</a:t>
            </a:r>
          </a:p>
          <a:p>
            <a:pPr lvl="1"/>
            <a:r>
              <a:rPr lang="en-US" dirty="0"/>
              <a:t>A formalized system for transition to civilian care upon release is lacking.</a:t>
            </a:r>
          </a:p>
          <a:p>
            <a:pPr lvl="1"/>
            <a:r>
              <a:rPr lang="en-US" dirty="0"/>
              <a:t>There is a shortage of family physicians in Canada.</a:t>
            </a:r>
          </a:p>
          <a:p>
            <a:pPr lvl="1"/>
            <a:endParaRPr lang="en-US" dirty="0"/>
          </a:p>
        </p:txBody>
      </p:sp>
      <p:sp>
        <p:nvSpPr>
          <p:cNvPr id="3" name="Slide Number Placeholder 2">
            <a:extLst>
              <a:ext uri="{FF2B5EF4-FFF2-40B4-BE49-F238E27FC236}">
                <a16:creationId xmlns:a16="http://schemas.microsoft.com/office/drawing/2014/main" id="{AD8D487F-1A5B-C14F-9D8E-DACB12B0A1E1}"/>
              </a:ext>
            </a:extLst>
          </p:cNvPr>
          <p:cNvSpPr>
            <a:spLocks noGrp="1"/>
          </p:cNvSpPr>
          <p:nvPr>
            <p:ph type="sldNum" sz="quarter" idx="12"/>
          </p:nvPr>
        </p:nvSpPr>
        <p:spPr/>
        <p:txBody>
          <a:bodyPr/>
          <a:lstStyle/>
          <a:p>
            <a:pPr>
              <a:defRPr/>
            </a:pPr>
            <a:fld id="{E57E915B-6A59-495A-930A-DD79DBE0BAA4}" type="slidenum">
              <a:rPr lang="en-CA" smtClean="0"/>
              <a:pPr>
                <a:defRPr/>
              </a:pPr>
              <a:t>34</a:t>
            </a:fld>
            <a:endParaRPr lang="en-CA" dirty="0"/>
          </a:p>
        </p:txBody>
      </p:sp>
      <p:sp>
        <p:nvSpPr>
          <p:cNvPr id="4" name="Title 3"/>
          <p:cNvSpPr>
            <a:spLocks noGrp="1"/>
          </p:cNvSpPr>
          <p:nvPr>
            <p:ph type="title"/>
          </p:nvPr>
        </p:nvSpPr>
        <p:spPr/>
        <p:txBody>
          <a:bodyPr/>
          <a:lstStyle/>
          <a:p>
            <a:r>
              <a:rPr lang="en-US" dirty="0"/>
              <a:t>Transition/Access to Primary Care</a:t>
            </a: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65323" y="1628800"/>
            <a:ext cx="5052053" cy="3789040"/>
          </a:xfrm>
          <a:prstGeom prst="rect">
            <a:avLst/>
          </a:prstGeom>
        </p:spPr>
      </p:pic>
    </p:spTree>
    <p:extLst>
      <p:ext uri="{BB962C8B-B14F-4D97-AF65-F5344CB8AC3E}">
        <p14:creationId xmlns:p14="http://schemas.microsoft.com/office/powerpoint/2010/main" val="9055484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79576" y="5854166"/>
            <a:ext cx="7145512" cy="513172"/>
          </a:xfrm>
        </p:spPr>
        <p:txBody>
          <a:bodyPr>
            <a:normAutofit/>
          </a:bodyPr>
          <a:lstStyle/>
          <a:p>
            <a:pPr marL="109728" indent="0">
              <a:buNone/>
            </a:pPr>
            <a:r>
              <a:rPr lang="en-US" sz="1200" b="1" dirty="0"/>
              <a:t>Survey on Transition to Civilian Life: Report on Regular Force Veterans 2011</a:t>
            </a:r>
            <a:endParaRPr lang="en-US" sz="1200" dirty="0"/>
          </a:p>
        </p:txBody>
      </p:sp>
      <p:sp>
        <p:nvSpPr>
          <p:cNvPr id="3" name="Slide Number Placeholder 2">
            <a:extLst>
              <a:ext uri="{FF2B5EF4-FFF2-40B4-BE49-F238E27FC236}">
                <a16:creationId xmlns:a16="http://schemas.microsoft.com/office/drawing/2014/main" id="{3D5AE6EC-2141-414C-89C2-71FB17CEC613}"/>
              </a:ext>
            </a:extLst>
          </p:cNvPr>
          <p:cNvSpPr>
            <a:spLocks noGrp="1"/>
          </p:cNvSpPr>
          <p:nvPr>
            <p:ph type="sldNum" sz="quarter" idx="12"/>
          </p:nvPr>
        </p:nvSpPr>
        <p:spPr/>
        <p:txBody>
          <a:bodyPr/>
          <a:lstStyle/>
          <a:p>
            <a:pPr>
              <a:defRPr/>
            </a:pPr>
            <a:fld id="{E57E915B-6A59-495A-930A-DD79DBE0BAA4}" type="slidenum">
              <a:rPr lang="en-CA" smtClean="0"/>
              <a:pPr>
                <a:defRPr/>
              </a:pPr>
              <a:t>35</a:t>
            </a:fld>
            <a:endParaRPr lang="en-CA" dirty="0"/>
          </a:p>
        </p:txBody>
      </p:sp>
      <p:sp>
        <p:nvSpPr>
          <p:cNvPr id="4" name="Title 3"/>
          <p:cNvSpPr>
            <a:spLocks noGrp="1"/>
          </p:cNvSpPr>
          <p:nvPr>
            <p:ph type="title"/>
          </p:nvPr>
        </p:nvSpPr>
        <p:spPr>
          <a:xfrm>
            <a:off x="609600" y="274638"/>
            <a:ext cx="9950896" cy="1143000"/>
          </a:xfrm>
        </p:spPr>
        <p:txBody>
          <a:bodyPr>
            <a:normAutofit fontScale="90000"/>
          </a:bodyPr>
          <a:lstStyle/>
          <a:p>
            <a:r>
              <a:rPr lang="en-US" dirty="0"/>
              <a:t>Proportion of Veterans reporting a regular medical doctor, by year of release</a:t>
            </a:r>
          </a:p>
        </p:txBody>
      </p:sp>
      <p:pic>
        <p:nvPicPr>
          <p:cNvPr id="5" name="Picture 4"/>
          <p:cNvPicPr>
            <a:picLocks noChangeAspect="1"/>
          </p:cNvPicPr>
          <p:nvPr/>
        </p:nvPicPr>
        <p:blipFill>
          <a:blip r:embed="rId3"/>
          <a:stretch>
            <a:fillRect/>
          </a:stretch>
        </p:blipFill>
        <p:spPr>
          <a:xfrm>
            <a:off x="2279576" y="1556792"/>
            <a:ext cx="7320136" cy="4199476"/>
          </a:xfrm>
          <a:prstGeom prst="rect">
            <a:avLst/>
          </a:prstGeom>
        </p:spPr>
      </p:pic>
    </p:spTree>
    <p:extLst>
      <p:ext uri="{BB962C8B-B14F-4D97-AF65-F5344CB8AC3E}">
        <p14:creationId xmlns:p14="http://schemas.microsoft.com/office/powerpoint/2010/main" val="41107608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631504" y="1481329"/>
            <a:ext cx="9217024" cy="4525963"/>
          </a:xfrm>
        </p:spPr>
        <p:txBody>
          <a:bodyPr/>
          <a:lstStyle/>
          <a:p>
            <a:r>
              <a:rPr lang="en-US" dirty="0"/>
              <a:t>Most Veterans have PTSD.</a:t>
            </a:r>
          </a:p>
          <a:p>
            <a:r>
              <a:rPr lang="en-US" dirty="0"/>
              <a:t>VAC/CAF will provide primary care after release from the CAF.</a:t>
            </a:r>
          </a:p>
          <a:p>
            <a:r>
              <a:rPr lang="en-US" dirty="0"/>
              <a:t>Assumption that all illness is service-related.</a:t>
            </a:r>
          </a:p>
          <a:p>
            <a:r>
              <a:rPr lang="en-US" dirty="0"/>
              <a:t>Exposure to combat = chronic mental health symptoms. </a:t>
            </a:r>
            <a:r>
              <a:rPr lang="en-US" dirty="0" err="1"/>
              <a:t>ie</a:t>
            </a:r>
            <a:r>
              <a:rPr lang="en-US" dirty="0"/>
              <a:t>. the “broken” stereotype.</a:t>
            </a:r>
          </a:p>
          <a:p>
            <a:r>
              <a:rPr lang="en-US" dirty="0"/>
              <a:t>The “hero” stereotype. </a:t>
            </a:r>
          </a:p>
          <a:p>
            <a:endParaRPr lang="en-US" dirty="0"/>
          </a:p>
          <a:p>
            <a:endParaRPr lang="en-US" dirty="0"/>
          </a:p>
        </p:txBody>
      </p:sp>
      <p:sp>
        <p:nvSpPr>
          <p:cNvPr id="3" name="Slide Number Placeholder 2">
            <a:extLst>
              <a:ext uri="{FF2B5EF4-FFF2-40B4-BE49-F238E27FC236}">
                <a16:creationId xmlns:a16="http://schemas.microsoft.com/office/drawing/2014/main" id="{158B6354-A925-0E4B-B130-761250923294}"/>
              </a:ext>
            </a:extLst>
          </p:cNvPr>
          <p:cNvSpPr>
            <a:spLocks noGrp="1"/>
          </p:cNvSpPr>
          <p:nvPr>
            <p:ph type="sldNum" sz="quarter" idx="12"/>
          </p:nvPr>
        </p:nvSpPr>
        <p:spPr/>
        <p:txBody>
          <a:bodyPr/>
          <a:lstStyle/>
          <a:p>
            <a:pPr>
              <a:defRPr/>
            </a:pPr>
            <a:fld id="{E57E915B-6A59-495A-930A-DD79DBE0BAA4}" type="slidenum">
              <a:rPr lang="en-CA" smtClean="0"/>
              <a:pPr>
                <a:defRPr/>
              </a:pPr>
              <a:t>36</a:t>
            </a:fld>
            <a:endParaRPr lang="en-CA" dirty="0"/>
          </a:p>
        </p:txBody>
      </p:sp>
      <p:sp>
        <p:nvSpPr>
          <p:cNvPr id="4" name="Title 3"/>
          <p:cNvSpPr>
            <a:spLocks noGrp="1"/>
          </p:cNvSpPr>
          <p:nvPr>
            <p:ph type="title"/>
          </p:nvPr>
        </p:nvSpPr>
        <p:spPr/>
        <p:txBody>
          <a:bodyPr/>
          <a:lstStyle/>
          <a:p>
            <a:r>
              <a:rPr lang="en-US" dirty="0"/>
              <a:t>The Myths</a:t>
            </a:r>
          </a:p>
        </p:txBody>
      </p:sp>
    </p:spTree>
    <p:extLst>
      <p:ext uri="{BB962C8B-B14F-4D97-AF65-F5344CB8AC3E}">
        <p14:creationId xmlns:p14="http://schemas.microsoft.com/office/powerpoint/2010/main" val="37606780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a:t>Veterans generally are very appreciative, motivated and adherent patients.</a:t>
            </a:r>
          </a:p>
          <a:p>
            <a:r>
              <a:rPr lang="en-US" dirty="0"/>
              <a:t>Veteran patients can access very helpful resources through insurance and VAC forms, physicians can invoice VAC for forms.</a:t>
            </a:r>
          </a:p>
          <a:p>
            <a:r>
              <a:rPr lang="en-US" dirty="0"/>
              <a:t>Linkages with nearby base clinics can ease the transition to civilian medicine and avoid gaps in care.</a:t>
            </a:r>
          </a:p>
          <a:p>
            <a:r>
              <a:rPr lang="en-US" dirty="0"/>
              <a:t>Understanding the cultural context and evolution in identity is vital.</a:t>
            </a:r>
          </a:p>
          <a:p>
            <a:r>
              <a:rPr lang="en-US" dirty="0"/>
              <a:t>Comorbidity of physical health problems or chronic pain is common in those with mental health conditions.</a:t>
            </a:r>
          </a:p>
          <a:p>
            <a:endParaRPr lang="en-US" dirty="0"/>
          </a:p>
          <a:p>
            <a:endParaRPr lang="en-US" dirty="0"/>
          </a:p>
        </p:txBody>
      </p:sp>
      <p:sp>
        <p:nvSpPr>
          <p:cNvPr id="3" name="Slide Number Placeholder 2">
            <a:extLst>
              <a:ext uri="{FF2B5EF4-FFF2-40B4-BE49-F238E27FC236}">
                <a16:creationId xmlns:a16="http://schemas.microsoft.com/office/drawing/2014/main" id="{6679ADA0-C772-F845-8BA0-276491751425}"/>
              </a:ext>
            </a:extLst>
          </p:cNvPr>
          <p:cNvSpPr>
            <a:spLocks noGrp="1"/>
          </p:cNvSpPr>
          <p:nvPr>
            <p:ph type="sldNum" sz="quarter" idx="12"/>
          </p:nvPr>
        </p:nvSpPr>
        <p:spPr/>
        <p:txBody>
          <a:bodyPr/>
          <a:lstStyle/>
          <a:p>
            <a:pPr>
              <a:defRPr/>
            </a:pPr>
            <a:fld id="{E57E915B-6A59-495A-930A-DD79DBE0BAA4}" type="slidenum">
              <a:rPr lang="en-CA" smtClean="0"/>
              <a:pPr>
                <a:defRPr/>
              </a:pPr>
              <a:t>37</a:t>
            </a:fld>
            <a:endParaRPr lang="en-CA" dirty="0"/>
          </a:p>
        </p:txBody>
      </p:sp>
      <p:sp>
        <p:nvSpPr>
          <p:cNvPr id="4" name="Title 3"/>
          <p:cNvSpPr>
            <a:spLocks noGrp="1"/>
          </p:cNvSpPr>
          <p:nvPr>
            <p:ph type="title"/>
          </p:nvPr>
        </p:nvSpPr>
        <p:spPr/>
        <p:txBody>
          <a:bodyPr/>
          <a:lstStyle/>
          <a:p>
            <a:r>
              <a:rPr lang="en-US" dirty="0"/>
              <a:t>Pearls </a:t>
            </a:r>
            <a:r>
              <a:rPr lang="mr-IN" dirty="0"/>
              <a:t>–</a:t>
            </a:r>
            <a:r>
              <a:rPr lang="en-US" dirty="0"/>
              <a:t> What have we learned?</a:t>
            </a:r>
          </a:p>
        </p:txBody>
      </p:sp>
    </p:spTree>
    <p:extLst>
      <p:ext uri="{BB962C8B-B14F-4D97-AF65-F5344CB8AC3E}">
        <p14:creationId xmlns:p14="http://schemas.microsoft.com/office/powerpoint/2010/main" val="27051594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More than a job – unlimited liability, on call 24/7.</a:t>
            </a:r>
          </a:p>
          <a:p>
            <a:r>
              <a:rPr lang="en-US" dirty="0"/>
              <a:t>Culture spreads to family members as well.</a:t>
            </a:r>
          </a:p>
          <a:p>
            <a:r>
              <a:rPr lang="en-US" dirty="0"/>
              <a:t>Social circles often are comprised largely of other CAF members.</a:t>
            </a:r>
          </a:p>
        </p:txBody>
      </p:sp>
      <p:sp>
        <p:nvSpPr>
          <p:cNvPr id="3" name="Slide Number Placeholder 2">
            <a:extLst>
              <a:ext uri="{FF2B5EF4-FFF2-40B4-BE49-F238E27FC236}">
                <a16:creationId xmlns:a16="http://schemas.microsoft.com/office/drawing/2014/main" id="{7C622E63-070E-4840-9A97-9321827B7EF8}"/>
              </a:ext>
            </a:extLst>
          </p:cNvPr>
          <p:cNvSpPr>
            <a:spLocks noGrp="1"/>
          </p:cNvSpPr>
          <p:nvPr>
            <p:ph type="sldNum" sz="quarter" idx="12"/>
          </p:nvPr>
        </p:nvSpPr>
        <p:spPr/>
        <p:txBody>
          <a:bodyPr/>
          <a:lstStyle/>
          <a:p>
            <a:pPr>
              <a:defRPr/>
            </a:pPr>
            <a:fld id="{E57E915B-6A59-495A-930A-DD79DBE0BAA4}" type="slidenum">
              <a:rPr lang="en-CA" smtClean="0"/>
              <a:pPr>
                <a:defRPr/>
              </a:pPr>
              <a:t>38</a:t>
            </a:fld>
            <a:endParaRPr lang="en-CA" dirty="0"/>
          </a:p>
        </p:txBody>
      </p:sp>
      <p:sp>
        <p:nvSpPr>
          <p:cNvPr id="4" name="Title 3"/>
          <p:cNvSpPr>
            <a:spLocks noGrp="1"/>
          </p:cNvSpPr>
          <p:nvPr>
            <p:ph type="title"/>
          </p:nvPr>
        </p:nvSpPr>
        <p:spPr/>
        <p:txBody>
          <a:bodyPr/>
          <a:lstStyle/>
          <a:p>
            <a:r>
              <a:rPr lang="en-US" dirty="0"/>
              <a:t>Military Cultural Context</a:t>
            </a:r>
          </a:p>
        </p:txBody>
      </p:sp>
    </p:spTree>
    <p:extLst>
      <p:ext uri="{BB962C8B-B14F-4D97-AF65-F5344CB8AC3E}">
        <p14:creationId xmlns:p14="http://schemas.microsoft.com/office/powerpoint/2010/main" val="2155636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684691630"/>
              </p:ext>
            </p:extLst>
          </p:nvPr>
        </p:nvGraphicFramePr>
        <p:xfrm>
          <a:off x="479376" y="274638"/>
          <a:ext cx="7632848" cy="57324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a:extLst>
              <a:ext uri="{FF2B5EF4-FFF2-40B4-BE49-F238E27FC236}">
                <a16:creationId xmlns:a16="http://schemas.microsoft.com/office/drawing/2014/main" id="{DC99D9D4-ACAC-054D-B199-2AA7D40CBD70}"/>
              </a:ext>
            </a:extLst>
          </p:cNvPr>
          <p:cNvSpPr>
            <a:spLocks noGrp="1"/>
          </p:cNvSpPr>
          <p:nvPr>
            <p:ph type="sldNum" sz="quarter" idx="12"/>
          </p:nvPr>
        </p:nvSpPr>
        <p:spPr/>
        <p:txBody>
          <a:bodyPr/>
          <a:lstStyle/>
          <a:p>
            <a:pPr>
              <a:defRPr/>
            </a:pPr>
            <a:fld id="{E57E915B-6A59-495A-930A-DD79DBE0BAA4}" type="slidenum">
              <a:rPr lang="en-CA" smtClean="0"/>
              <a:pPr>
                <a:defRPr/>
              </a:pPr>
              <a:t>39</a:t>
            </a:fld>
            <a:endParaRPr lang="en-CA" dirty="0"/>
          </a:p>
        </p:txBody>
      </p:sp>
      <p:sp>
        <p:nvSpPr>
          <p:cNvPr id="4" name="TextBox 3">
            <a:extLst>
              <a:ext uri="{FF2B5EF4-FFF2-40B4-BE49-F238E27FC236}">
                <a16:creationId xmlns:a16="http://schemas.microsoft.com/office/drawing/2014/main" id="{7226698A-8DBF-E346-BCCE-671740569925}"/>
              </a:ext>
            </a:extLst>
          </p:cNvPr>
          <p:cNvSpPr txBox="1"/>
          <p:nvPr/>
        </p:nvSpPr>
        <p:spPr>
          <a:xfrm>
            <a:off x="7752184" y="850900"/>
            <a:ext cx="3761135" cy="6001643"/>
          </a:xfrm>
          <a:prstGeom prst="rect">
            <a:avLst/>
          </a:prstGeom>
          <a:noFill/>
        </p:spPr>
        <p:txBody>
          <a:bodyPr wrap="square" rtlCol="0">
            <a:spAutoFit/>
          </a:bodyPr>
          <a:lstStyle/>
          <a:p>
            <a:r>
              <a:rPr lang="en-US" sz="2400" b="1" dirty="0"/>
              <a:t>Important identity equity deserving/seeking groups:</a:t>
            </a:r>
          </a:p>
          <a:p>
            <a:r>
              <a:rPr lang="en-US" sz="2400" dirty="0"/>
              <a:t>Women</a:t>
            </a:r>
          </a:p>
          <a:p>
            <a:r>
              <a:rPr lang="en-US" sz="2400" dirty="0"/>
              <a:t>2SLGBTQI+</a:t>
            </a:r>
          </a:p>
          <a:p>
            <a:r>
              <a:rPr lang="en-US" sz="2400" dirty="0"/>
              <a:t>Indigenous, Black &amp; racialized peoples</a:t>
            </a:r>
          </a:p>
          <a:p>
            <a:r>
              <a:rPr lang="en-US" sz="2400" dirty="0"/>
              <a:t>Various subcultural origins</a:t>
            </a:r>
          </a:p>
          <a:p>
            <a:r>
              <a:rPr lang="en-US" sz="2400" dirty="0"/>
              <a:t>Different kinds of male and female identities</a:t>
            </a:r>
          </a:p>
          <a:p>
            <a:endParaRPr lang="en-US" sz="2400" dirty="0"/>
          </a:p>
          <a:p>
            <a:endParaRPr lang="en-US" sz="2400" dirty="0"/>
          </a:p>
          <a:p>
            <a:r>
              <a:rPr lang="en-US" sz="2400" dirty="0"/>
              <a:t>Veterans are all different</a:t>
            </a:r>
          </a:p>
          <a:p>
            <a:endParaRPr lang="en-US" sz="2400" dirty="0"/>
          </a:p>
          <a:p>
            <a:r>
              <a:rPr lang="en-US" sz="2400" dirty="0"/>
              <a:t>Every Veteran’s journey is unique</a:t>
            </a:r>
          </a:p>
        </p:txBody>
      </p:sp>
    </p:spTree>
    <p:extLst>
      <p:ext uri="{BB962C8B-B14F-4D97-AF65-F5344CB8AC3E}">
        <p14:creationId xmlns:p14="http://schemas.microsoft.com/office/powerpoint/2010/main" val="16048339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alphaModFix amt="42000"/>
          </a:blip>
          <a:srcRect l="6691" r="6691"/>
          <a:stretch>
            <a:fillRect/>
          </a:stretch>
        </p:blipFill>
        <p:spPr>
          <a:xfrm>
            <a:off x="0" y="0"/>
            <a:ext cx="12192000" cy="6858000"/>
          </a:xfrm>
          <a:prstGeom prst="rect">
            <a:avLst/>
          </a:prstGeom>
        </p:spPr>
      </p:pic>
      <p:pic>
        <p:nvPicPr>
          <p:cNvPr id="3" name="Picture 3"/>
          <p:cNvPicPr>
            <a:picLocks noChangeAspect="1"/>
          </p:cNvPicPr>
          <p:nvPr/>
        </p:nvPicPr>
        <p:blipFill>
          <a:blip r:embed="rId4"/>
          <a:srcRect l="6202" t="20412" b="16910"/>
          <a:stretch>
            <a:fillRect/>
          </a:stretch>
        </p:blipFill>
        <p:spPr>
          <a:xfrm>
            <a:off x="4349503" y="-143030"/>
            <a:ext cx="8063048" cy="7144059"/>
          </a:xfrm>
          <a:prstGeom prst="rect">
            <a:avLst/>
          </a:prstGeom>
        </p:spPr>
      </p:pic>
      <p:sp>
        <p:nvSpPr>
          <p:cNvPr id="4" name="TextBox 4"/>
          <p:cNvSpPr txBox="1"/>
          <p:nvPr/>
        </p:nvSpPr>
        <p:spPr>
          <a:xfrm>
            <a:off x="301065" y="847433"/>
            <a:ext cx="4361571" cy="1161665"/>
          </a:xfrm>
          <a:prstGeom prst="rect">
            <a:avLst/>
          </a:prstGeom>
        </p:spPr>
        <p:txBody>
          <a:bodyPr lIns="0" tIns="0" rIns="0" bIns="0" rtlCol="0" anchor="t">
            <a:spAutoFit/>
          </a:bodyPr>
          <a:lstStyle/>
          <a:p>
            <a:pPr defTabSz="609630">
              <a:lnSpc>
                <a:spcPts val="4666"/>
              </a:lnSpc>
              <a:spcBef>
                <a:spcPct val="0"/>
              </a:spcBef>
            </a:pPr>
            <a:r>
              <a:rPr lang="en-US" sz="3333">
                <a:solidFill>
                  <a:srgbClr val="559194"/>
                </a:solidFill>
                <a:latin typeface="Roboto Bold"/>
              </a:rPr>
              <a:t>Land Acknowledgement</a:t>
            </a:r>
          </a:p>
        </p:txBody>
      </p:sp>
      <p:sp>
        <p:nvSpPr>
          <p:cNvPr id="5" name="TextBox 5"/>
          <p:cNvSpPr txBox="1"/>
          <p:nvPr/>
        </p:nvSpPr>
        <p:spPr>
          <a:xfrm>
            <a:off x="301066" y="2270538"/>
            <a:ext cx="3701858" cy="4021422"/>
          </a:xfrm>
          <a:prstGeom prst="rect">
            <a:avLst/>
          </a:prstGeom>
        </p:spPr>
        <p:txBody>
          <a:bodyPr lIns="0" tIns="0" rIns="0" bIns="0" rtlCol="0" anchor="t">
            <a:spAutoFit/>
          </a:bodyPr>
          <a:lstStyle/>
          <a:p>
            <a:pPr defTabSz="609630">
              <a:lnSpc>
                <a:spcPts val="2147"/>
              </a:lnSpc>
              <a:spcBef>
                <a:spcPct val="0"/>
              </a:spcBef>
            </a:pPr>
            <a:r>
              <a:rPr lang="en-US" sz="1533" dirty="0">
                <a:solidFill>
                  <a:srgbClr val="000000"/>
                </a:solidFill>
                <a:latin typeface="Roboto"/>
              </a:rPr>
              <a:t>We acknowledge that the lands on which we are hosting this meeting include the traditional territories of many nations. The CFPC recognizes that the many injustices experienced by the Indigenous Peoples of what we now call Canada continue to affect their health and well-being. The CFPC respects that Indigenous people have rich cultural and traditional practices that have been known to improve health outcomes. I invite all attendees to reflect on the territories you call home as we commit ourselves to gaining knowledge; forging a new, culturally safe relationship; and contributing to reconciliation. </a:t>
            </a:r>
          </a:p>
        </p:txBody>
      </p:sp>
    </p:spTree>
    <p:extLst>
      <p:ext uri="{BB962C8B-B14F-4D97-AF65-F5344CB8AC3E}">
        <p14:creationId xmlns:p14="http://schemas.microsoft.com/office/powerpoint/2010/main" val="39929048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490997349"/>
              </p:ext>
            </p:extLst>
          </p:nvPr>
        </p:nvGraphicFramePr>
        <p:xfrm>
          <a:off x="609600" y="1387316"/>
          <a:ext cx="10972800" cy="3413760"/>
        </p:xfrm>
        <a:graphic>
          <a:graphicData uri="http://schemas.openxmlformats.org/drawingml/2006/table">
            <a:tbl>
              <a:tblPr firstRow="1" bandRow="1">
                <a:tableStyleId>{5C22544A-7EE6-4342-B048-85BDC9FD1C3A}</a:tableStyleId>
              </a:tblPr>
              <a:tblGrid>
                <a:gridCol w="5270376">
                  <a:extLst>
                    <a:ext uri="{9D8B030D-6E8A-4147-A177-3AD203B41FA5}">
                      <a16:colId xmlns:a16="http://schemas.microsoft.com/office/drawing/2014/main" val="2988035422"/>
                    </a:ext>
                  </a:extLst>
                </a:gridCol>
                <a:gridCol w="5702424">
                  <a:extLst>
                    <a:ext uri="{9D8B030D-6E8A-4147-A177-3AD203B41FA5}">
                      <a16:colId xmlns:a16="http://schemas.microsoft.com/office/drawing/2014/main" val="485888446"/>
                    </a:ext>
                  </a:extLst>
                </a:gridCol>
              </a:tblGrid>
              <a:tr h="370840">
                <a:tc>
                  <a:txBody>
                    <a:bodyPr/>
                    <a:lstStyle/>
                    <a:p>
                      <a:r>
                        <a:rPr lang="en-US" sz="2200" dirty="0"/>
                        <a:t>Warrior</a:t>
                      </a:r>
                      <a:r>
                        <a:rPr lang="en-US" sz="2200" baseline="0" dirty="0"/>
                        <a:t> Culture</a:t>
                      </a:r>
                      <a:endParaRPr lang="en-US" sz="2200" dirty="0"/>
                    </a:p>
                  </a:txBody>
                  <a:tcPr/>
                </a:tc>
                <a:tc>
                  <a:txBody>
                    <a:bodyPr/>
                    <a:lstStyle/>
                    <a:p>
                      <a:r>
                        <a:rPr lang="en-US" sz="2200" dirty="0"/>
                        <a:t>Health</a:t>
                      </a:r>
                      <a:r>
                        <a:rPr lang="en-US" sz="2200" baseline="0" dirty="0"/>
                        <a:t> Care Culture</a:t>
                      </a:r>
                      <a:endParaRPr lang="en-US" sz="2200" dirty="0"/>
                    </a:p>
                  </a:txBody>
                  <a:tcPr/>
                </a:tc>
                <a:extLst>
                  <a:ext uri="{0D108BD9-81ED-4DB2-BD59-A6C34878D82A}">
                    <a16:rowId xmlns:a16="http://schemas.microsoft.com/office/drawing/2014/main" val="3233304617"/>
                  </a:ext>
                </a:extLst>
              </a:tr>
              <a:tr h="370840">
                <a:tc>
                  <a:txBody>
                    <a:bodyPr/>
                    <a:lstStyle/>
                    <a:p>
                      <a:r>
                        <a:rPr lang="en-US" sz="2200" dirty="0"/>
                        <a:t>Collectivism</a:t>
                      </a:r>
                    </a:p>
                  </a:txBody>
                  <a:tcPr/>
                </a:tc>
                <a:tc>
                  <a:txBody>
                    <a:bodyPr/>
                    <a:lstStyle/>
                    <a:p>
                      <a:r>
                        <a:rPr lang="en-US" sz="2200" dirty="0"/>
                        <a:t>Individualism</a:t>
                      </a:r>
                    </a:p>
                  </a:txBody>
                  <a:tcPr/>
                </a:tc>
                <a:extLst>
                  <a:ext uri="{0D108BD9-81ED-4DB2-BD59-A6C34878D82A}">
                    <a16:rowId xmlns:a16="http://schemas.microsoft.com/office/drawing/2014/main" val="536156786"/>
                  </a:ext>
                </a:extLst>
              </a:tr>
              <a:tr h="370840">
                <a:tc>
                  <a:txBody>
                    <a:bodyPr/>
                    <a:lstStyle/>
                    <a:p>
                      <a:r>
                        <a:rPr lang="en-US" sz="2200" dirty="0"/>
                        <a:t>External locus</a:t>
                      </a:r>
                      <a:r>
                        <a:rPr lang="en-US" sz="2200" baseline="0" dirty="0"/>
                        <a:t> of control</a:t>
                      </a:r>
                      <a:endParaRPr lang="en-US" sz="2200" dirty="0"/>
                    </a:p>
                  </a:txBody>
                  <a:tcPr/>
                </a:tc>
                <a:tc>
                  <a:txBody>
                    <a:bodyPr/>
                    <a:lstStyle/>
                    <a:p>
                      <a:r>
                        <a:rPr lang="en-US" sz="2200" dirty="0"/>
                        <a:t>Internal locus of control</a:t>
                      </a:r>
                    </a:p>
                  </a:txBody>
                  <a:tcPr/>
                </a:tc>
                <a:extLst>
                  <a:ext uri="{0D108BD9-81ED-4DB2-BD59-A6C34878D82A}">
                    <a16:rowId xmlns:a16="http://schemas.microsoft.com/office/drawing/2014/main" val="4066468472"/>
                  </a:ext>
                </a:extLst>
              </a:tr>
              <a:tr h="370840">
                <a:tc>
                  <a:txBody>
                    <a:bodyPr/>
                    <a:lstStyle/>
                    <a:p>
                      <a:r>
                        <a:rPr lang="en-US" sz="2200" dirty="0"/>
                        <a:t>Emotional suppression</a:t>
                      </a:r>
                    </a:p>
                  </a:txBody>
                  <a:tcPr/>
                </a:tc>
                <a:tc>
                  <a:txBody>
                    <a:bodyPr/>
                    <a:lstStyle/>
                    <a:p>
                      <a:r>
                        <a:rPr lang="en-US" sz="2200" dirty="0"/>
                        <a:t>Emotional expression</a:t>
                      </a:r>
                    </a:p>
                  </a:txBody>
                  <a:tcPr/>
                </a:tc>
                <a:extLst>
                  <a:ext uri="{0D108BD9-81ED-4DB2-BD59-A6C34878D82A}">
                    <a16:rowId xmlns:a16="http://schemas.microsoft.com/office/drawing/2014/main" val="3543084807"/>
                  </a:ext>
                </a:extLst>
              </a:tr>
              <a:tr h="370840">
                <a:tc>
                  <a:txBody>
                    <a:bodyPr/>
                    <a:lstStyle/>
                    <a:p>
                      <a:r>
                        <a:rPr lang="en-US" sz="2200" baseline="0" dirty="0"/>
                        <a:t>Pain: </a:t>
                      </a:r>
                      <a:r>
                        <a:rPr lang="en-US" sz="2200" dirty="0"/>
                        <a:t>Increased</a:t>
                      </a:r>
                      <a:r>
                        <a:rPr lang="en-US" sz="2200" baseline="0" dirty="0"/>
                        <a:t> tolerance</a:t>
                      </a:r>
                      <a:endParaRPr lang="en-US" sz="2200" dirty="0"/>
                    </a:p>
                  </a:txBody>
                  <a:tcPr/>
                </a:tc>
                <a:tc>
                  <a:txBody>
                    <a:bodyPr/>
                    <a:lstStyle/>
                    <a:p>
                      <a:r>
                        <a:rPr lang="en-US" sz="2200" dirty="0"/>
                        <a:t>Pain:</a:t>
                      </a:r>
                      <a:r>
                        <a:rPr lang="en-US" sz="2200" baseline="0" dirty="0"/>
                        <a:t> Earlier identification and reduction</a:t>
                      </a:r>
                      <a:endParaRPr lang="en-US" sz="2200" dirty="0"/>
                    </a:p>
                  </a:txBody>
                  <a:tcPr/>
                </a:tc>
                <a:extLst>
                  <a:ext uri="{0D108BD9-81ED-4DB2-BD59-A6C34878D82A}">
                    <a16:rowId xmlns:a16="http://schemas.microsoft.com/office/drawing/2014/main" val="2637298953"/>
                  </a:ext>
                </a:extLst>
              </a:tr>
              <a:tr h="370840">
                <a:tc>
                  <a:txBody>
                    <a:bodyPr/>
                    <a:lstStyle/>
                    <a:p>
                      <a:r>
                        <a:rPr lang="en-US" sz="2200" dirty="0"/>
                        <a:t>Strength focused</a:t>
                      </a:r>
                    </a:p>
                  </a:txBody>
                  <a:tcPr/>
                </a:tc>
                <a:tc>
                  <a:txBody>
                    <a:bodyPr/>
                    <a:lstStyle/>
                    <a:p>
                      <a:r>
                        <a:rPr lang="en-US" sz="2200" dirty="0"/>
                        <a:t>Illness focused</a:t>
                      </a:r>
                    </a:p>
                  </a:txBody>
                  <a:tcPr/>
                </a:tc>
                <a:extLst>
                  <a:ext uri="{0D108BD9-81ED-4DB2-BD59-A6C34878D82A}">
                    <a16:rowId xmlns:a16="http://schemas.microsoft.com/office/drawing/2014/main" val="2560826772"/>
                  </a:ext>
                </a:extLst>
              </a:tr>
              <a:tr h="370840">
                <a:tc>
                  <a:txBody>
                    <a:bodyPr/>
                    <a:lstStyle/>
                    <a:p>
                      <a:r>
                        <a:rPr lang="en-US" sz="2200" dirty="0"/>
                        <a:t>Self sacrifice</a:t>
                      </a:r>
                    </a:p>
                  </a:txBody>
                  <a:tcPr/>
                </a:tc>
                <a:tc>
                  <a:txBody>
                    <a:bodyPr/>
                    <a:lstStyle/>
                    <a:p>
                      <a:r>
                        <a:rPr lang="en-US" sz="2200" dirty="0"/>
                        <a:t>Self care</a:t>
                      </a:r>
                    </a:p>
                  </a:txBody>
                  <a:tcPr/>
                </a:tc>
                <a:extLst>
                  <a:ext uri="{0D108BD9-81ED-4DB2-BD59-A6C34878D82A}">
                    <a16:rowId xmlns:a16="http://schemas.microsoft.com/office/drawing/2014/main" val="1055408170"/>
                  </a:ext>
                </a:extLst>
              </a:tr>
              <a:tr h="370840">
                <a:tc>
                  <a:txBody>
                    <a:bodyPr/>
                    <a:lstStyle/>
                    <a:p>
                      <a:r>
                        <a:rPr lang="en-US" sz="2200" dirty="0"/>
                        <a:t>Grounded in the</a:t>
                      </a:r>
                      <a:r>
                        <a:rPr lang="en-US" sz="2200" baseline="0" dirty="0"/>
                        <a:t> past</a:t>
                      </a:r>
                      <a:endParaRPr lang="en-US" sz="2200" dirty="0"/>
                    </a:p>
                  </a:txBody>
                  <a:tcPr/>
                </a:tc>
                <a:tc>
                  <a:txBody>
                    <a:bodyPr/>
                    <a:lstStyle/>
                    <a:p>
                      <a:r>
                        <a:rPr lang="en-US" sz="2200" dirty="0"/>
                        <a:t>Need for change</a:t>
                      </a:r>
                    </a:p>
                  </a:txBody>
                  <a:tcPr/>
                </a:tc>
                <a:extLst>
                  <a:ext uri="{0D108BD9-81ED-4DB2-BD59-A6C34878D82A}">
                    <a16:rowId xmlns:a16="http://schemas.microsoft.com/office/drawing/2014/main" val="1819558772"/>
                  </a:ext>
                </a:extLst>
              </a:tr>
            </a:tbl>
          </a:graphicData>
        </a:graphic>
      </p:graphicFrame>
      <p:sp>
        <p:nvSpPr>
          <p:cNvPr id="2" name="Slide Number Placeholder 1">
            <a:extLst>
              <a:ext uri="{FF2B5EF4-FFF2-40B4-BE49-F238E27FC236}">
                <a16:creationId xmlns:a16="http://schemas.microsoft.com/office/drawing/2014/main" id="{CD2EEC69-1B99-FA4E-8588-5E3A02DBCD6B}"/>
              </a:ext>
            </a:extLst>
          </p:cNvPr>
          <p:cNvSpPr>
            <a:spLocks noGrp="1"/>
          </p:cNvSpPr>
          <p:nvPr>
            <p:ph type="sldNum" sz="quarter" idx="12"/>
          </p:nvPr>
        </p:nvSpPr>
        <p:spPr/>
        <p:txBody>
          <a:bodyPr/>
          <a:lstStyle/>
          <a:p>
            <a:pPr>
              <a:defRPr/>
            </a:pPr>
            <a:fld id="{E57E915B-6A59-495A-930A-DD79DBE0BAA4}" type="slidenum">
              <a:rPr lang="en-CA" smtClean="0"/>
              <a:pPr>
                <a:defRPr/>
              </a:pPr>
              <a:t>40</a:t>
            </a:fld>
            <a:endParaRPr lang="en-CA" dirty="0"/>
          </a:p>
        </p:txBody>
      </p:sp>
      <p:sp>
        <p:nvSpPr>
          <p:cNvPr id="4" name="Title 3"/>
          <p:cNvSpPr>
            <a:spLocks noGrp="1"/>
          </p:cNvSpPr>
          <p:nvPr>
            <p:ph type="title"/>
          </p:nvPr>
        </p:nvSpPr>
        <p:spPr/>
        <p:txBody>
          <a:bodyPr/>
          <a:lstStyle/>
          <a:p>
            <a:r>
              <a:rPr lang="en-US" dirty="0"/>
              <a:t>Cultural Context</a:t>
            </a:r>
          </a:p>
        </p:txBody>
      </p:sp>
      <p:sp>
        <p:nvSpPr>
          <p:cNvPr id="6" name="TextBox 5"/>
          <p:cNvSpPr txBox="1"/>
          <p:nvPr/>
        </p:nvSpPr>
        <p:spPr>
          <a:xfrm>
            <a:off x="1487488" y="5106034"/>
            <a:ext cx="9649072" cy="1477328"/>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charset="0"/>
                <a:ea typeface="+mn-ea"/>
                <a:cs typeface="Arial" charset="0"/>
              </a:rPr>
              <a:t>Lunasco TK1, Goodwin EA, Ozanian AJ, Loflin EM. One Shot-One Kill: a culturally sensitive program for the warrior culture. Mil Med. 2010 Jul;175(7):509-13.</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29170809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Loss of military “family”</a:t>
            </a:r>
          </a:p>
          <a:p>
            <a:r>
              <a:rPr lang="en-US" dirty="0"/>
              <a:t>Geographical instability may have impacted upon approach to forming relationships</a:t>
            </a:r>
          </a:p>
          <a:p>
            <a:r>
              <a:rPr lang="en-US" dirty="0"/>
              <a:t>Reasons for release from the CAF</a:t>
            </a:r>
          </a:p>
          <a:p>
            <a:endParaRPr lang="en-US" dirty="0"/>
          </a:p>
          <a:p>
            <a:endParaRPr lang="en-US" dirty="0"/>
          </a:p>
        </p:txBody>
      </p:sp>
      <p:sp>
        <p:nvSpPr>
          <p:cNvPr id="3" name="Slide Number Placeholder 2">
            <a:extLst>
              <a:ext uri="{FF2B5EF4-FFF2-40B4-BE49-F238E27FC236}">
                <a16:creationId xmlns:a16="http://schemas.microsoft.com/office/drawing/2014/main" id="{11B17613-32E5-E74D-97BD-CA619663A0E9}"/>
              </a:ext>
            </a:extLst>
          </p:cNvPr>
          <p:cNvSpPr>
            <a:spLocks noGrp="1"/>
          </p:cNvSpPr>
          <p:nvPr>
            <p:ph type="sldNum" sz="quarter" idx="12"/>
          </p:nvPr>
        </p:nvSpPr>
        <p:spPr/>
        <p:txBody>
          <a:bodyPr/>
          <a:lstStyle/>
          <a:p>
            <a:pPr>
              <a:defRPr/>
            </a:pPr>
            <a:fld id="{E57E915B-6A59-495A-930A-DD79DBE0BAA4}" type="slidenum">
              <a:rPr lang="en-CA" smtClean="0"/>
              <a:pPr>
                <a:defRPr/>
              </a:pPr>
              <a:t>41</a:t>
            </a:fld>
            <a:endParaRPr lang="en-CA" dirty="0"/>
          </a:p>
        </p:txBody>
      </p:sp>
      <p:sp>
        <p:nvSpPr>
          <p:cNvPr id="4" name="Title 3"/>
          <p:cNvSpPr>
            <a:spLocks noGrp="1"/>
          </p:cNvSpPr>
          <p:nvPr>
            <p:ph type="title"/>
          </p:nvPr>
        </p:nvSpPr>
        <p:spPr/>
        <p:txBody>
          <a:bodyPr/>
          <a:lstStyle/>
          <a:p>
            <a:r>
              <a:rPr lang="en-US" dirty="0"/>
              <a:t>Veteran Cultural Context</a:t>
            </a:r>
          </a:p>
        </p:txBody>
      </p:sp>
    </p:spTree>
    <p:extLst>
      <p:ext uri="{BB962C8B-B14F-4D97-AF65-F5344CB8AC3E}">
        <p14:creationId xmlns:p14="http://schemas.microsoft.com/office/powerpoint/2010/main" val="10753697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What was your trade?</a:t>
            </a:r>
          </a:p>
          <a:p>
            <a:r>
              <a:rPr lang="en-US" dirty="0"/>
              <a:t>Where were you posted?</a:t>
            </a:r>
          </a:p>
          <a:p>
            <a:r>
              <a:rPr lang="en-US" dirty="0"/>
              <a:t>Where did you deploy?</a:t>
            </a:r>
          </a:p>
          <a:p>
            <a:r>
              <a:rPr lang="en-US" dirty="0"/>
              <a:t>Do you have any service related illness/injuries? If so are you a VAC client?</a:t>
            </a:r>
          </a:p>
          <a:p>
            <a:r>
              <a:rPr lang="en-US" dirty="0"/>
              <a:t>Ask the person what recognition works for them.</a:t>
            </a:r>
          </a:p>
        </p:txBody>
      </p:sp>
      <p:sp>
        <p:nvSpPr>
          <p:cNvPr id="3" name="Slide Number Placeholder 2">
            <a:extLst>
              <a:ext uri="{FF2B5EF4-FFF2-40B4-BE49-F238E27FC236}">
                <a16:creationId xmlns:a16="http://schemas.microsoft.com/office/drawing/2014/main" id="{A798FA1B-1BF6-6A4D-B071-18A99CBD8A3E}"/>
              </a:ext>
            </a:extLst>
          </p:cNvPr>
          <p:cNvSpPr>
            <a:spLocks noGrp="1"/>
          </p:cNvSpPr>
          <p:nvPr>
            <p:ph type="sldNum" sz="quarter" idx="12"/>
          </p:nvPr>
        </p:nvSpPr>
        <p:spPr/>
        <p:txBody>
          <a:bodyPr/>
          <a:lstStyle/>
          <a:p>
            <a:pPr>
              <a:defRPr/>
            </a:pPr>
            <a:fld id="{E57E915B-6A59-495A-930A-DD79DBE0BAA4}" type="slidenum">
              <a:rPr lang="en-CA" smtClean="0"/>
              <a:pPr>
                <a:defRPr/>
              </a:pPr>
              <a:t>42</a:t>
            </a:fld>
            <a:endParaRPr lang="en-CA" dirty="0"/>
          </a:p>
        </p:txBody>
      </p:sp>
      <p:sp>
        <p:nvSpPr>
          <p:cNvPr id="4" name="Title 3"/>
          <p:cNvSpPr>
            <a:spLocks noGrp="1"/>
          </p:cNvSpPr>
          <p:nvPr>
            <p:ph type="title"/>
          </p:nvPr>
        </p:nvSpPr>
        <p:spPr/>
        <p:txBody>
          <a:bodyPr>
            <a:normAutofit fontScale="90000"/>
          </a:bodyPr>
          <a:lstStyle/>
          <a:p>
            <a:r>
              <a:rPr lang="en-US" dirty="0"/>
              <a:t>Suggestions to build rapport with your Veteran patients</a:t>
            </a:r>
          </a:p>
        </p:txBody>
      </p:sp>
    </p:spTree>
    <p:extLst>
      <p:ext uri="{BB962C8B-B14F-4D97-AF65-F5344CB8AC3E}">
        <p14:creationId xmlns:p14="http://schemas.microsoft.com/office/powerpoint/2010/main" val="40576315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ctr"/>
            <a:endParaRPr lang="en-US" sz="3600" dirty="0"/>
          </a:p>
          <a:p>
            <a:pPr algn="ctr"/>
            <a:endParaRPr lang="en-US" sz="3600" dirty="0"/>
          </a:p>
          <a:p>
            <a:pPr algn="ctr"/>
            <a:endParaRPr lang="en-US" sz="3600" dirty="0"/>
          </a:p>
          <a:p>
            <a:pPr algn="ctr"/>
            <a:r>
              <a:rPr lang="en-US" sz="3600" dirty="0"/>
              <a:t>Barriers and Solutions to change????</a:t>
            </a:r>
          </a:p>
        </p:txBody>
      </p:sp>
      <p:sp>
        <p:nvSpPr>
          <p:cNvPr id="3" name="Slide Number Placeholder 2">
            <a:extLst>
              <a:ext uri="{FF2B5EF4-FFF2-40B4-BE49-F238E27FC236}">
                <a16:creationId xmlns:a16="http://schemas.microsoft.com/office/drawing/2014/main" id="{FD5ED7FD-A7FA-1C47-9A0B-A53BC9239271}"/>
              </a:ext>
            </a:extLst>
          </p:cNvPr>
          <p:cNvSpPr>
            <a:spLocks noGrp="1"/>
          </p:cNvSpPr>
          <p:nvPr>
            <p:ph type="sldNum" sz="quarter" idx="12"/>
          </p:nvPr>
        </p:nvSpPr>
        <p:spPr/>
        <p:txBody>
          <a:bodyPr/>
          <a:lstStyle/>
          <a:p>
            <a:pPr>
              <a:defRPr/>
            </a:pPr>
            <a:fld id="{E57E915B-6A59-495A-930A-DD79DBE0BAA4}" type="slidenum">
              <a:rPr lang="en-CA" smtClean="0"/>
              <a:pPr>
                <a:defRPr/>
              </a:pPr>
              <a:t>43</a:t>
            </a:fld>
            <a:endParaRPr lang="en-CA" dirty="0"/>
          </a:p>
        </p:txBody>
      </p:sp>
      <p:sp>
        <p:nvSpPr>
          <p:cNvPr id="4" name="Title 3"/>
          <p:cNvSpPr>
            <a:spLocks noGrp="1"/>
          </p:cNvSpPr>
          <p:nvPr>
            <p:ph type="title"/>
          </p:nvPr>
        </p:nvSpPr>
        <p:spPr/>
        <p:txBody>
          <a:bodyPr>
            <a:normAutofit/>
          </a:bodyPr>
          <a:lstStyle/>
          <a:p>
            <a:pPr algn="ctr"/>
            <a:endParaRPr lang="en-US" sz="4000" dirty="0"/>
          </a:p>
        </p:txBody>
      </p:sp>
    </p:spTree>
    <p:extLst>
      <p:ext uri="{BB962C8B-B14F-4D97-AF65-F5344CB8AC3E}">
        <p14:creationId xmlns:p14="http://schemas.microsoft.com/office/powerpoint/2010/main" val="22876933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Access and transition to civilian primary care.</a:t>
            </a:r>
          </a:p>
          <a:p>
            <a:r>
              <a:rPr lang="en-US" dirty="0"/>
              <a:t>Identifying who/where Canadian Veterans are.</a:t>
            </a:r>
          </a:p>
          <a:p>
            <a:r>
              <a:rPr lang="en-US" dirty="0"/>
              <a:t>Military literacy of civilian care providers.</a:t>
            </a:r>
          </a:p>
          <a:p>
            <a:r>
              <a:rPr lang="en-US" dirty="0"/>
              <a:t>Clash of cultures.</a:t>
            </a:r>
          </a:p>
        </p:txBody>
      </p:sp>
      <p:sp>
        <p:nvSpPr>
          <p:cNvPr id="3" name="Slide Number Placeholder 2">
            <a:extLst>
              <a:ext uri="{FF2B5EF4-FFF2-40B4-BE49-F238E27FC236}">
                <a16:creationId xmlns:a16="http://schemas.microsoft.com/office/drawing/2014/main" id="{085912DD-F176-2444-AE09-497BF516F885}"/>
              </a:ext>
            </a:extLst>
          </p:cNvPr>
          <p:cNvSpPr>
            <a:spLocks noGrp="1"/>
          </p:cNvSpPr>
          <p:nvPr>
            <p:ph type="sldNum" sz="quarter" idx="12"/>
          </p:nvPr>
        </p:nvSpPr>
        <p:spPr/>
        <p:txBody>
          <a:bodyPr/>
          <a:lstStyle/>
          <a:p>
            <a:pPr>
              <a:defRPr/>
            </a:pPr>
            <a:fld id="{E57E915B-6A59-495A-930A-DD79DBE0BAA4}" type="slidenum">
              <a:rPr lang="en-CA" smtClean="0"/>
              <a:pPr>
                <a:defRPr/>
              </a:pPr>
              <a:t>44</a:t>
            </a:fld>
            <a:endParaRPr lang="en-CA" dirty="0"/>
          </a:p>
        </p:txBody>
      </p:sp>
      <p:sp>
        <p:nvSpPr>
          <p:cNvPr id="4" name="Title 3"/>
          <p:cNvSpPr>
            <a:spLocks noGrp="1"/>
          </p:cNvSpPr>
          <p:nvPr>
            <p:ph type="title"/>
          </p:nvPr>
        </p:nvSpPr>
        <p:spPr/>
        <p:txBody>
          <a:bodyPr/>
          <a:lstStyle/>
          <a:p>
            <a:r>
              <a:rPr lang="en-US" dirty="0"/>
              <a:t>Barriers to Change in Veterans Health</a:t>
            </a:r>
          </a:p>
        </p:txBody>
      </p:sp>
    </p:spTree>
    <p:extLst>
      <p:ext uri="{BB962C8B-B14F-4D97-AF65-F5344CB8AC3E}">
        <p14:creationId xmlns:p14="http://schemas.microsoft.com/office/powerpoint/2010/main" val="5828246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Within your own practice:</a:t>
            </a:r>
          </a:p>
          <a:p>
            <a:pPr lvl="1"/>
            <a:r>
              <a:rPr lang="en-US" dirty="0"/>
              <a:t>Identify your Veteran patients.</a:t>
            </a:r>
          </a:p>
          <a:p>
            <a:pPr lvl="1"/>
            <a:r>
              <a:rPr lang="en-US" dirty="0"/>
              <a:t>Linkages with base clinics or Veterans groups if you are accepting new patients.</a:t>
            </a:r>
          </a:p>
          <a:p>
            <a:pPr lvl="1"/>
            <a:r>
              <a:rPr lang="en-US" dirty="0"/>
              <a:t>Make the clinic a ”safe zone” for Veterans and their families.</a:t>
            </a:r>
          </a:p>
          <a:p>
            <a:r>
              <a:rPr lang="en-US" dirty="0"/>
              <a:t>System level</a:t>
            </a:r>
          </a:p>
          <a:p>
            <a:pPr lvl="1"/>
            <a:r>
              <a:rPr lang="en-US" dirty="0"/>
              <a:t>Increased identification and coordination for current and future Veterans.</a:t>
            </a:r>
          </a:p>
        </p:txBody>
      </p:sp>
      <p:sp>
        <p:nvSpPr>
          <p:cNvPr id="3" name="Slide Number Placeholder 2">
            <a:extLst>
              <a:ext uri="{FF2B5EF4-FFF2-40B4-BE49-F238E27FC236}">
                <a16:creationId xmlns:a16="http://schemas.microsoft.com/office/drawing/2014/main" id="{F70609A7-8366-7C49-9C45-D1D655FFE17A}"/>
              </a:ext>
            </a:extLst>
          </p:cNvPr>
          <p:cNvSpPr>
            <a:spLocks noGrp="1"/>
          </p:cNvSpPr>
          <p:nvPr>
            <p:ph type="sldNum" sz="quarter" idx="12"/>
          </p:nvPr>
        </p:nvSpPr>
        <p:spPr/>
        <p:txBody>
          <a:bodyPr/>
          <a:lstStyle/>
          <a:p>
            <a:pPr>
              <a:defRPr/>
            </a:pPr>
            <a:fld id="{E57E915B-6A59-495A-930A-DD79DBE0BAA4}" type="slidenum">
              <a:rPr lang="en-CA" smtClean="0"/>
              <a:pPr>
                <a:defRPr/>
              </a:pPr>
              <a:t>45</a:t>
            </a:fld>
            <a:endParaRPr lang="en-CA" dirty="0"/>
          </a:p>
        </p:txBody>
      </p:sp>
      <p:sp>
        <p:nvSpPr>
          <p:cNvPr id="4" name="Title 3"/>
          <p:cNvSpPr>
            <a:spLocks noGrp="1"/>
          </p:cNvSpPr>
          <p:nvPr>
            <p:ph type="title"/>
          </p:nvPr>
        </p:nvSpPr>
        <p:spPr/>
        <p:txBody>
          <a:bodyPr/>
          <a:lstStyle/>
          <a:p>
            <a:r>
              <a:rPr lang="en-US" dirty="0"/>
              <a:t>Solutions</a:t>
            </a:r>
          </a:p>
        </p:txBody>
      </p:sp>
    </p:spTree>
    <p:extLst>
      <p:ext uri="{BB962C8B-B14F-4D97-AF65-F5344CB8AC3E}">
        <p14:creationId xmlns:p14="http://schemas.microsoft.com/office/powerpoint/2010/main" val="7713767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Accept members into your practice who are releasing from the CAF ,</a:t>
            </a:r>
          </a:p>
          <a:p>
            <a:r>
              <a:rPr lang="en-US" dirty="0"/>
              <a:t>Ask current patients about service and record in their chart.</a:t>
            </a:r>
          </a:p>
          <a:p>
            <a:r>
              <a:rPr lang="en-US" dirty="0"/>
              <a:t>Remember that Veterans have the same health issues as the general population.</a:t>
            </a:r>
          </a:p>
          <a:p>
            <a:r>
              <a:rPr lang="en-US" dirty="0"/>
              <a:t>Refer to VAC for possible service-related illness/injury.</a:t>
            </a:r>
          </a:p>
          <a:p>
            <a:r>
              <a:rPr lang="en-US" dirty="0"/>
              <a:t>Express interest and appreciation for their service.</a:t>
            </a:r>
          </a:p>
        </p:txBody>
      </p:sp>
      <p:sp>
        <p:nvSpPr>
          <p:cNvPr id="3" name="Slide Number Placeholder 2">
            <a:extLst>
              <a:ext uri="{FF2B5EF4-FFF2-40B4-BE49-F238E27FC236}">
                <a16:creationId xmlns:a16="http://schemas.microsoft.com/office/drawing/2014/main" id="{62608CD2-0C5C-9E47-8306-08DDA7BA1710}"/>
              </a:ext>
            </a:extLst>
          </p:cNvPr>
          <p:cNvSpPr>
            <a:spLocks noGrp="1"/>
          </p:cNvSpPr>
          <p:nvPr>
            <p:ph type="sldNum" sz="quarter" idx="12"/>
          </p:nvPr>
        </p:nvSpPr>
        <p:spPr/>
        <p:txBody>
          <a:bodyPr/>
          <a:lstStyle/>
          <a:p>
            <a:pPr>
              <a:defRPr/>
            </a:pPr>
            <a:fld id="{E57E915B-6A59-495A-930A-DD79DBE0BAA4}" type="slidenum">
              <a:rPr lang="en-CA" smtClean="0"/>
              <a:pPr>
                <a:defRPr/>
              </a:pPr>
              <a:t>46</a:t>
            </a:fld>
            <a:endParaRPr lang="en-CA" dirty="0"/>
          </a:p>
        </p:txBody>
      </p:sp>
      <p:sp>
        <p:nvSpPr>
          <p:cNvPr id="4" name="Title 3"/>
          <p:cNvSpPr>
            <a:spLocks noGrp="1"/>
          </p:cNvSpPr>
          <p:nvPr>
            <p:ph type="title"/>
          </p:nvPr>
        </p:nvSpPr>
        <p:spPr/>
        <p:txBody>
          <a:bodyPr/>
          <a:lstStyle/>
          <a:p>
            <a:r>
              <a:rPr lang="en-US" dirty="0"/>
              <a:t>What can you do right now?</a:t>
            </a:r>
          </a:p>
        </p:txBody>
      </p:sp>
    </p:spTree>
    <p:extLst>
      <p:ext uri="{BB962C8B-B14F-4D97-AF65-F5344CB8AC3E}">
        <p14:creationId xmlns:p14="http://schemas.microsoft.com/office/powerpoint/2010/main" val="34075182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55440" y="1723504"/>
            <a:ext cx="10153128" cy="2664297"/>
          </a:xfrm>
        </p:spPr>
        <p:txBody>
          <a:bodyPr>
            <a:normAutofit/>
          </a:bodyPr>
          <a:lstStyle/>
          <a:p>
            <a:pPr marL="109728" indent="0">
              <a:buNone/>
            </a:pPr>
            <a:endParaRPr lang="en-US" dirty="0"/>
          </a:p>
          <a:p>
            <a:r>
              <a:rPr lang="en-US" dirty="0"/>
              <a:t>Family Physicians and General Practitioners have important roles in supporting the well-being of Canadian military Veterans.</a:t>
            </a:r>
          </a:p>
        </p:txBody>
      </p:sp>
      <p:sp>
        <p:nvSpPr>
          <p:cNvPr id="4" name="Slide Number Placeholder 3">
            <a:extLst>
              <a:ext uri="{FF2B5EF4-FFF2-40B4-BE49-F238E27FC236}">
                <a16:creationId xmlns:a16="http://schemas.microsoft.com/office/drawing/2014/main" id="{828EAF0E-F233-4E42-8D24-D8779DF762D8}"/>
              </a:ext>
            </a:extLst>
          </p:cNvPr>
          <p:cNvSpPr>
            <a:spLocks noGrp="1"/>
          </p:cNvSpPr>
          <p:nvPr>
            <p:ph type="sldNum" sz="quarter" idx="12"/>
          </p:nvPr>
        </p:nvSpPr>
        <p:spPr/>
        <p:txBody>
          <a:bodyPr/>
          <a:lstStyle/>
          <a:p>
            <a:pPr>
              <a:defRPr/>
            </a:pPr>
            <a:fld id="{E57E915B-6A59-495A-930A-DD79DBE0BAA4}" type="slidenum">
              <a:rPr lang="en-CA" smtClean="0"/>
              <a:pPr>
                <a:defRPr/>
              </a:pPr>
              <a:t>47</a:t>
            </a:fld>
            <a:endParaRPr lang="en-CA" dirty="0"/>
          </a:p>
        </p:txBody>
      </p:sp>
      <p:sp>
        <p:nvSpPr>
          <p:cNvPr id="2" name="Title 1"/>
          <p:cNvSpPr>
            <a:spLocks noGrp="1"/>
          </p:cNvSpPr>
          <p:nvPr>
            <p:ph type="title"/>
          </p:nvPr>
        </p:nvSpPr>
        <p:spPr/>
        <p:txBody>
          <a:bodyPr/>
          <a:lstStyle/>
          <a:p>
            <a:r>
              <a:rPr lang="en-US" dirty="0">
                <a:solidFill>
                  <a:srgbClr val="0E29B2"/>
                </a:solidFill>
              </a:rPr>
              <a:t>Conclusion</a:t>
            </a:r>
          </a:p>
        </p:txBody>
      </p:sp>
      <p:sp>
        <p:nvSpPr>
          <p:cNvPr id="5" name="Pentagon 4"/>
          <p:cNvSpPr/>
          <p:nvPr/>
        </p:nvSpPr>
        <p:spPr>
          <a:xfrm>
            <a:off x="6816080" y="4869160"/>
            <a:ext cx="1656184" cy="432048"/>
          </a:xfrm>
          <a:prstGeom prst="homePlate">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Lucida Sans Unicode"/>
                <a:ea typeface="+mn-ea"/>
                <a:cs typeface="+mn-cs"/>
              </a:rPr>
              <a:t> </a:t>
            </a:r>
          </a:p>
        </p:txBody>
      </p:sp>
      <p:sp>
        <p:nvSpPr>
          <p:cNvPr id="6" name="Pentagon 5"/>
          <p:cNvSpPr/>
          <p:nvPr/>
        </p:nvSpPr>
        <p:spPr>
          <a:xfrm>
            <a:off x="1847528" y="4869160"/>
            <a:ext cx="1656184" cy="432048"/>
          </a:xfrm>
          <a:prstGeom prst="homePlat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Lucida Sans Unicode"/>
                <a:ea typeface="+mn-ea"/>
                <a:cs typeface="+mn-cs"/>
              </a:rPr>
              <a:t> </a:t>
            </a:r>
          </a:p>
        </p:txBody>
      </p:sp>
      <p:sp>
        <p:nvSpPr>
          <p:cNvPr id="7" name="Pentagon 6"/>
          <p:cNvSpPr/>
          <p:nvPr/>
        </p:nvSpPr>
        <p:spPr>
          <a:xfrm>
            <a:off x="5159896" y="4869160"/>
            <a:ext cx="1656184" cy="432048"/>
          </a:xfrm>
          <a:prstGeom prst="homePlate">
            <a:avLst/>
          </a:prstGeom>
          <a:gradFill flip="none" rotWithShape="1">
            <a:gsLst>
              <a:gs pos="0">
                <a:srgbClr val="008000"/>
              </a:gs>
              <a:gs pos="100000">
                <a:srgbClr val="FFFFFF"/>
              </a:gs>
            </a:gsLst>
            <a:path path="rect">
              <a:fillToRect l="100000" t="100000"/>
            </a:path>
            <a:tileRect r="-100000" b="-100000"/>
          </a:gra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Lucida Sans Unicode"/>
                <a:ea typeface="+mn-ea"/>
                <a:cs typeface="+mn-cs"/>
              </a:rPr>
              <a:t> </a:t>
            </a:r>
          </a:p>
        </p:txBody>
      </p:sp>
      <p:sp>
        <p:nvSpPr>
          <p:cNvPr id="8" name="Pentagon 7"/>
          <p:cNvSpPr/>
          <p:nvPr/>
        </p:nvSpPr>
        <p:spPr>
          <a:xfrm>
            <a:off x="3503712" y="4869160"/>
            <a:ext cx="1656184" cy="432048"/>
          </a:xfrm>
          <a:prstGeom prst="homePlate">
            <a:avLst/>
          </a:prstGeom>
          <a:gradFill flip="none" rotWithShape="1">
            <a:gsLst>
              <a:gs pos="0">
                <a:srgbClr val="FF0000"/>
              </a:gs>
              <a:gs pos="100000">
                <a:srgbClr val="FFFFFF"/>
              </a:gs>
            </a:gsLst>
            <a:path path="rect">
              <a:fillToRect l="100000" t="100000"/>
            </a:path>
            <a:tileRect r="-100000" b="-100000"/>
          </a:gra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Lucida Sans Unicode"/>
                <a:ea typeface="+mn-ea"/>
                <a:cs typeface="+mn-cs"/>
              </a:rPr>
              <a:t> </a:t>
            </a:r>
          </a:p>
        </p:txBody>
      </p:sp>
      <p:sp>
        <p:nvSpPr>
          <p:cNvPr id="9" name="Pentagon 8"/>
          <p:cNvSpPr/>
          <p:nvPr/>
        </p:nvSpPr>
        <p:spPr>
          <a:xfrm>
            <a:off x="8544272" y="4869160"/>
            <a:ext cx="1656184" cy="432048"/>
          </a:xfrm>
          <a:prstGeom prst="homePlate">
            <a:avLst/>
          </a:prstGeom>
          <a:solidFill>
            <a:srgbClr val="FF6600"/>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Lucida Sans Unicode"/>
                <a:ea typeface="+mn-ea"/>
                <a:cs typeface="+mn-cs"/>
              </a:rPr>
              <a:t> </a:t>
            </a:r>
          </a:p>
        </p:txBody>
      </p:sp>
      <p:sp>
        <p:nvSpPr>
          <p:cNvPr id="10" name="TextBox 9"/>
          <p:cNvSpPr txBox="1"/>
          <p:nvPr/>
        </p:nvSpPr>
        <p:spPr>
          <a:xfrm>
            <a:off x="2207568" y="4941169"/>
            <a:ext cx="864096" cy="276999"/>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FF00"/>
                </a:solidFill>
                <a:effectLst/>
                <a:uLnTx/>
                <a:uFillTx/>
                <a:latin typeface="Arial" charset="0"/>
                <a:ea typeface="+mn-ea"/>
                <a:cs typeface="Arial" charset="0"/>
              </a:rPr>
              <a:t>Predict</a:t>
            </a:r>
          </a:p>
        </p:txBody>
      </p:sp>
      <p:sp>
        <p:nvSpPr>
          <p:cNvPr id="11" name="TextBox 10"/>
          <p:cNvSpPr txBox="1"/>
          <p:nvPr/>
        </p:nvSpPr>
        <p:spPr>
          <a:xfrm>
            <a:off x="3719736" y="4941169"/>
            <a:ext cx="1008112" cy="276999"/>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charset="0"/>
                <a:ea typeface="+mn-ea"/>
                <a:cs typeface="Arial" charset="0"/>
              </a:rPr>
              <a:t>Prevent</a:t>
            </a:r>
          </a:p>
        </p:txBody>
      </p:sp>
      <p:sp>
        <p:nvSpPr>
          <p:cNvPr id="12" name="TextBox 11"/>
          <p:cNvSpPr txBox="1"/>
          <p:nvPr/>
        </p:nvSpPr>
        <p:spPr>
          <a:xfrm>
            <a:off x="5447928" y="4941169"/>
            <a:ext cx="864096" cy="276999"/>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err="1">
                <a:ln>
                  <a:noFill/>
                </a:ln>
                <a:solidFill>
                  <a:srgbClr val="000000"/>
                </a:solidFill>
                <a:effectLst/>
                <a:uLnTx/>
                <a:uFillTx/>
                <a:latin typeface="Arial" charset="0"/>
                <a:ea typeface="+mn-ea"/>
                <a:cs typeface="Arial" charset="0"/>
              </a:rPr>
              <a:t>Dx</a:t>
            </a:r>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13" name="TextBox 12"/>
          <p:cNvSpPr txBox="1"/>
          <p:nvPr/>
        </p:nvSpPr>
        <p:spPr>
          <a:xfrm>
            <a:off x="7176120" y="4941169"/>
            <a:ext cx="864096" cy="276999"/>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Arial" charset="0"/>
              </a:rPr>
              <a:t>Treat</a:t>
            </a:r>
          </a:p>
        </p:txBody>
      </p:sp>
      <p:sp>
        <p:nvSpPr>
          <p:cNvPr id="14" name="TextBox 13"/>
          <p:cNvSpPr txBox="1"/>
          <p:nvPr/>
        </p:nvSpPr>
        <p:spPr>
          <a:xfrm>
            <a:off x="8688288" y="4941169"/>
            <a:ext cx="1008112" cy="276999"/>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Arial" charset="0"/>
              </a:rPr>
              <a:t>Outcomes</a:t>
            </a:r>
          </a:p>
        </p:txBody>
      </p:sp>
    </p:spTree>
    <p:extLst>
      <p:ext uri="{BB962C8B-B14F-4D97-AF65-F5344CB8AC3E}">
        <p14:creationId xmlns:p14="http://schemas.microsoft.com/office/powerpoint/2010/main" val="824621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27448" y="1417639"/>
            <a:ext cx="10585176" cy="4234475"/>
          </a:xfrm>
        </p:spPr>
        <p:txBody>
          <a:bodyPr>
            <a:normAutofit fontScale="77500" lnSpcReduction="20000"/>
          </a:bodyPr>
          <a:lstStyle/>
          <a:p>
            <a:pPr>
              <a:spcBef>
                <a:spcPts val="1200"/>
              </a:spcBef>
            </a:pPr>
            <a:r>
              <a:rPr lang="en-US" sz="2200" dirty="0"/>
              <a:t>CAF/DND website: </a:t>
            </a:r>
            <a:r>
              <a:rPr lang="en-US" sz="2200" dirty="0">
                <a:hlinkClick r:id="rId3"/>
              </a:rPr>
              <a:t>http://www.forces.gc.ca/en/caf-community-health-services/index.page</a:t>
            </a:r>
            <a:r>
              <a:rPr lang="en-US" sz="2200" dirty="0"/>
              <a:t> </a:t>
            </a:r>
          </a:p>
          <a:p>
            <a:pPr>
              <a:spcBef>
                <a:spcPts val="1200"/>
              </a:spcBef>
            </a:pPr>
            <a:r>
              <a:rPr lang="en-US" sz="2200" dirty="0"/>
              <a:t>VAC telephone: </a:t>
            </a:r>
            <a:r>
              <a:rPr lang="en-US" sz="2200" u="sng" dirty="0"/>
              <a:t>1-866-522-2122</a:t>
            </a:r>
            <a:r>
              <a:rPr lang="en-US" sz="2200" dirty="0"/>
              <a:t> (toll-free) Monday to Friday, 8:30 to 4:30, local time </a:t>
            </a:r>
          </a:p>
          <a:p>
            <a:pPr>
              <a:spcBef>
                <a:spcPts val="1200"/>
              </a:spcBef>
            </a:pPr>
            <a:r>
              <a:rPr lang="en-US" sz="2200" dirty="0"/>
              <a:t>VAC website: </a:t>
            </a:r>
            <a:r>
              <a:rPr lang="en-US" sz="2200" dirty="0">
                <a:hlinkClick r:id="rId4"/>
              </a:rPr>
              <a:t>http://www.Veterans.gc.ca/eng/</a:t>
            </a:r>
            <a:r>
              <a:rPr lang="en-US" sz="2200" dirty="0"/>
              <a:t> </a:t>
            </a:r>
          </a:p>
          <a:p>
            <a:pPr>
              <a:spcBef>
                <a:spcPts val="1200"/>
              </a:spcBef>
            </a:pPr>
            <a:r>
              <a:rPr lang="en-US" sz="2200" dirty="0"/>
              <a:t>Veterans Transition Network Supports </a:t>
            </a:r>
            <a:r>
              <a:rPr lang="en-US" sz="2200" dirty="0">
                <a:hlinkClick r:id="rId5"/>
              </a:rPr>
              <a:t>https://vtncanada.org/resources</a:t>
            </a:r>
            <a:r>
              <a:rPr lang="en-US" sz="2200" dirty="0"/>
              <a:t> </a:t>
            </a:r>
          </a:p>
          <a:p>
            <a:pPr>
              <a:spcBef>
                <a:spcPts val="1200"/>
              </a:spcBef>
            </a:pPr>
            <a:r>
              <a:rPr lang="en-US" sz="2200" dirty="0"/>
              <a:t>Canadian Institute for Military and Veteran Health Research:</a:t>
            </a:r>
            <a:br>
              <a:rPr lang="en-US" sz="2200" dirty="0"/>
            </a:br>
            <a:r>
              <a:rPr lang="en-US" sz="2200" dirty="0">
                <a:hlinkClick r:id="rId6"/>
              </a:rPr>
              <a:t>https://cimvhr.ca</a:t>
            </a:r>
            <a:r>
              <a:rPr lang="en-US" sz="2200" dirty="0"/>
              <a:t> </a:t>
            </a:r>
          </a:p>
          <a:p>
            <a:pPr>
              <a:spcBef>
                <a:spcPts val="1200"/>
              </a:spcBef>
            </a:pPr>
            <a:r>
              <a:rPr lang="en-US" sz="2200" dirty="0"/>
              <a:t>Chronic Pain Center of Excellence for Canadian Veterans:</a:t>
            </a:r>
            <a:br>
              <a:rPr lang="en-US" sz="2200" dirty="0"/>
            </a:br>
            <a:r>
              <a:rPr lang="en-US" sz="2200" dirty="0">
                <a:hlinkClick r:id="rId7"/>
              </a:rPr>
              <a:t>https://www.veteranschronicpain.ca</a:t>
            </a:r>
            <a:r>
              <a:rPr lang="en-US" sz="2200" dirty="0"/>
              <a:t> </a:t>
            </a:r>
          </a:p>
          <a:p>
            <a:pPr marL="0" marR="0" algn="l">
              <a:spcBef>
                <a:spcPts val="0"/>
              </a:spcBef>
              <a:spcAft>
                <a:spcPts val="0"/>
              </a:spcAft>
            </a:pPr>
            <a:r>
              <a:rPr lang="en-US" sz="2300" dirty="0"/>
              <a:t>Center of Excellence on PTSD and Related Mental Health Conditions, </a:t>
            </a:r>
            <a:r>
              <a:rPr lang="en-CA" sz="2300" b="0" i="0" u="none" strike="noStrike" dirty="0">
                <a:solidFill>
                  <a:srgbClr val="000000"/>
                </a:solidFill>
                <a:effectLst/>
                <a:latin typeface="+mj-lt"/>
              </a:rPr>
              <a:t>renamed the Atlas Institute for Veterans and Families </a:t>
            </a:r>
            <a:r>
              <a:rPr lang="en-CA" sz="2300" b="0" i="0" u="sng" strike="noStrike" dirty="0">
                <a:solidFill>
                  <a:srgbClr val="0563C1"/>
                </a:solidFill>
                <a:effectLst/>
                <a:latin typeface="+mj-lt"/>
                <a:hlinkClick r:id="rId8"/>
              </a:rPr>
              <a:t>atlasveterans.ca</a:t>
            </a:r>
            <a:endParaRPr lang="en-US" sz="2300" dirty="0">
              <a:latin typeface="+mj-lt"/>
            </a:endParaRPr>
          </a:p>
          <a:p>
            <a:pPr>
              <a:spcBef>
                <a:spcPts val="1200"/>
              </a:spcBef>
            </a:pPr>
            <a:r>
              <a:rPr lang="en-US" sz="2200" dirty="0"/>
              <a:t>U.S. Department of Veterans Affairs practice guidelines: </a:t>
            </a:r>
            <a:r>
              <a:rPr lang="en-US" sz="2200" dirty="0">
                <a:hlinkClick r:id="rId9"/>
              </a:rPr>
              <a:t>http://www.healthquality.va.gov/</a:t>
            </a:r>
            <a:endParaRPr lang="en-US" sz="2200" dirty="0"/>
          </a:p>
          <a:p>
            <a:pPr>
              <a:spcBef>
                <a:spcPts val="1200"/>
              </a:spcBef>
            </a:pPr>
            <a:r>
              <a:rPr lang="fr-FR" sz="2200" dirty="0"/>
              <a:t>CAF-VAC Joint Suicide </a:t>
            </a:r>
            <a:r>
              <a:rPr lang="fr-FR" sz="2200" dirty="0" err="1"/>
              <a:t>Prevention</a:t>
            </a:r>
            <a:r>
              <a:rPr lang="fr-FR" sz="2200" dirty="0"/>
              <a:t> </a:t>
            </a:r>
            <a:r>
              <a:rPr lang="fr-FR" sz="2200" dirty="0" err="1"/>
              <a:t>Strategy</a:t>
            </a:r>
            <a:r>
              <a:rPr lang="fr-FR" sz="2200" dirty="0"/>
              <a:t>: </a:t>
            </a:r>
            <a:r>
              <a:rPr lang="en-US" sz="2200" dirty="0">
                <a:hlinkClick r:id="rId10"/>
              </a:rPr>
              <a:t>https://www.canada.ca/en/department-national-defence/corporate/reports-publications/caf-vac-joint-suicide-prevention-strategy.html</a:t>
            </a:r>
            <a:endParaRPr lang="en-US" sz="2200" dirty="0"/>
          </a:p>
          <a:p>
            <a:pPr>
              <a:spcBef>
                <a:spcPts val="1200"/>
              </a:spcBef>
            </a:pPr>
            <a:endParaRPr lang="en-US" dirty="0"/>
          </a:p>
          <a:p>
            <a:pPr marL="109728" indent="0">
              <a:buNone/>
            </a:pPr>
            <a:endParaRPr lang="en-US" dirty="0"/>
          </a:p>
        </p:txBody>
      </p:sp>
      <p:sp>
        <p:nvSpPr>
          <p:cNvPr id="3" name="Slide Number Placeholder 2">
            <a:extLst>
              <a:ext uri="{FF2B5EF4-FFF2-40B4-BE49-F238E27FC236}">
                <a16:creationId xmlns:a16="http://schemas.microsoft.com/office/drawing/2014/main" id="{F0F5DB76-02BB-264F-8C9F-21840ADD6E0E}"/>
              </a:ext>
            </a:extLst>
          </p:cNvPr>
          <p:cNvSpPr>
            <a:spLocks noGrp="1"/>
          </p:cNvSpPr>
          <p:nvPr>
            <p:ph type="sldNum" sz="quarter" idx="12"/>
          </p:nvPr>
        </p:nvSpPr>
        <p:spPr/>
        <p:txBody>
          <a:bodyPr/>
          <a:lstStyle/>
          <a:p>
            <a:pPr>
              <a:defRPr/>
            </a:pPr>
            <a:fld id="{E57E915B-6A59-495A-930A-DD79DBE0BAA4}" type="slidenum">
              <a:rPr lang="en-CA" smtClean="0"/>
              <a:pPr>
                <a:defRPr/>
              </a:pPr>
              <a:t>48</a:t>
            </a:fld>
            <a:endParaRPr lang="en-CA" dirty="0"/>
          </a:p>
        </p:txBody>
      </p:sp>
      <p:sp>
        <p:nvSpPr>
          <p:cNvPr id="4" name="Title 3"/>
          <p:cNvSpPr>
            <a:spLocks noGrp="1"/>
          </p:cNvSpPr>
          <p:nvPr>
            <p:ph type="title"/>
          </p:nvPr>
        </p:nvSpPr>
        <p:spPr/>
        <p:txBody>
          <a:bodyPr/>
          <a:lstStyle/>
          <a:p>
            <a:r>
              <a:rPr lang="en-US" dirty="0"/>
              <a:t>Resources</a:t>
            </a:r>
          </a:p>
        </p:txBody>
      </p:sp>
    </p:spTree>
    <p:extLst>
      <p:ext uri="{BB962C8B-B14F-4D97-AF65-F5344CB8AC3E}">
        <p14:creationId xmlns:p14="http://schemas.microsoft.com/office/powerpoint/2010/main" val="5420788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C84EB70-FA09-5257-E656-B4BCB0B975DB}"/>
              </a:ext>
            </a:extLst>
          </p:cNvPr>
          <p:cNvSpPr>
            <a:spLocks noGrp="1"/>
          </p:cNvSpPr>
          <p:nvPr>
            <p:ph idx="1"/>
          </p:nvPr>
        </p:nvSpPr>
        <p:spPr/>
        <p:txBody>
          <a:bodyPr/>
          <a:lstStyle/>
          <a:p>
            <a:pPr lvl="1"/>
            <a:r>
              <a:rPr lang="en-US" dirty="0"/>
              <a:t>CPFC Best Advice Guide: Caring for Military Families in the Patient's Medical Home </a:t>
            </a:r>
            <a:r>
              <a:rPr lang="en-CA" dirty="0">
                <a:hlinkClick r:id="rId2"/>
              </a:rPr>
              <a:t>https://patientsmedicalhome.ca/resources/best-advice-guides/best-advice-guide-caring-military-families-patients-medical-home/</a:t>
            </a:r>
            <a:endParaRPr lang="en-CA" dirty="0"/>
          </a:p>
          <a:p>
            <a:pPr lvl="1"/>
            <a:r>
              <a:rPr lang="en-US" dirty="0"/>
              <a:t>Veteran and Family Health Reference Guide </a:t>
            </a:r>
            <a:r>
              <a:rPr lang="en-US" dirty="0">
                <a:hlinkClick r:id="rId3"/>
              </a:rPr>
              <a:t>VAC QR Guide for Vet meeting HCP V14 2021OSI changes no crops (d26wgh18tyxdzi.cloudfront.net)</a:t>
            </a:r>
            <a:endParaRPr lang="en-US" dirty="0"/>
          </a:p>
          <a:p>
            <a:pPr lvl="1"/>
            <a:r>
              <a:rPr lang="en-US" dirty="0"/>
              <a:t>Veteran Health Reference Guide for Health Care Providers Meeting with Veterans </a:t>
            </a:r>
            <a:r>
              <a:rPr lang="en-US" dirty="0">
                <a:hlinkClick r:id="rId4"/>
              </a:rPr>
              <a:t>VAC QR Guide for HCP meeting Vet V16 2021 OSI changes no crops (d26wgh18tyxdzi.cloudfront.net)</a:t>
            </a:r>
            <a:endParaRPr lang="en-US" dirty="0"/>
          </a:p>
          <a:p>
            <a:pPr lvl="1"/>
            <a:r>
              <a:rPr lang="en-US" dirty="0">
                <a:hlinkClick r:id="rId5"/>
              </a:rPr>
              <a:t>uOttawa </a:t>
            </a:r>
            <a:r>
              <a:rPr lang="en-US" dirty="0" err="1">
                <a:hlinkClick r:id="rId5"/>
              </a:rPr>
              <a:t>Médecine</a:t>
            </a:r>
            <a:r>
              <a:rPr lang="en-US" dirty="0">
                <a:hlinkClick r:id="rId5"/>
              </a:rPr>
              <a:t> </a:t>
            </a:r>
            <a:r>
              <a:rPr lang="en-US" dirty="0" err="1">
                <a:hlinkClick r:id="rId5"/>
              </a:rPr>
              <a:t>familiale</a:t>
            </a:r>
            <a:r>
              <a:rPr lang="en-US" dirty="0">
                <a:hlinkClick r:id="rId5"/>
              </a:rPr>
              <a:t> - Family Medicine – YouTube</a:t>
            </a:r>
            <a:r>
              <a:rPr lang="en-US" dirty="0"/>
              <a:t> My Patient is a Veteran podcast series</a:t>
            </a:r>
            <a:endParaRPr lang="en-CA" dirty="0"/>
          </a:p>
          <a:p>
            <a:endParaRPr lang="en-US" dirty="0"/>
          </a:p>
        </p:txBody>
      </p:sp>
      <p:sp>
        <p:nvSpPr>
          <p:cNvPr id="3" name="Slide Number Placeholder 2">
            <a:extLst>
              <a:ext uri="{FF2B5EF4-FFF2-40B4-BE49-F238E27FC236}">
                <a16:creationId xmlns:a16="http://schemas.microsoft.com/office/drawing/2014/main" id="{37F74BA2-9BCB-DEE8-EE52-838B3C4FBB5A}"/>
              </a:ext>
            </a:extLst>
          </p:cNvPr>
          <p:cNvSpPr>
            <a:spLocks noGrp="1"/>
          </p:cNvSpPr>
          <p:nvPr>
            <p:ph type="sldNum" sz="quarter" idx="12"/>
          </p:nvPr>
        </p:nvSpPr>
        <p:spPr/>
        <p:txBody>
          <a:bodyPr/>
          <a:lstStyle/>
          <a:p>
            <a:pPr>
              <a:defRPr/>
            </a:pPr>
            <a:fld id="{E57E915B-6A59-495A-930A-DD79DBE0BAA4}" type="slidenum">
              <a:rPr lang="en-CA" smtClean="0"/>
              <a:pPr>
                <a:defRPr/>
              </a:pPr>
              <a:t>49</a:t>
            </a:fld>
            <a:endParaRPr lang="en-CA" dirty="0"/>
          </a:p>
        </p:txBody>
      </p:sp>
      <p:sp>
        <p:nvSpPr>
          <p:cNvPr id="4" name="Title 3">
            <a:extLst>
              <a:ext uri="{FF2B5EF4-FFF2-40B4-BE49-F238E27FC236}">
                <a16:creationId xmlns:a16="http://schemas.microsoft.com/office/drawing/2014/main" id="{02268364-B048-020C-460D-D84405A5D86D}"/>
              </a:ext>
            </a:extLst>
          </p:cNvPr>
          <p:cNvSpPr>
            <a:spLocks noGrp="1"/>
          </p:cNvSpPr>
          <p:nvPr>
            <p:ph type="title"/>
          </p:nvPr>
        </p:nvSpPr>
        <p:spPr/>
        <p:txBody>
          <a:bodyPr/>
          <a:lstStyle/>
          <a:p>
            <a:r>
              <a:rPr lang="en-US" dirty="0"/>
              <a:t>Resources Continued</a:t>
            </a:r>
          </a:p>
        </p:txBody>
      </p:sp>
    </p:spTree>
    <p:extLst>
      <p:ext uri="{BB962C8B-B14F-4D97-AF65-F5344CB8AC3E}">
        <p14:creationId xmlns:p14="http://schemas.microsoft.com/office/powerpoint/2010/main" val="3493946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l="6691" r="6691"/>
          <a:stretch>
            <a:fillRect/>
          </a:stretch>
        </p:blipFill>
        <p:spPr>
          <a:xfrm>
            <a:off x="407368" y="548680"/>
            <a:ext cx="12192000" cy="6858000"/>
          </a:xfrm>
          <a:prstGeom prst="rect">
            <a:avLst/>
          </a:prstGeom>
        </p:spPr>
      </p:pic>
      <p:pic>
        <p:nvPicPr>
          <p:cNvPr id="3" name="Picture 3"/>
          <p:cNvPicPr>
            <a:picLocks noChangeAspect="1"/>
          </p:cNvPicPr>
          <p:nvPr/>
        </p:nvPicPr>
        <p:blipFill>
          <a:blip r:embed="rId4"/>
          <a:srcRect l="6202" t="20412" b="16910"/>
          <a:stretch>
            <a:fillRect/>
          </a:stretch>
        </p:blipFill>
        <p:spPr>
          <a:xfrm>
            <a:off x="4536320" y="9418"/>
            <a:ext cx="8063048" cy="7144059"/>
          </a:xfrm>
          <a:prstGeom prst="rect">
            <a:avLst/>
          </a:prstGeom>
        </p:spPr>
      </p:pic>
      <p:sp>
        <p:nvSpPr>
          <p:cNvPr id="4" name="TextBox 4"/>
          <p:cNvSpPr txBox="1"/>
          <p:nvPr/>
        </p:nvSpPr>
        <p:spPr>
          <a:xfrm>
            <a:off x="227549" y="792704"/>
            <a:ext cx="3932911" cy="6710811"/>
          </a:xfrm>
          <a:prstGeom prst="rect">
            <a:avLst/>
          </a:prstGeom>
        </p:spPr>
        <p:txBody>
          <a:bodyPr lIns="0" tIns="0" rIns="0" bIns="0" rtlCol="0" anchor="t">
            <a:spAutoFit/>
          </a:bodyPr>
          <a:lstStyle/>
          <a:p>
            <a:pPr defTabSz="609630">
              <a:lnSpc>
                <a:spcPts val="2239"/>
              </a:lnSpc>
            </a:pPr>
            <a:endParaRPr lang="en-US" sz="2800" b="1" dirty="0">
              <a:solidFill>
                <a:srgbClr val="000000"/>
              </a:solidFill>
              <a:latin typeface="Roboto"/>
            </a:endParaRPr>
          </a:p>
          <a:p>
            <a:pPr defTabSz="609630">
              <a:lnSpc>
                <a:spcPts val="2239"/>
              </a:lnSpc>
            </a:pPr>
            <a:r>
              <a:rPr lang="en-US" sz="2800" b="1" dirty="0">
                <a:solidFill>
                  <a:srgbClr val="000000"/>
                </a:solidFill>
                <a:latin typeface="Roboto"/>
              </a:rPr>
              <a:t>Indigenous Veterans</a:t>
            </a:r>
          </a:p>
          <a:p>
            <a:pPr defTabSz="609630">
              <a:lnSpc>
                <a:spcPts val="2239"/>
              </a:lnSpc>
            </a:pPr>
            <a:endParaRPr lang="en-US" sz="1600" dirty="0">
              <a:solidFill>
                <a:srgbClr val="000000"/>
              </a:solidFill>
              <a:latin typeface="Roboto"/>
            </a:endParaRPr>
          </a:p>
          <a:p>
            <a:pPr defTabSz="609630">
              <a:lnSpc>
                <a:spcPts val="2239"/>
              </a:lnSpc>
            </a:pPr>
            <a:r>
              <a:rPr lang="en-US" sz="1200" dirty="0">
                <a:solidFill>
                  <a:srgbClr val="000000"/>
                </a:solidFill>
                <a:latin typeface="Roboto"/>
              </a:rPr>
              <a:t>While exact statistics are difficult to determine, the rate of Indigenous participation in Canada's military efforts over the years has been impressive. These determined volunteers were often forced to overcome many challenges to serve in uniform, from learning a new language and adapting to cultural differences, to having to travel great distances from their remote communities just to enlist. The challenges they faced often extended to their post-service life. Many Indigenous war Veterans would not receive equal treatment </a:t>
            </a:r>
            <a:r>
              <a:rPr lang="en-US" sz="1400" dirty="0">
                <a:solidFill>
                  <a:srgbClr val="000000"/>
                </a:solidFill>
                <a:latin typeface="Roboto"/>
              </a:rPr>
              <a:t>compared to other Canadian Veterans.</a:t>
            </a:r>
          </a:p>
          <a:p>
            <a:pPr defTabSz="609630">
              <a:lnSpc>
                <a:spcPts val="2239"/>
              </a:lnSpc>
            </a:pPr>
            <a:endParaRPr lang="en-US" sz="1600" dirty="0">
              <a:solidFill>
                <a:srgbClr val="000000"/>
              </a:solidFill>
              <a:latin typeface="Roboto"/>
            </a:endParaRPr>
          </a:p>
          <a:p>
            <a:pPr marL="0" marR="0">
              <a:spcBef>
                <a:spcPts val="0"/>
              </a:spcBef>
              <a:spcAft>
                <a:spcPts val="0"/>
              </a:spcAft>
            </a:pPr>
            <a:r>
              <a:rPr lang="en-US" sz="1600" u="sng" dirty="0">
                <a:solidFill>
                  <a:srgbClr val="333333"/>
                </a:solidFill>
                <a:effectLst/>
                <a:latin typeface="Montserrat" panose="00000500000000000000" pitchFamily="2" charset="0"/>
                <a:ea typeface="Times New Roman" panose="02020603050405020304" pitchFamily="18" charset="0"/>
                <a:hlinkClick r:id="rId5"/>
              </a:rPr>
              <a:t>https://www.veterans.gc.ca/eng/remembrance/people-and-stories/indigenous-veterans</a:t>
            </a:r>
            <a:endParaRPr lang="en-US" sz="1600" u="sng" dirty="0">
              <a:solidFill>
                <a:srgbClr val="333333"/>
              </a:solidFill>
              <a:effectLst/>
              <a:latin typeface="Montserrat" panose="00000500000000000000" pitchFamily="2" charset="0"/>
              <a:ea typeface="Times New Roman" panose="02020603050405020304" pitchFamily="18" charset="0"/>
            </a:endParaRPr>
          </a:p>
          <a:p>
            <a:pPr marL="0" marR="0">
              <a:spcBef>
                <a:spcPts val="0"/>
              </a:spcBef>
              <a:spcAft>
                <a:spcPts val="0"/>
              </a:spcAft>
            </a:pPr>
            <a:endParaRPr lang="en-US" sz="1600" u="sng" dirty="0">
              <a:solidFill>
                <a:srgbClr val="333333"/>
              </a:solidFill>
              <a:latin typeface="Montserrat" panose="00000500000000000000" pitchFamily="2" charset="0"/>
              <a:ea typeface="Calibri" panose="020F0502020204030204" pitchFamily="34" charset="0"/>
            </a:endParaRPr>
          </a:p>
          <a:p>
            <a:pPr marL="0" marR="0">
              <a:spcBef>
                <a:spcPts val="0"/>
              </a:spcBef>
              <a:spcAft>
                <a:spcPts val="0"/>
              </a:spcAft>
            </a:pPr>
            <a:r>
              <a:rPr lang="en-US" sz="1600" dirty="0">
                <a:solidFill>
                  <a:srgbClr val="333333"/>
                </a:solidFill>
                <a:latin typeface="Montserrat" panose="00000500000000000000" pitchFamily="2" charset="0"/>
                <a:ea typeface="Calibri" panose="020F0502020204030204" pitchFamily="34" charset="0"/>
              </a:rPr>
              <a:t>2021 Census 23,000 indigenous Veterans (slightly higher percentage than in general Canadian population)</a:t>
            </a:r>
            <a:endParaRPr lang="en-US" sz="1400" dirty="0">
              <a:effectLst/>
              <a:latin typeface="Calibri" panose="020F0502020204030204" pitchFamily="34" charset="0"/>
              <a:ea typeface="Calibri" panose="020F0502020204030204" pitchFamily="34" charset="0"/>
            </a:endParaRPr>
          </a:p>
          <a:p>
            <a:br>
              <a:rPr lang="en-US" sz="1600" dirty="0">
                <a:solidFill>
                  <a:srgbClr val="333333"/>
                </a:solidFill>
                <a:effectLst/>
                <a:latin typeface="Montserrat" panose="00000500000000000000" pitchFamily="2" charset="0"/>
                <a:ea typeface="Times New Roman" panose="02020603050405020304" pitchFamily="18" charset="0"/>
                <a:cs typeface="Calibri" panose="020F0502020204030204" pitchFamily="34" charset="0"/>
              </a:rPr>
            </a:br>
            <a:endParaRPr lang="en-US" sz="1600" dirty="0">
              <a:solidFill>
                <a:srgbClr val="000000"/>
              </a:solidFill>
              <a:latin typeface="Roboto"/>
            </a:endParaRPr>
          </a:p>
          <a:p>
            <a:pPr defTabSz="609630">
              <a:lnSpc>
                <a:spcPts val="2239"/>
              </a:lnSpc>
              <a:spcBef>
                <a:spcPct val="0"/>
              </a:spcBef>
            </a:pPr>
            <a:endParaRPr lang="en-US" sz="1600" dirty="0">
              <a:solidFill>
                <a:srgbClr val="000000"/>
              </a:solidFill>
              <a:latin typeface="Roboto"/>
            </a:endParaRPr>
          </a:p>
        </p:txBody>
      </p:sp>
    </p:spTree>
    <p:extLst>
      <p:ext uri="{BB962C8B-B14F-4D97-AF65-F5344CB8AC3E}">
        <p14:creationId xmlns:p14="http://schemas.microsoft.com/office/powerpoint/2010/main" val="70419632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E5922-7D6C-440C-BFB9-F1CC582E1B91}"/>
              </a:ext>
            </a:extLst>
          </p:cNvPr>
          <p:cNvSpPr>
            <a:spLocks noGrp="1"/>
          </p:cNvSpPr>
          <p:nvPr>
            <p:ph type="title"/>
          </p:nvPr>
        </p:nvSpPr>
        <p:spPr>
          <a:xfrm>
            <a:off x="334860" y="365125"/>
            <a:ext cx="10515600" cy="1325563"/>
          </a:xfrm>
        </p:spPr>
        <p:txBody>
          <a:bodyPr>
            <a:normAutofit/>
          </a:bodyPr>
          <a:lstStyle/>
          <a:p>
            <a:r>
              <a:rPr lang="en-US" sz="3800" dirty="0"/>
              <a:t>Resources and Considerations in Providing Care to Veterans, 2</a:t>
            </a:r>
            <a:r>
              <a:rPr lang="en-US" sz="3800" baseline="30000" dirty="0"/>
              <a:t>nd</a:t>
            </a:r>
            <a:r>
              <a:rPr lang="en-US" sz="3800" dirty="0"/>
              <a:t> Edition</a:t>
            </a:r>
          </a:p>
        </p:txBody>
      </p:sp>
      <p:pic>
        <p:nvPicPr>
          <p:cNvPr id="4" name="Picture 3">
            <a:extLst>
              <a:ext uri="{FF2B5EF4-FFF2-40B4-BE49-F238E27FC236}">
                <a16:creationId xmlns:a16="http://schemas.microsoft.com/office/drawing/2014/main" id="{5413A92A-1618-40FA-B0BD-70FAE527C2D7}"/>
              </a:ext>
              <a:ext uri="{C183D7F6-B498-43B3-948B-1728B52AA6E4}">
                <adec:decorative xmlns:adec="http://schemas.microsoft.com/office/drawing/2017/decorative" val="1"/>
              </a:ext>
            </a:extLst>
          </p:cNvPr>
          <p:cNvPicPr/>
          <p:nvPr/>
        </p:nvPicPr>
        <p:blipFill rotWithShape="1">
          <a:blip r:embed="rId3"/>
          <a:srcRect l="10369" t="80523" r="9847" b="10085"/>
          <a:stretch/>
        </p:blipFill>
        <p:spPr>
          <a:xfrm>
            <a:off x="594360" y="1668543"/>
            <a:ext cx="10906760" cy="157082"/>
          </a:xfrm>
          <a:prstGeom prst="rect">
            <a:avLst/>
          </a:prstGeom>
        </p:spPr>
      </p:pic>
      <p:sp>
        <p:nvSpPr>
          <p:cNvPr id="18" name="Content Placeholder 5">
            <a:extLst>
              <a:ext uri="{FF2B5EF4-FFF2-40B4-BE49-F238E27FC236}">
                <a16:creationId xmlns:a16="http://schemas.microsoft.com/office/drawing/2014/main" id="{00310BF0-FF34-4560-8568-6E7644049F05}"/>
              </a:ext>
            </a:extLst>
          </p:cNvPr>
          <p:cNvSpPr txBox="1">
            <a:spLocks/>
          </p:cNvSpPr>
          <p:nvPr/>
        </p:nvSpPr>
        <p:spPr>
          <a:xfrm>
            <a:off x="838200" y="1799354"/>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Content Placeholder 4" descr="Logo&#10;&#10;Description automatically generated">
            <a:extLst>
              <a:ext uri="{FF2B5EF4-FFF2-40B4-BE49-F238E27FC236}">
                <a16:creationId xmlns:a16="http://schemas.microsoft.com/office/drawing/2014/main" id="{C763763E-4A0B-24CB-FDDB-50599D04CB4F}"/>
              </a:ext>
            </a:extLst>
          </p:cNvPr>
          <p:cNvPicPr>
            <a:picLocks noGrp="1" noChangeAspect="1"/>
          </p:cNvPicPr>
          <p:nvPr>
            <p:ph idx="1"/>
          </p:nvPr>
        </p:nvPicPr>
        <p:blipFill>
          <a:blip r:embed="rId4"/>
          <a:stretch>
            <a:fillRect/>
          </a:stretch>
        </p:blipFill>
        <p:spPr>
          <a:xfrm>
            <a:off x="10667464" y="188277"/>
            <a:ext cx="1372672" cy="1371600"/>
          </a:xfrm>
        </p:spPr>
      </p:pic>
      <p:sp>
        <p:nvSpPr>
          <p:cNvPr id="6" name="Content Placeholder 2">
            <a:extLst>
              <a:ext uri="{FF2B5EF4-FFF2-40B4-BE49-F238E27FC236}">
                <a16:creationId xmlns:a16="http://schemas.microsoft.com/office/drawing/2014/main" id="{C17AD52A-25D9-DD99-7D36-7F29E02A8B2F}"/>
              </a:ext>
            </a:extLst>
          </p:cNvPr>
          <p:cNvSpPr txBox="1">
            <a:spLocks/>
          </p:cNvSpPr>
          <p:nvPr/>
        </p:nvSpPr>
        <p:spPr>
          <a:xfrm>
            <a:off x="838200" y="1825625"/>
            <a:ext cx="5793509"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120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MIG: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Occupational Medicine</a:t>
            </a:r>
          </a:p>
          <a:p>
            <a:pPr marL="228600" marR="0" lvl="0" indent="-228600" algn="l" defTabSz="914400" rtl="0" eaLnBrk="1" fontAlgn="auto" latinLnBrk="0" hangingPunct="1">
              <a:lnSpc>
                <a:spcPct val="90000"/>
              </a:lnSpc>
              <a:spcBef>
                <a:spcPts val="1000"/>
              </a:spcBef>
              <a:spcAft>
                <a:spcPts val="12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Th</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e purpose of this guide is to highlight special considerations for care providers in caring for the Veteran population, including contextualizing the information within the CFPC’s Patient’s Medical Home vision for the future for family practice in Canada </a:t>
            </a:r>
          </a:p>
        </p:txBody>
      </p:sp>
      <p:pic>
        <p:nvPicPr>
          <p:cNvPr id="8" name="Picture 7">
            <a:extLst>
              <a:ext uri="{FF2B5EF4-FFF2-40B4-BE49-F238E27FC236}">
                <a16:creationId xmlns:a16="http://schemas.microsoft.com/office/drawing/2014/main" id="{B7CD375A-1703-5FF1-430A-50F24C9D181F}"/>
              </a:ext>
            </a:extLst>
          </p:cNvPr>
          <p:cNvPicPr>
            <a:picLocks noChangeAspect="1"/>
          </p:cNvPicPr>
          <p:nvPr/>
        </p:nvPicPr>
        <p:blipFill>
          <a:blip r:embed="rId5"/>
          <a:stretch>
            <a:fillRect/>
          </a:stretch>
        </p:blipFill>
        <p:spPr>
          <a:xfrm>
            <a:off x="2809240" y="4602480"/>
            <a:ext cx="2021204" cy="2021204"/>
          </a:xfrm>
          <a:prstGeom prst="rect">
            <a:avLst/>
          </a:prstGeom>
        </p:spPr>
      </p:pic>
      <p:pic>
        <p:nvPicPr>
          <p:cNvPr id="11" name="Picture 10">
            <a:extLst>
              <a:ext uri="{FF2B5EF4-FFF2-40B4-BE49-F238E27FC236}">
                <a16:creationId xmlns:a16="http://schemas.microsoft.com/office/drawing/2014/main" id="{48F5BE50-8340-DF94-463D-05820A0BE5A5}"/>
              </a:ext>
            </a:extLst>
          </p:cNvPr>
          <p:cNvPicPr>
            <a:picLocks noChangeAspect="1"/>
          </p:cNvPicPr>
          <p:nvPr/>
        </p:nvPicPr>
        <p:blipFill>
          <a:blip r:embed="rId6"/>
          <a:stretch>
            <a:fillRect/>
          </a:stretch>
        </p:blipFill>
        <p:spPr>
          <a:xfrm>
            <a:off x="7685887" y="1934291"/>
            <a:ext cx="3815233" cy="478091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404683419"/>
      </p:ext>
    </p:extLst>
  </p:cSld>
  <p:clrMapOvr>
    <a:masterClrMapping/>
  </p:clrMapOvr>
  <mc:AlternateContent xmlns:mc="http://schemas.openxmlformats.org/markup-compatibility/2006" xmlns:p14="http://schemas.microsoft.com/office/powerpoint/2010/main">
    <mc:Choice Requires="p14">
      <p:transition p14:dur="250" advTm="30000">
        <p:wipe dir="r"/>
      </p:transition>
    </mc:Choice>
    <mc:Fallback xmlns="">
      <p:transition advTm="30000">
        <p:wipe dir="r"/>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 name="Rectangle 25">
            <a:extLst>
              <a:ext uri="{FF2B5EF4-FFF2-40B4-BE49-F238E27FC236}">
                <a16:creationId xmlns:a16="http://schemas.microsoft.com/office/drawing/2014/main" id="{CEB41C5C-0F34-4DDA-9D7C-5E717F35F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6134677" y="303591"/>
            <a:ext cx="5735590"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E1AC0BFD-02E9-480B-88D1-1CB3E7507C1E}"/>
              </a:ext>
            </a:extLst>
          </p:cNvPr>
          <p:cNvSpPr>
            <a:spLocks noGrp="1"/>
          </p:cNvSpPr>
          <p:nvPr>
            <p:ph idx="1"/>
          </p:nvPr>
        </p:nvSpPr>
        <p:spPr>
          <a:xfrm>
            <a:off x="6250357" y="384697"/>
            <a:ext cx="5235490" cy="4720703"/>
          </a:xfrm>
        </p:spPr>
        <p:txBody>
          <a:bodyPr vert="horz" lIns="91440" tIns="45720" rIns="91440" bIns="45720" rtlCol="0" anchor="t">
            <a:normAutofit fontScale="70000" lnSpcReduction="20000"/>
          </a:bodyPr>
          <a:lstStyle/>
          <a:p>
            <a:pPr marL="285750" indent="-285750">
              <a:lnSpc>
                <a:spcPct val="90000"/>
              </a:lnSpc>
              <a:spcBef>
                <a:spcPts val="0"/>
              </a:spcBef>
              <a:spcAft>
                <a:spcPts val="600"/>
              </a:spcAft>
              <a:buFont typeface="Arial" panose="020B0604020202020204" pitchFamily="34" charset="0"/>
              <a:buChar char="•"/>
            </a:pPr>
            <a:endParaRPr lang="en-US" sz="3600" b="0" dirty="0">
              <a:solidFill>
                <a:schemeClr val="tx1">
                  <a:lumMod val="75000"/>
                  <a:lumOff val="25000"/>
                </a:schemeClr>
              </a:solidFill>
              <a:effectLst/>
            </a:endParaRPr>
          </a:p>
          <a:p>
            <a:pPr marL="285750" indent="-285750">
              <a:lnSpc>
                <a:spcPct val="90000"/>
              </a:lnSpc>
              <a:spcBef>
                <a:spcPts val="0"/>
              </a:spcBef>
              <a:spcAft>
                <a:spcPts val="600"/>
              </a:spcAft>
              <a:buFont typeface="Arial" panose="020B0604020202020204" pitchFamily="34" charset="0"/>
              <a:buChar char="•"/>
            </a:pPr>
            <a:r>
              <a:rPr lang="en-US" sz="3600" b="0" dirty="0">
                <a:solidFill>
                  <a:schemeClr val="tx1">
                    <a:lumMod val="75000"/>
                    <a:lumOff val="25000"/>
                  </a:schemeClr>
                </a:solidFill>
                <a:effectLst/>
              </a:rPr>
              <a:t>The Member Interest Groups Section connects members across Canada who have similar practice interests to foster professional peer connections and to explore issues that affect family medicine.</a:t>
            </a:r>
          </a:p>
          <a:p>
            <a:endParaRPr lang="en-US" sz="3600" dirty="0"/>
          </a:p>
          <a:p>
            <a:r>
              <a:rPr lang="en-US" sz="3600" dirty="0"/>
              <a:t>22 different member interest groups</a:t>
            </a:r>
            <a:endParaRPr lang="en-US" sz="3600" dirty="0">
              <a:cs typeface="Calibri"/>
            </a:endParaRPr>
          </a:p>
          <a:p>
            <a:endParaRPr lang="en-US" sz="3600" dirty="0"/>
          </a:p>
          <a:p>
            <a:r>
              <a:rPr lang="en-US" sz="3600" dirty="0"/>
              <a:t>Interested in joining? Update your CFPC member profile or email us at </a:t>
            </a:r>
            <a:r>
              <a:rPr lang="en-US" sz="3600" dirty="0">
                <a:hlinkClick r:id="rId2"/>
              </a:rPr>
              <a:t>migs@cfpc.ca</a:t>
            </a:r>
            <a:endParaRPr lang="en-US" sz="3600" dirty="0"/>
          </a:p>
          <a:p>
            <a:pPr marL="0" indent="0">
              <a:buNone/>
            </a:pPr>
            <a:endParaRPr lang="en-US" sz="1600" dirty="0"/>
          </a:p>
          <a:p>
            <a:endParaRPr lang="en-US" sz="1600" dirty="0"/>
          </a:p>
          <a:p>
            <a:pPr marL="0" indent="0">
              <a:buNone/>
            </a:pPr>
            <a:endParaRPr lang="en-US" dirty="0"/>
          </a:p>
        </p:txBody>
      </p:sp>
      <p:pic>
        <p:nvPicPr>
          <p:cNvPr id="6" name="Picture 5">
            <a:extLst>
              <a:ext uri="{FF2B5EF4-FFF2-40B4-BE49-F238E27FC236}">
                <a16:creationId xmlns:a16="http://schemas.microsoft.com/office/drawing/2014/main" id="{B0DA1AD4-963B-402A-82D6-5764F490E98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4231"/>
          <a:stretch/>
        </p:blipFill>
        <p:spPr>
          <a:xfrm>
            <a:off x="0" y="1041922"/>
            <a:ext cx="5559401" cy="4908756"/>
          </a:xfrm>
          <a:prstGeom prst="rect">
            <a:avLst/>
          </a:prstGeom>
        </p:spPr>
      </p:pic>
      <p:pic>
        <p:nvPicPr>
          <p:cNvPr id="10" name="Picture 9" descr="A picture containing food&#10;&#10;Description automatically generated">
            <a:extLst>
              <a:ext uri="{FF2B5EF4-FFF2-40B4-BE49-F238E27FC236}">
                <a16:creationId xmlns:a16="http://schemas.microsoft.com/office/drawing/2014/main" id="{83F3596C-2577-4A70-93DF-A0F15F9CE3F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73593" y="4617543"/>
            <a:ext cx="1492048" cy="1492048"/>
          </a:xfrm>
          <a:prstGeom prst="rect">
            <a:avLst/>
          </a:prstGeom>
        </p:spPr>
      </p:pic>
    </p:spTree>
    <p:extLst>
      <p:ext uri="{BB962C8B-B14F-4D97-AF65-F5344CB8AC3E}">
        <p14:creationId xmlns:p14="http://schemas.microsoft.com/office/powerpoint/2010/main" val="283970910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E5922-7D6C-440C-BFB9-F1CC582E1B91}"/>
              </a:ext>
            </a:extLst>
          </p:cNvPr>
          <p:cNvSpPr>
            <a:spLocks noGrp="1"/>
          </p:cNvSpPr>
          <p:nvPr>
            <p:ph type="title"/>
          </p:nvPr>
        </p:nvSpPr>
        <p:spPr>
          <a:xfrm>
            <a:off x="838201" y="365126"/>
            <a:ext cx="9915525" cy="1325563"/>
          </a:xfrm>
        </p:spPr>
        <p:txBody>
          <a:bodyPr/>
          <a:lstStyle/>
          <a:p>
            <a:r>
              <a:rPr lang="en-US" b="1" dirty="0">
                <a:solidFill>
                  <a:srgbClr val="559194"/>
                </a:solidFill>
              </a:rPr>
              <a:t>Member Interest Groups at the CFPC</a:t>
            </a:r>
          </a:p>
        </p:txBody>
      </p:sp>
      <p:pic>
        <p:nvPicPr>
          <p:cNvPr id="4" name="Picture 3">
            <a:extLst>
              <a:ext uri="{FF2B5EF4-FFF2-40B4-BE49-F238E27FC236}">
                <a16:creationId xmlns:a16="http://schemas.microsoft.com/office/drawing/2014/main" id="{5413A92A-1618-40FA-B0BD-70FAE527C2D7}"/>
              </a:ext>
              <a:ext uri="{C183D7F6-B498-43B3-948B-1728B52AA6E4}">
                <adec:decorative xmlns:adec="http://schemas.microsoft.com/office/drawing/2017/decorative" val="1"/>
              </a:ext>
            </a:extLst>
          </p:cNvPr>
          <p:cNvPicPr/>
          <p:nvPr/>
        </p:nvPicPr>
        <p:blipFill rotWithShape="1">
          <a:blip r:embed="rId3"/>
          <a:srcRect l="10369" t="80523" r="9847" b="10085"/>
          <a:stretch/>
        </p:blipFill>
        <p:spPr>
          <a:xfrm>
            <a:off x="594360" y="1668544"/>
            <a:ext cx="10906760" cy="447392"/>
          </a:xfrm>
          <a:prstGeom prst="rect">
            <a:avLst/>
          </a:prstGeom>
        </p:spPr>
      </p:pic>
      <p:sp>
        <p:nvSpPr>
          <p:cNvPr id="18" name="Content Placeholder 5">
            <a:extLst>
              <a:ext uri="{FF2B5EF4-FFF2-40B4-BE49-F238E27FC236}">
                <a16:creationId xmlns:a16="http://schemas.microsoft.com/office/drawing/2014/main" id="{00310BF0-FF34-4560-8568-6E7644049F05}"/>
              </a:ext>
            </a:extLst>
          </p:cNvPr>
          <p:cNvSpPr txBox="1">
            <a:spLocks/>
          </p:cNvSpPr>
          <p:nvPr/>
        </p:nvSpPr>
        <p:spPr>
          <a:xfrm>
            <a:off x="838200" y="1799354"/>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11" indent="-228611" defTabSz="914446">
              <a:defRPr/>
            </a:pPr>
            <a:endParaRPr lang="en-US">
              <a:solidFill>
                <a:prstClr val="black"/>
              </a:solidFill>
              <a:latin typeface="Calibri" panose="020F0502020204030204"/>
            </a:endParaRPr>
          </a:p>
        </p:txBody>
      </p:sp>
      <p:sp>
        <p:nvSpPr>
          <p:cNvPr id="11" name="Content Placeholder 2">
            <a:extLst>
              <a:ext uri="{FF2B5EF4-FFF2-40B4-BE49-F238E27FC236}">
                <a16:creationId xmlns:a16="http://schemas.microsoft.com/office/drawing/2014/main" id="{6FEDD76F-E448-45F6-AF2E-229A3A1AF448}"/>
              </a:ext>
            </a:extLst>
          </p:cNvPr>
          <p:cNvSpPr>
            <a:spLocks noGrp="1"/>
          </p:cNvSpPr>
          <p:nvPr>
            <p:ph idx="1"/>
          </p:nvPr>
        </p:nvSpPr>
        <p:spPr>
          <a:xfrm>
            <a:off x="838200" y="1825626"/>
            <a:ext cx="10515600" cy="4351338"/>
          </a:xfrm>
        </p:spPr>
        <p:txBody>
          <a:bodyPr vert="horz" lIns="91440" tIns="45720" rIns="91440" bIns="45720" rtlCol="0" anchor="t">
            <a:normAutofit/>
          </a:bodyPr>
          <a:lstStyle/>
          <a:p>
            <a:pPr marL="0" indent="0">
              <a:buNone/>
            </a:pPr>
            <a:endParaRPr lang="en-US" sz="2200" dirty="0">
              <a:solidFill>
                <a:srgbClr val="000000"/>
              </a:solidFill>
              <a:latin typeface="Calibri" panose="020F0502020204030204" pitchFamily="34" charset="0"/>
              <a:ea typeface="Times New Roman" panose="02020603050405020304" pitchFamily="18" charset="0"/>
            </a:endParaRPr>
          </a:p>
          <a:p>
            <a:endParaRPr lang="en-US" sz="1800" dirty="0">
              <a:solidFill>
                <a:srgbClr val="000000"/>
              </a:solidFill>
              <a:latin typeface="Calibri" panose="020F0502020204030204" pitchFamily="34" charset="0"/>
              <a:ea typeface="Times New Roman" panose="02020603050405020304" pitchFamily="18" charset="0"/>
            </a:endParaRPr>
          </a:p>
        </p:txBody>
      </p:sp>
      <p:pic>
        <p:nvPicPr>
          <p:cNvPr id="7" name="Picture 2">
            <a:extLst>
              <a:ext uri="{FF2B5EF4-FFF2-40B4-BE49-F238E27FC236}">
                <a16:creationId xmlns:a16="http://schemas.microsoft.com/office/drawing/2014/main" id="{029301F9-C496-91E6-E98E-7169F7286A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84224" y="243804"/>
            <a:ext cx="1990593" cy="142474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Table 9">
            <a:extLst>
              <a:ext uri="{FF2B5EF4-FFF2-40B4-BE49-F238E27FC236}">
                <a16:creationId xmlns:a16="http://schemas.microsoft.com/office/drawing/2014/main" id="{98DD482C-BE7F-1436-569F-890AFA2AB361}"/>
              </a:ext>
            </a:extLst>
          </p:cNvPr>
          <p:cNvGraphicFramePr>
            <a:graphicFrameLocks noGrp="1"/>
          </p:cNvGraphicFramePr>
          <p:nvPr/>
        </p:nvGraphicFramePr>
        <p:xfrm>
          <a:off x="528506" y="2422628"/>
          <a:ext cx="11346312" cy="3447644"/>
        </p:xfrm>
        <a:graphic>
          <a:graphicData uri="http://schemas.openxmlformats.org/drawingml/2006/table">
            <a:tbl>
              <a:tblPr firstRow="1" bandRow="1">
                <a:tableStyleId>{5940675A-B579-460E-94D1-54222C63F5DA}</a:tableStyleId>
              </a:tblPr>
              <a:tblGrid>
                <a:gridCol w="3782104">
                  <a:extLst>
                    <a:ext uri="{9D8B030D-6E8A-4147-A177-3AD203B41FA5}">
                      <a16:colId xmlns:a16="http://schemas.microsoft.com/office/drawing/2014/main" val="4006739734"/>
                    </a:ext>
                  </a:extLst>
                </a:gridCol>
                <a:gridCol w="3782104">
                  <a:extLst>
                    <a:ext uri="{9D8B030D-6E8A-4147-A177-3AD203B41FA5}">
                      <a16:colId xmlns:a16="http://schemas.microsoft.com/office/drawing/2014/main" val="2317287957"/>
                    </a:ext>
                  </a:extLst>
                </a:gridCol>
                <a:gridCol w="3782104">
                  <a:extLst>
                    <a:ext uri="{9D8B030D-6E8A-4147-A177-3AD203B41FA5}">
                      <a16:colId xmlns:a16="http://schemas.microsoft.com/office/drawing/2014/main" val="1786250670"/>
                    </a:ext>
                  </a:extLst>
                </a:gridCol>
              </a:tblGrid>
              <a:tr h="433625">
                <a:tc>
                  <a:txBody>
                    <a:bodyPr/>
                    <a:lstStyle/>
                    <a:p>
                      <a:pPr marL="285750" indent="-285750">
                        <a:buFont typeface="Arial" panose="020B0604020202020204" pitchFamily="34" charset="0"/>
                        <a:buChar char="•"/>
                      </a:pPr>
                      <a:r>
                        <a:rPr lang="en-US" sz="2000" dirty="0"/>
                        <a:t>2SLGBTQ+ Health</a:t>
                      </a:r>
                      <a:endParaRPr lang="en-CA" sz="2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285750" indent="-285750">
                        <a:buFont typeface="Arial" panose="020B0604020202020204" pitchFamily="34" charset="0"/>
                        <a:buChar char="•"/>
                      </a:pPr>
                      <a:r>
                        <a:rPr lang="en-US" sz="2000" dirty="0"/>
                        <a:t>Enhanced Surgical Skills</a:t>
                      </a:r>
                      <a:endParaRPr lang="en-CA" sz="2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285750" indent="-285750">
                        <a:buFont typeface="Arial" panose="020B0604020202020204" pitchFamily="34" charset="0"/>
                        <a:buChar char="•"/>
                      </a:pPr>
                      <a:r>
                        <a:rPr lang="en-US" sz="2000" dirty="0"/>
                        <a:t>Mental Health</a:t>
                      </a:r>
                      <a:endParaRPr lang="en-CA" sz="2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907149048"/>
                  </a:ext>
                </a:extLst>
              </a:tr>
              <a:tr h="433625">
                <a:tc>
                  <a:txBody>
                    <a:bodyPr/>
                    <a:lstStyle/>
                    <a:p>
                      <a:pPr marL="285750" indent="-285750">
                        <a:buFont typeface="Arial" panose="020B0604020202020204" pitchFamily="34" charset="0"/>
                        <a:buChar char="•"/>
                      </a:pPr>
                      <a:r>
                        <a:rPr lang="en-US" sz="2000" dirty="0"/>
                        <a:t>Addiction Medicine</a:t>
                      </a:r>
                      <a:endParaRPr lang="en-CA" sz="2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285750" indent="-285750">
                        <a:buFont typeface="Arial" panose="020B0604020202020204" pitchFamily="34" charset="0"/>
                        <a:buChar char="•"/>
                      </a:pPr>
                      <a:r>
                        <a:rPr lang="en-US" sz="2000" dirty="0"/>
                        <a:t>Family Practice Anesthesia</a:t>
                      </a:r>
                      <a:endParaRPr lang="en-CA" sz="2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285750" indent="-285750">
                        <a:buFont typeface="Arial" panose="020B0604020202020204" pitchFamily="34" charset="0"/>
                        <a:buChar char="•"/>
                      </a:pPr>
                      <a:r>
                        <a:rPr lang="en-US" sz="2000" dirty="0"/>
                        <a:t>Occupational Medicine</a:t>
                      </a:r>
                      <a:endParaRPr lang="en-CA" sz="2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870940837"/>
                  </a:ext>
                </a:extLst>
              </a:tr>
              <a:tr h="433625">
                <a:tc>
                  <a:txBody>
                    <a:bodyPr/>
                    <a:lstStyle/>
                    <a:p>
                      <a:pPr marL="285750" indent="-285750">
                        <a:buFont typeface="Arial" panose="020B0604020202020204" pitchFamily="34" charset="0"/>
                        <a:buChar char="•"/>
                      </a:pPr>
                      <a:r>
                        <a:rPr lang="en-US" sz="2000" dirty="0"/>
                        <a:t>Cancer Care</a:t>
                      </a:r>
                      <a:endParaRPr lang="en-CA" sz="2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285750" indent="-285750">
                        <a:buFont typeface="Arial" panose="020B0604020202020204" pitchFamily="34" charset="0"/>
                        <a:buChar char="•"/>
                      </a:pPr>
                      <a:r>
                        <a:rPr lang="en-US" sz="2000" dirty="0"/>
                        <a:t>GI &amp; Digestive Health</a:t>
                      </a:r>
                      <a:endParaRPr lang="en-CA" sz="2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285750" indent="-285750">
                        <a:buFont typeface="Arial" panose="020B0604020202020204" pitchFamily="34" charset="0"/>
                        <a:buChar char="•"/>
                      </a:pPr>
                      <a:r>
                        <a:rPr lang="en-US" sz="2000" dirty="0"/>
                        <a:t>Palliative Care</a:t>
                      </a:r>
                      <a:endParaRPr lang="en-CA" sz="2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80001806"/>
                  </a:ext>
                </a:extLst>
              </a:tr>
              <a:tr h="412269">
                <a:tc>
                  <a:txBody>
                    <a:bodyPr/>
                    <a:lstStyle/>
                    <a:p>
                      <a:pPr marL="285750" indent="-285750">
                        <a:buFont typeface="Arial" panose="020B0604020202020204" pitchFamily="34" charset="0"/>
                        <a:buChar char="•"/>
                      </a:pPr>
                      <a:r>
                        <a:rPr lang="en-US" sz="2000" dirty="0"/>
                        <a:t>Child &amp; Adolescent Health</a:t>
                      </a:r>
                      <a:endParaRPr lang="en-CA" sz="2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285750" indent="-285750">
                        <a:buFont typeface="Arial" panose="020B0604020202020204" pitchFamily="34" charset="0"/>
                        <a:buChar char="•"/>
                      </a:pPr>
                      <a:r>
                        <a:rPr lang="en-US" sz="2000" dirty="0"/>
                        <a:t>Global Health</a:t>
                      </a:r>
                      <a:endParaRPr lang="en-CA" sz="2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285750" indent="-285750">
                        <a:buFont typeface="Arial" panose="020B0604020202020204" pitchFamily="34" charset="0"/>
                        <a:buChar char="•"/>
                      </a:pPr>
                      <a:r>
                        <a:rPr lang="en-US" sz="2000" dirty="0"/>
                        <a:t>Physician Wellness &amp; Resilience</a:t>
                      </a:r>
                      <a:endParaRPr lang="en-CA" sz="2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92383845"/>
                  </a:ext>
                </a:extLst>
              </a:tr>
              <a:tr h="433625">
                <a:tc>
                  <a:txBody>
                    <a:bodyPr/>
                    <a:lstStyle/>
                    <a:p>
                      <a:pPr marL="285750" indent="-285750">
                        <a:buFont typeface="Arial" panose="020B0604020202020204" pitchFamily="34" charset="0"/>
                        <a:buChar char="•"/>
                      </a:pPr>
                      <a:r>
                        <a:rPr lang="en-US" sz="2000" dirty="0"/>
                        <a:t>Chronic Pain</a:t>
                      </a:r>
                      <a:endParaRPr lang="en-CA" sz="2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285750" indent="-285750">
                        <a:buFont typeface="Arial" panose="020B0604020202020204" pitchFamily="34" charset="0"/>
                        <a:buChar char="•"/>
                      </a:pPr>
                      <a:r>
                        <a:rPr lang="en-US" sz="2000" dirty="0"/>
                        <a:t>Health Care of the Elderly</a:t>
                      </a:r>
                      <a:endParaRPr lang="en-CA" sz="2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285750" indent="-285750">
                        <a:buFont typeface="Arial" panose="020B0604020202020204" pitchFamily="34" charset="0"/>
                        <a:buChar char="•"/>
                      </a:pPr>
                      <a:r>
                        <a:rPr lang="en-US" sz="2000" dirty="0"/>
                        <a:t>Prison Health</a:t>
                      </a:r>
                      <a:endParaRPr lang="en-CA" sz="2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206706550"/>
                  </a:ext>
                </a:extLst>
              </a:tr>
              <a:tr h="433625">
                <a:tc>
                  <a:txBody>
                    <a:bodyPr/>
                    <a:lstStyle/>
                    <a:p>
                      <a:pPr marL="285750" indent="-285750">
                        <a:buFont typeface="Arial" panose="020B0604020202020204" pitchFamily="34" charset="0"/>
                        <a:buChar char="•"/>
                      </a:pPr>
                      <a:r>
                        <a:rPr lang="en-US" sz="2000" dirty="0"/>
                        <a:t>Dermatology</a:t>
                      </a:r>
                      <a:endParaRPr lang="en-CA" sz="2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285750" indent="-285750">
                        <a:buFont typeface="Arial" panose="020B0604020202020204" pitchFamily="34" charset="0"/>
                        <a:buChar char="•"/>
                      </a:pPr>
                      <a:r>
                        <a:rPr lang="en-US" sz="2000" dirty="0"/>
                        <a:t>Health &amp; Environment</a:t>
                      </a:r>
                      <a:endParaRPr lang="en-CA" sz="2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285750" indent="-285750">
                        <a:buFont typeface="Arial" panose="020B0604020202020204" pitchFamily="34" charset="0"/>
                        <a:buChar char="•"/>
                      </a:pPr>
                      <a:r>
                        <a:rPr lang="en-US" sz="2000" dirty="0"/>
                        <a:t>Sport &amp; Exercise Medicine</a:t>
                      </a:r>
                      <a:endParaRPr lang="en-CA" sz="2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593289435"/>
                  </a:ext>
                </a:extLst>
              </a:tr>
              <a:tr h="433625">
                <a:tc>
                  <a:txBody>
                    <a:bodyPr/>
                    <a:lstStyle/>
                    <a:p>
                      <a:pPr marL="285750" indent="-285750">
                        <a:buFont typeface="Arial" panose="020B0604020202020204" pitchFamily="34" charset="0"/>
                        <a:buChar char="•"/>
                      </a:pPr>
                      <a:r>
                        <a:rPr lang="en-US" sz="2000" dirty="0"/>
                        <a:t>Developmental Disabilities</a:t>
                      </a:r>
                      <a:endParaRPr lang="en-CA" sz="2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285750" indent="-285750">
                        <a:buFont typeface="Arial" panose="020B0604020202020204" pitchFamily="34" charset="0"/>
                        <a:buChar char="•"/>
                      </a:pPr>
                      <a:r>
                        <a:rPr lang="en-US" sz="2000" dirty="0"/>
                        <a:t>Hospital Medicine</a:t>
                      </a:r>
                      <a:endParaRPr lang="en-CA" sz="2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285750" indent="-285750">
                        <a:buFont typeface="Arial" panose="020B0604020202020204" pitchFamily="34" charset="0"/>
                        <a:buChar char="•"/>
                      </a:pPr>
                      <a:endParaRPr lang="en-CA" sz="2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31057659"/>
                  </a:ext>
                </a:extLst>
              </a:tr>
              <a:tr h="433625">
                <a:tc>
                  <a:txBody>
                    <a:bodyPr/>
                    <a:lstStyle/>
                    <a:p>
                      <a:pPr marL="285750" indent="-285750">
                        <a:buFont typeface="Arial" panose="020B0604020202020204" pitchFamily="34" charset="0"/>
                        <a:buChar char="•"/>
                      </a:pPr>
                      <a:r>
                        <a:rPr lang="en-US" sz="2000" dirty="0"/>
                        <a:t>Emergency Medicine</a:t>
                      </a:r>
                      <a:endParaRPr lang="en-CA" sz="2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285750" indent="-285750">
                        <a:buFont typeface="Arial" panose="020B0604020202020204" pitchFamily="34" charset="0"/>
                        <a:buChar char="•"/>
                      </a:pPr>
                      <a:r>
                        <a:rPr lang="en-US" sz="2000" dirty="0"/>
                        <a:t>Maternity &amp; Newborn Care</a:t>
                      </a:r>
                      <a:endParaRPr lang="en-CA" sz="2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285750" indent="-285750">
                        <a:buFont typeface="Arial" panose="020B0604020202020204" pitchFamily="34" charset="0"/>
                        <a:buChar char="•"/>
                      </a:pPr>
                      <a:endParaRPr lang="en-CA" sz="2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609762413"/>
                  </a:ext>
                </a:extLst>
              </a:tr>
            </a:tbl>
          </a:graphicData>
        </a:graphic>
      </p:graphicFrame>
    </p:spTree>
    <p:extLst>
      <p:ext uri="{BB962C8B-B14F-4D97-AF65-F5344CB8AC3E}">
        <p14:creationId xmlns:p14="http://schemas.microsoft.com/office/powerpoint/2010/main" val="819483780"/>
      </p:ext>
    </p:extLst>
  </p:cSld>
  <p:clrMapOvr>
    <a:masterClrMapping/>
  </p:clrMapOvr>
  <p:transition spd="slow">
    <p:wipe dir="r"/>
  </p:transition>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5AF05054-563E-0215-A7EF-C13629DFFEED}"/>
              </a:ext>
            </a:extLst>
          </p:cNvPr>
          <p:cNvPicPr>
            <a:picLocks noChangeAspect="1"/>
          </p:cNvPicPr>
          <p:nvPr/>
        </p:nvPicPr>
        <p:blipFill>
          <a:blip r:embed="rId3"/>
          <a:stretch>
            <a:fillRect/>
          </a:stretch>
        </p:blipFill>
        <p:spPr>
          <a:xfrm>
            <a:off x="1212502" y="1348721"/>
            <a:ext cx="3510140" cy="716885"/>
          </a:xfrm>
          <a:prstGeom prst="rect">
            <a:avLst/>
          </a:prstGeom>
        </p:spPr>
      </p:pic>
      <p:pic>
        <p:nvPicPr>
          <p:cNvPr id="5" name="Picture 4" descr="A circular logo with a yellow helmet&#10;&#10;Description automatically generated">
            <a:extLst>
              <a:ext uri="{FF2B5EF4-FFF2-40B4-BE49-F238E27FC236}">
                <a16:creationId xmlns:a16="http://schemas.microsoft.com/office/drawing/2014/main" id="{674B956E-B4C9-EA48-F5F6-77EBF56972E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90478" y="2644134"/>
            <a:ext cx="1552211" cy="1552211"/>
          </a:xfrm>
          <a:prstGeom prst="rect">
            <a:avLst/>
          </a:prstGeom>
        </p:spPr>
      </p:pic>
      <p:pic>
        <p:nvPicPr>
          <p:cNvPr id="4" name="Picture 3">
            <a:extLst>
              <a:ext uri="{FF2B5EF4-FFF2-40B4-BE49-F238E27FC236}">
                <a16:creationId xmlns:a16="http://schemas.microsoft.com/office/drawing/2014/main" id="{5413A92A-1618-40FA-B0BD-70FAE527C2D7}"/>
              </a:ext>
              <a:ext uri="{C183D7F6-B498-43B3-948B-1728B52AA6E4}">
                <adec:decorative xmlns:adec="http://schemas.microsoft.com/office/drawing/2017/decorative" val="1"/>
              </a:ext>
            </a:extLst>
          </p:cNvPr>
          <p:cNvPicPr/>
          <p:nvPr/>
        </p:nvPicPr>
        <p:blipFill rotWithShape="1">
          <a:blip r:embed="rId5"/>
          <a:srcRect l="10369" t="80523" r="9847" b="10085"/>
          <a:stretch/>
        </p:blipFill>
        <p:spPr>
          <a:xfrm>
            <a:off x="1214390" y="5070339"/>
            <a:ext cx="3508165" cy="125957"/>
          </a:xfrm>
          <a:prstGeom prst="rect">
            <a:avLst/>
          </a:prstGeom>
        </p:spPr>
      </p:pic>
      <p:sp>
        <p:nvSpPr>
          <p:cNvPr id="48" name="Freeform: Shape 47">
            <a:extLst>
              <a:ext uri="{FF2B5EF4-FFF2-40B4-BE49-F238E27FC236}">
                <a16:creationId xmlns:a16="http://schemas.microsoft.com/office/drawing/2014/main" id="{041C67D0-A496-4B86-BF61-263FF9EFD7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6068" y="320442"/>
            <a:ext cx="6572492" cy="6212748"/>
          </a:xfrm>
          <a:custGeom>
            <a:avLst/>
            <a:gdLst>
              <a:gd name="connsiteX0" fmla="*/ 0 w 6572492"/>
              <a:gd name="connsiteY0" fmla="*/ 0 h 6212748"/>
              <a:gd name="connsiteX1" fmla="*/ 2248593 w 6572492"/>
              <a:gd name="connsiteY1" fmla="*/ 0 h 6212748"/>
              <a:gd name="connsiteX2" fmla="*/ 2694770 w 6572492"/>
              <a:gd name="connsiteY2" fmla="*/ 0 h 6212748"/>
              <a:gd name="connsiteX3" fmla="*/ 2991094 w 6572492"/>
              <a:gd name="connsiteY3" fmla="*/ 0 h 6212748"/>
              <a:gd name="connsiteX4" fmla="*/ 6572492 w 6572492"/>
              <a:gd name="connsiteY4" fmla="*/ 0 h 6212748"/>
              <a:gd name="connsiteX5" fmla="*/ 6572492 w 6572492"/>
              <a:gd name="connsiteY5" fmla="*/ 2864954 h 6212748"/>
              <a:gd name="connsiteX6" fmla="*/ 3129047 w 6572492"/>
              <a:gd name="connsiteY6" fmla="*/ 6212748 h 6212748"/>
              <a:gd name="connsiteX7" fmla="*/ 2694770 w 6572492"/>
              <a:gd name="connsiteY7" fmla="*/ 6212748 h 6212748"/>
              <a:gd name="connsiteX8" fmla="*/ 2248593 w 6572492"/>
              <a:gd name="connsiteY8" fmla="*/ 6212748 h 6212748"/>
              <a:gd name="connsiteX9" fmla="*/ 0 w 6572492"/>
              <a:gd name="connsiteY9" fmla="*/ 6212748 h 621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72492" h="6212748">
                <a:moveTo>
                  <a:pt x="0" y="0"/>
                </a:moveTo>
                <a:lnTo>
                  <a:pt x="2248593" y="0"/>
                </a:lnTo>
                <a:lnTo>
                  <a:pt x="2694770" y="0"/>
                </a:lnTo>
                <a:lnTo>
                  <a:pt x="2991094" y="0"/>
                </a:lnTo>
                <a:lnTo>
                  <a:pt x="6572492" y="0"/>
                </a:lnTo>
                <a:lnTo>
                  <a:pt x="6572492" y="2864954"/>
                </a:lnTo>
                <a:lnTo>
                  <a:pt x="3129047" y="6212748"/>
                </a:lnTo>
                <a:lnTo>
                  <a:pt x="2694770" y="6212748"/>
                </a:lnTo>
                <a:lnTo>
                  <a:pt x="2248593"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0" name="Right Triangle 49">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51">
            <a:extLst>
              <a:ext uri="{FF2B5EF4-FFF2-40B4-BE49-F238E27FC236}">
                <a16:creationId xmlns:a16="http://schemas.microsoft.com/office/drawing/2014/main" id="{8F451A30-466B-4996-9BA5-CD6ABCC6D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59E5922-7D6C-440C-BFB9-F1CC582E1B91}"/>
              </a:ext>
            </a:extLst>
          </p:cNvPr>
          <p:cNvSpPr>
            <a:spLocks noGrp="1"/>
          </p:cNvSpPr>
          <p:nvPr>
            <p:ph type="title"/>
          </p:nvPr>
        </p:nvSpPr>
        <p:spPr>
          <a:xfrm>
            <a:off x="5780700" y="1718889"/>
            <a:ext cx="5327272" cy="3007708"/>
          </a:xfrm>
        </p:spPr>
        <p:txBody>
          <a:bodyPr>
            <a:normAutofit fontScale="90000"/>
          </a:bodyPr>
          <a:lstStyle/>
          <a:p>
            <a:r>
              <a:rPr lang="en-US" sz="5400" b="1" dirty="0"/>
              <a:t>Occupational Medicine MIG</a:t>
            </a:r>
            <a:br>
              <a:rPr lang="en-US" sz="5400" b="1" dirty="0"/>
            </a:br>
            <a:r>
              <a:rPr lang="en-US" sz="5400" b="1" dirty="0"/>
              <a:t>includes</a:t>
            </a:r>
            <a:br>
              <a:rPr lang="en-US" sz="5400" b="1" dirty="0"/>
            </a:br>
            <a:r>
              <a:rPr lang="en-US" sz="5400" b="1" dirty="0"/>
              <a:t>Veteran Health</a:t>
            </a:r>
          </a:p>
        </p:txBody>
      </p:sp>
      <p:sp>
        <p:nvSpPr>
          <p:cNvPr id="11" name="Content Placeholder 2">
            <a:extLst>
              <a:ext uri="{FF2B5EF4-FFF2-40B4-BE49-F238E27FC236}">
                <a16:creationId xmlns:a16="http://schemas.microsoft.com/office/drawing/2014/main" id="{6FEDD76F-E448-45F6-AF2E-229A3A1AF448}"/>
              </a:ext>
            </a:extLst>
          </p:cNvPr>
          <p:cNvSpPr>
            <a:spLocks noGrp="1"/>
          </p:cNvSpPr>
          <p:nvPr>
            <p:ph idx="1"/>
          </p:nvPr>
        </p:nvSpPr>
        <p:spPr>
          <a:xfrm>
            <a:off x="5780700" y="3086514"/>
            <a:ext cx="4617334" cy="1929623"/>
          </a:xfrm>
        </p:spPr>
        <p:txBody>
          <a:bodyPr vert="horz" lIns="91440" tIns="45720" rIns="91440" bIns="45720" rtlCol="0" anchor="t">
            <a:normAutofit/>
          </a:bodyPr>
          <a:lstStyle/>
          <a:p>
            <a:pPr marL="0" indent="0">
              <a:buNone/>
            </a:pPr>
            <a:endParaRPr lang="en-US" sz="2000">
              <a:latin typeface="Calibri" panose="020F0502020204030204" pitchFamily="34" charset="0"/>
              <a:ea typeface="Times New Roman" panose="02020603050405020304" pitchFamily="18" charset="0"/>
            </a:endParaRPr>
          </a:p>
          <a:p>
            <a:endParaRPr lang="en-US" sz="2000">
              <a:latin typeface="Calibri" panose="020F0502020204030204" pitchFamily="34" charset="0"/>
              <a:ea typeface="Times New Roman" panose="02020603050405020304" pitchFamily="18" charset="0"/>
            </a:endParaRPr>
          </a:p>
        </p:txBody>
      </p:sp>
      <p:sp>
        <p:nvSpPr>
          <p:cNvPr id="18" name="Content Placeholder 5">
            <a:extLst>
              <a:ext uri="{FF2B5EF4-FFF2-40B4-BE49-F238E27FC236}">
                <a16:creationId xmlns:a16="http://schemas.microsoft.com/office/drawing/2014/main" id="{00310BF0-FF34-4560-8568-6E7644049F05}"/>
              </a:ext>
            </a:extLst>
          </p:cNvPr>
          <p:cNvSpPr txBox="1">
            <a:spLocks/>
          </p:cNvSpPr>
          <p:nvPr/>
        </p:nvSpPr>
        <p:spPr>
          <a:xfrm>
            <a:off x="838200" y="1799354"/>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11" indent="-228611" defTabSz="914446">
              <a:defRPr/>
            </a:pPr>
            <a:endParaRPr lang="en-US">
              <a:solidFill>
                <a:prstClr val="black"/>
              </a:solidFill>
              <a:latin typeface="Calibri" panose="020F0502020204030204"/>
            </a:endParaRPr>
          </a:p>
        </p:txBody>
      </p:sp>
    </p:spTree>
    <p:extLst>
      <p:ext uri="{BB962C8B-B14F-4D97-AF65-F5344CB8AC3E}">
        <p14:creationId xmlns:p14="http://schemas.microsoft.com/office/powerpoint/2010/main" val="4046874176"/>
      </p:ext>
    </p:extLst>
  </p:cSld>
  <p:clrMapOvr>
    <a:masterClrMapping/>
  </p:clrMapOvr>
  <p:transition spd="slow">
    <p:wipe dir="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descr="A man sitting at his desk with a book in his hand">
            <a:extLst>
              <a:ext uri="{FF2B5EF4-FFF2-40B4-BE49-F238E27FC236}">
                <a16:creationId xmlns:a16="http://schemas.microsoft.com/office/drawing/2014/main" id="{DF80E271-E84B-449B-9CF0-F34E075335A6}"/>
              </a:ext>
            </a:extLst>
          </p:cNvPr>
          <p:cNvPicPr>
            <a:picLocks noGrp="1" noChangeAspect="1"/>
          </p:cNvPicPr>
          <p:nvPr>
            <p:ph type="pic" sz="quarter" idx="12"/>
          </p:nvPr>
        </p:nvPicPr>
        <p:blipFill rotWithShape="1">
          <a:blip r:embed="rId3" cstate="screen">
            <a:extLst>
              <a:ext uri="{28A0092B-C50C-407E-A947-70E740481C1C}">
                <a14:useLocalDpi xmlns:a14="http://schemas.microsoft.com/office/drawing/2010/main"/>
              </a:ext>
            </a:extLst>
          </a:blip>
          <a:srcRect/>
          <a:stretch/>
        </p:blipFill>
        <p:spPr>
          <a:xfrm>
            <a:off x="432000" y="0"/>
            <a:ext cx="5472000" cy="4400541"/>
          </a:xfrm>
        </p:spPr>
      </p:pic>
      <p:sp>
        <p:nvSpPr>
          <p:cNvPr id="5" name="Title 4">
            <a:extLst>
              <a:ext uri="{FF2B5EF4-FFF2-40B4-BE49-F238E27FC236}">
                <a16:creationId xmlns:a16="http://schemas.microsoft.com/office/drawing/2014/main" id="{F58C420A-3AEC-4BE5-BD90-C854A306696C}"/>
              </a:ext>
            </a:extLst>
          </p:cNvPr>
          <p:cNvSpPr>
            <a:spLocks noGrp="1"/>
          </p:cNvSpPr>
          <p:nvPr>
            <p:ph type="title"/>
          </p:nvPr>
        </p:nvSpPr>
        <p:spPr bwMode="ltGray"/>
        <p:txBody>
          <a:bodyPr/>
          <a:lstStyle/>
          <a:p>
            <a:r>
              <a:rPr lang="en-US" dirty="0" err="1"/>
              <a:t>MiGroups</a:t>
            </a:r>
            <a:endParaRPr lang="en-US" dirty="0"/>
          </a:p>
        </p:txBody>
      </p:sp>
      <p:cxnSp>
        <p:nvCxnSpPr>
          <p:cNvPr id="12" name="Straight Connector 11">
            <a:extLst>
              <a:ext uri="{FF2B5EF4-FFF2-40B4-BE49-F238E27FC236}">
                <a16:creationId xmlns:a16="http://schemas.microsoft.com/office/drawing/2014/main" id="{3E48293B-B086-4048-863C-47E7C47880A1}"/>
              </a:ext>
              <a:ext uri="{C183D7F6-B498-43B3-948B-1728B52AA6E4}">
                <adec:decorative xmlns:adec="http://schemas.microsoft.com/office/drawing/2017/decorative" val="1"/>
              </a:ext>
            </a:extLst>
          </p:cNvPr>
          <p:cNvCxnSpPr>
            <a:cxnSpLocks/>
          </p:cNvCxnSpPr>
          <p:nvPr/>
        </p:nvCxnSpPr>
        <p:spPr bwMode="ltGray">
          <a:xfrm>
            <a:off x="680728" y="5491163"/>
            <a:ext cx="4974545" cy="0"/>
          </a:xfrm>
          <a:prstGeom prst="line">
            <a:avLst/>
          </a:prstGeom>
          <a:ln>
            <a:gradFill>
              <a:gsLst>
                <a:gs pos="0">
                  <a:schemeClr val="accent1"/>
                </a:gs>
                <a:gs pos="51300">
                  <a:schemeClr val="accent2"/>
                </a:gs>
                <a:gs pos="100000">
                  <a:schemeClr val="accent3"/>
                </a:gs>
              </a:gsLst>
              <a:lin ang="0" scaled="0"/>
            </a:gradFill>
          </a:ln>
        </p:spPr>
        <p:style>
          <a:lnRef idx="1">
            <a:schemeClr val="accent1"/>
          </a:lnRef>
          <a:fillRef idx="0">
            <a:schemeClr val="accent1"/>
          </a:fillRef>
          <a:effectRef idx="0">
            <a:schemeClr val="accent1"/>
          </a:effectRef>
          <a:fontRef idx="minor">
            <a:schemeClr val="tx1"/>
          </a:fontRef>
        </p:style>
      </p:cxnSp>
      <p:sp>
        <p:nvSpPr>
          <p:cNvPr id="2" name="Content Placeholder 1">
            <a:extLst>
              <a:ext uri="{FF2B5EF4-FFF2-40B4-BE49-F238E27FC236}">
                <a16:creationId xmlns:a16="http://schemas.microsoft.com/office/drawing/2014/main" id="{1AC9E886-BD82-4757-912B-F7589A22164F}"/>
              </a:ext>
            </a:extLst>
          </p:cNvPr>
          <p:cNvSpPr>
            <a:spLocks noGrp="1"/>
          </p:cNvSpPr>
          <p:nvPr>
            <p:ph idx="1"/>
          </p:nvPr>
        </p:nvSpPr>
        <p:spPr bwMode="gray"/>
        <p:txBody>
          <a:bodyPr/>
          <a:lstStyle/>
          <a:p>
            <a:r>
              <a:rPr lang="en-US" dirty="0"/>
              <a:t>A secure, online platform for family physicians to connect with one another in their area of interest. Email us at </a:t>
            </a:r>
            <a:r>
              <a:rPr lang="en-US" dirty="0">
                <a:hlinkClick r:id="rId4"/>
              </a:rPr>
              <a:t>migs@cfpc.ca</a:t>
            </a:r>
            <a:r>
              <a:rPr lang="en-US" dirty="0"/>
              <a:t> if you have trouble joining.</a:t>
            </a:r>
          </a:p>
        </p:txBody>
      </p:sp>
      <p:sp>
        <p:nvSpPr>
          <p:cNvPr id="16" name="Rectangle 15">
            <a:extLst>
              <a:ext uri="{FF2B5EF4-FFF2-40B4-BE49-F238E27FC236}">
                <a16:creationId xmlns:a16="http://schemas.microsoft.com/office/drawing/2014/main" id="{05860339-31F7-4884-957E-5C40F818EBB8}"/>
              </a:ext>
              <a:ext uri="{C183D7F6-B498-43B3-948B-1728B52AA6E4}">
                <adec:decorative xmlns:adec="http://schemas.microsoft.com/office/drawing/2017/decorative" val="1"/>
              </a:ext>
            </a:extLst>
          </p:cNvPr>
          <p:cNvSpPr/>
          <p:nvPr/>
        </p:nvSpPr>
        <p:spPr>
          <a:xfrm>
            <a:off x="7315461" y="1622975"/>
            <a:ext cx="1114422" cy="111442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mn-cs"/>
            </a:endParaRPr>
          </a:p>
        </p:txBody>
      </p:sp>
      <p:pic>
        <p:nvPicPr>
          <p:cNvPr id="25" name="Graphic 24" descr="Boardroom">
            <a:extLst>
              <a:ext uri="{FF2B5EF4-FFF2-40B4-BE49-F238E27FC236}">
                <a16:creationId xmlns:a16="http://schemas.microsoft.com/office/drawing/2014/main" id="{7CF8B318-D925-4AA4-A626-B915F8B9603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7490653" y="1798166"/>
            <a:ext cx="764040" cy="764042"/>
          </a:xfrm>
          <a:prstGeom prst="rect">
            <a:avLst/>
          </a:prstGeom>
        </p:spPr>
      </p:pic>
      <p:sp>
        <p:nvSpPr>
          <p:cNvPr id="6" name="Text Placeholder 5">
            <a:extLst>
              <a:ext uri="{FF2B5EF4-FFF2-40B4-BE49-F238E27FC236}">
                <a16:creationId xmlns:a16="http://schemas.microsoft.com/office/drawing/2014/main" id="{0F0E443A-F987-4A67-86AD-557D61E47992}"/>
              </a:ext>
            </a:extLst>
          </p:cNvPr>
          <p:cNvSpPr>
            <a:spLocks noGrp="1"/>
          </p:cNvSpPr>
          <p:nvPr>
            <p:ph type="body" sz="quarter" idx="13"/>
          </p:nvPr>
        </p:nvSpPr>
        <p:spPr>
          <a:xfrm>
            <a:off x="6970885" y="2951316"/>
            <a:ext cx="1800000" cy="360000"/>
          </a:xfrm>
        </p:spPr>
        <p:txBody>
          <a:bodyPr/>
          <a:lstStyle/>
          <a:p>
            <a:r>
              <a:rPr lang="en-US" dirty="0">
                <a:solidFill>
                  <a:schemeClr val="tx1">
                    <a:lumMod val="75000"/>
                    <a:lumOff val="25000"/>
                  </a:schemeClr>
                </a:solidFill>
              </a:rPr>
              <a:t>Discussions</a:t>
            </a:r>
          </a:p>
        </p:txBody>
      </p:sp>
      <p:cxnSp>
        <p:nvCxnSpPr>
          <p:cNvPr id="18" name="Straight Connector 17">
            <a:extLst>
              <a:ext uri="{FF2B5EF4-FFF2-40B4-BE49-F238E27FC236}">
                <a16:creationId xmlns:a16="http://schemas.microsoft.com/office/drawing/2014/main" id="{45C26E9A-3991-49A2-8D63-94C577E8A0AC}"/>
              </a:ext>
              <a:ext uri="{C183D7F6-B498-43B3-948B-1728B52AA6E4}">
                <adec:decorative xmlns:adec="http://schemas.microsoft.com/office/drawing/2017/decorative" val="1"/>
              </a:ext>
            </a:extLst>
          </p:cNvPr>
          <p:cNvCxnSpPr>
            <a:cxnSpLocks/>
          </p:cNvCxnSpPr>
          <p:nvPr/>
        </p:nvCxnSpPr>
        <p:spPr>
          <a:xfrm>
            <a:off x="7096885" y="3435648"/>
            <a:ext cx="15480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056960D0-0A22-4E28-82F3-B9AA805E96A4}"/>
              </a:ext>
              <a:ext uri="{C183D7F6-B498-43B3-948B-1728B52AA6E4}">
                <adec:decorative xmlns:adec="http://schemas.microsoft.com/office/drawing/2017/decorative" val="1"/>
              </a:ext>
            </a:extLst>
          </p:cNvPr>
          <p:cNvSpPr/>
          <p:nvPr/>
        </p:nvSpPr>
        <p:spPr>
          <a:xfrm>
            <a:off x="9714543" y="1622975"/>
            <a:ext cx="1114422" cy="111442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mn-cs"/>
            </a:endParaRPr>
          </a:p>
        </p:txBody>
      </p:sp>
      <p:pic>
        <p:nvPicPr>
          <p:cNvPr id="29" name="Graphic 28" descr="Open folder">
            <a:extLst>
              <a:ext uri="{FF2B5EF4-FFF2-40B4-BE49-F238E27FC236}">
                <a16:creationId xmlns:a16="http://schemas.microsoft.com/office/drawing/2014/main" id="{87645AAE-99D6-4DF7-BBA8-ACD6942E164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9889734" y="1798165"/>
            <a:ext cx="764042" cy="764044"/>
          </a:xfrm>
          <a:prstGeom prst="rect">
            <a:avLst/>
          </a:prstGeom>
        </p:spPr>
      </p:pic>
      <p:sp>
        <p:nvSpPr>
          <p:cNvPr id="8" name="Text Placeholder 7">
            <a:extLst>
              <a:ext uri="{FF2B5EF4-FFF2-40B4-BE49-F238E27FC236}">
                <a16:creationId xmlns:a16="http://schemas.microsoft.com/office/drawing/2014/main" id="{FA562AA1-9ED1-4AA1-8F21-A53B5A69CB06}"/>
              </a:ext>
            </a:extLst>
          </p:cNvPr>
          <p:cNvSpPr>
            <a:spLocks noGrp="1"/>
          </p:cNvSpPr>
          <p:nvPr>
            <p:ph type="body" sz="quarter" idx="15"/>
          </p:nvPr>
        </p:nvSpPr>
        <p:spPr>
          <a:xfrm>
            <a:off x="9382442" y="2951316"/>
            <a:ext cx="1800000" cy="360000"/>
          </a:xfrm>
        </p:spPr>
        <p:txBody>
          <a:bodyPr/>
          <a:lstStyle/>
          <a:p>
            <a:r>
              <a:rPr lang="en-US" dirty="0">
                <a:solidFill>
                  <a:schemeClr val="tx1">
                    <a:lumMod val="75000"/>
                    <a:lumOff val="25000"/>
                  </a:schemeClr>
                </a:solidFill>
              </a:rPr>
              <a:t>Content</a:t>
            </a:r>
          </a:p>
        </p:txBody>
      </p:sp>
      <p:cxnSp>
        <p:nvCxnSpPr>
          <p:cNvPr id="19" name="Straight Connector 18">
            <a:extLst>
              <a:ext uri="{FF2B5EF4-FFF2-40B4-BE49-F238E27FC236}">
                <a16:creationId xmlns:a16="http://schemas.microsoft.com/office/drawing/2014/main" id="{4EAA895A-8A04-4C68-83A5-3E4F5209FB7E}"/>
              </a:ext>
              <a:ext uri="{C183D7F6-B498-43B3-948B-1728B52AA6E4}">
                <adec:decorative xmlns:adec="http://schemas.microsoft.com/office/drawing/2017/decorative" val="1"/>
              </a:ext>
            </a:extLst>
          </p:cNvPr>
          <p:cNvCxnSpPr>
            <a:cxnSpLocks/>
          </p:cNvCxnSpPr>
          <p:nvPr/>
        </p:nvCxnSpPr>
        <p:spPr>
          <a:xfrm>
            <a:off x="9497754" y="3435648"/>
            <a:ext cx="1548000"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7AEBBE7F-98BB-4059-8F15-7198C7DAC337}"/>
              </a:ext>
              <a:ext uri="{C183D7F6-B498-43B3-948B-1728B52AA6E4}">
                <adec:decorative xmlns:adec="http://schemas.microsoft.com/office/drawing/2017/decorative" val="1"/>
              </a:ext>
            </a:extLst>
          </p:cNvPr>
          <p:cNvSpPr/>
          <p:nvPr/>
        </p:nvSpPr>
        <p:spPr>
          <a:xfrm>
            <a:off x="7325551" y="3850399"/>
            <a:ext cx="1114422" cy="111442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mn-cs"/>
            </a:endParaRPr>
          </a:p>
        </p:txBody>
      </p:sp>
      <p:pic>
        <p:nvPicPr>
          <p:cNvPr id="27" name="Graphic 26" descr="Monthly calendar">
            <a:extLst>
              <a:ext uri="{FF2B5EF4-FFF2-40B4-BE49-F238E27FC236}">
                <a16:creationId xmlns:a16="http://schemas.microsoft.com/office/drawing/2014/main" id="{2BC353DF-7455-49A6-8C40-1E0630E1DA8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7485745" y="4010591"/>
            <a:ext cx="794036" cy="794040"/>
          </a:xfrm>
          <a:prstGeom prst="rect">
            <a:avLst/>
          </a:prstGeom>
        </p:spPr>
      </p:pic>
      <p:sp>
        <p:nvSpPr>
          <p:cNvPr id="10" name="Text Placeholder 9">
            <a:extLst>
              <a:ext uri="{FF2B5EF4-FFF2-40B4-BE49-F238E27FC236}">
                <a16:creationId xmlns:a16="http://schemas.microsoft.com/office/drawing/2014/main" id="{77D79B0F-EFCB-42B1-AEAE-0FE4763D4456}"/>
              </a:ext>
            </a:extLst>
          </p:cNvPr>
          <p:cNvSpPr>
            <a:spLocks noGrp="1"/>
          </p:cNvSpPr>
          <p:nvPr>
            <p:ph type="body" sz="quarter" idx="17"/>
          </p:nvPr>
        </p:nvSpPr>
        <p:spPr>
          <a:xfrm>
            <a:off x="7000877" y="5131163"/>
            <a:ext cx="1800000" cy="360000"/>
          </a:xfrm>
        </p:spPr>
        <p:txBody>
          <a:bodyPr/>
          <a:lstStyle/>
          <a:p>
            <a:r>
              <a:rPr lang="en-US" dirty="0">
                <a:solidFill>
                  <a:schemeClr val="tx1">
                    <a:lumMod val="75000"/>
                    <a:lumOff val="25000"/>
                  </a:schemeClr>
                </a:solidFill>
              </a:rPr>
              <a:t>Events</a:t>
            </a:r>
          </a:p>
        </p:txBody>
      </p:sp>
      <p:cxnSp>
        <p:nvCxnSpPr>
          <p:cNvPr id="20" name="Straight Connector 19">
            <a:extLst>
              <a:ext uri="{FF2B5EF4-FFF2-40B4-BE49-F238E27FC236}">
                <a16:creationId xmlns:a16="http://schemas.microsoft.com/office/drawing/2014/main" id="{59D2C94E-1924-4389-B84A-2828D610B220}"/>
              </a:ext>
              <a:ext uri="{C183D7F6-B498-43B3-948B-1728B52AA6E4}">
                <adec:decorative xmlns:adec="http://schemas.microsoft.com/office/drawing/2017/decorative" val="1"/>
              </a:ext>
            </a:extLst>
          </p:cNvPr>
          <p:cNvCxnSpPr>
            <a:cxnSpLocks/>
          </p:cNvCxnSpPr>
          <p:nvPr/>
        </p:nvCxnSpPr>
        <p:spPr>
          <a:xfrm>
            <a:off x="7126877" y="5615495"/>
            <a:ext cx="154800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8234C221-D094-445D-A8B7-0030E816562D}"/>
              </a:ext>
            </a:extLst>
          </p:cNvPr>
          <p:cNvSpPr>
            <a:spLocks noGrp="1"/>
          </p:cNvSpPr>
          <p:nvPr>
            <p:ph type="sldNum"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B73C415-D670-4716-A5EC-CC4D52CA2BAC}" type="slidenum">
              <a:rPr kumimoji="0" lang="en-US" sz="1200" b="0" i="0" u="none" strike="noStrike" kern="1200" cap="none" spc="0" normalizeH="0" baseline="0" noProof="0" smtClean="0">
                <a:ln>
                  <a:noFill/>
                </a:ln>
                <a:solidFill>
                  <a:prstClr val="black">
                    <a:lumMod val="65000"/>
                    <a:lumOff val="35000"/>
                  </a:prstClr>
                </a:solidFill>
                <a:effectLst/>
                <a:uLnTx/>
                <a:uFillTx/>
                <a:latin typeface="Tahom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dirty="0">
              <a:ln>
                <a:noFill/>
              </a:ln>
              <a:solidFill>
                <a:prstClr val="black">
                  <a:lumMod val="65000"/>
                  <a:lumOff val="35000"/>
                </a:prstClr>
              </a:solidFill>
              <a:effectLst/>
              <a:uLnTx/>
              <a:uFillTx/>
              <a:latin typeface="Tahoma"/>
              <a:ea typeface="+mn-ea"/>
              <a:cs typeface="+mn-cs"/>
            </a:endParaRPr>
          </a:p>
        </p:txBody>
      </p:sp>
      <p:sp>
        <p:nvSpPr>
          <p:cNvPr id="30" name="Rectangle 29">
            <a:extLst>
              <a:ext uri="{FF2B5EF4-FFF2-40B4-BE49-F238E27FC236}">
                <a16:creationId xmlns:a16="http://schemas.microsoft.com/office/drawing/2014/main" id="{1DBAB050-FB33-4460-964B-CA6BFEB02C0B}"/>
              </a:ext>
              <a:ext uri="{C183D7F6-B498-43B3-948B-1728B52AA6E4}">
                <adec:decorative xmlns:adec="http://schemas.microsoft.com/office/drawing/2017/decorative" val="1"/>
              </a:ext>
            </a:extLst>
          </p:cNvPr>
          <p:cNvSpPr/>
          <p:nvPr/>
        </p:nvSpPr>
        <p:spPr>
          <a:xfrm>
            <a:off x="9714543" y="3850399"/>
            <a:ext cx="1114422" cy="111442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mn-cs"/>
            </a:endParaRPr>
          </a:p>
        </p:txBody>
      </p:sp>
      <p:pic>
        <p:nvPicPr>
          <p:cNvPr id="31" name="Graphic 30" descr="Chat bubble">
            <a:extLst>
              <a:ext uri="{FF2B5EF4-FFF2-40B4-BE49-F238E27FC236}">
                <a16:creationId xmlns:a16="http://schemas.microsoft.com/office/drawing/2014/main" id="{275D8C13-4C68-4066-8404-005349F0D0A7}"/>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9889735" y="4025590"/>
            <a:ext cx="764040" cy="764042"/>
          </a:xfrm>
          <a:prstGeom prst="rect">
            <a:avLst/>
          </a:prstGeom>
        </p:spPr>
      </p:pic>
      <p:sp>
        <p:nvSpPr>
          <p:cNvPr id="32" name="Text Placeholder 7">
            <a:extLst>
              <a:ext uri="{FF2B5EF4-FFF2-40B4-BE49-F238E27FC236}">
                <a16:creationId xmlns:a16="http://schemas.microsoft.com/office/drawing/2014/main" id="{A088CC22-75ED-46F9-A896-58FDAA5142C3}"/>
              </a:ext>
            </a:extLst>
          </p:cNvPr>
          <p:cNvSpPr txBox="1">
            <a:spLocks/>
          </p:cNvSpPr>
          <p:nvPr/>
        </p:nvSpPr>
        <p:spPr>
          <a:xfrm>
            <a:off x="9382442" y="5044430"/>
            <a:ext cx="1800000" cy="446733"/>
          </a:xfrm>
          <a:prstGeom prst="rect">
            <a:avLst/>
          </a:prstGeom>
        </p:spPr>
        <p:txBody>
          <a:bodyPr vert="horz" lIns="0" tIns="0" rIns="0" bIns="0" rtlCol="0">
            <a:noAutofit/>
          </a:bodyPr>
          <a:lstStyle>
            <a:lvl1pPr marL="0" indent="0" algn="ctr" defTabSz="914400" rtl="0" eaLnBrk="1" latinLnBrk="0" hangingPunct="1">
              <a:lnSpc>
                <a:spcPct val="100000"/>
              </a:lnSpc>
              <a:spcBef>
                <a:spcPts val="1000"/>
              </a:spcBef>
              <a:spcAft>
                <a:spcPts val="500"/>
              </a:spcAft>
              <a:buClr>
                <a:schemeClr val="accent1"/>
              </a:buClr>
              <a:buFont typeface="Arial" panose="020B0604020202020204" pitchFamily="34" charset="0"/>
              <a:buNone/>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sz="1400" kern="120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500"/>
              </a:spcAft>
              <a:buClr>
                <a:srgbClr val="00B0F0"/>
              </a:buClr>
              <a:buSzTx/>
              <a:buFont typeface="Arial" panose="020B0604020202020204" pitchFamily="34" charset="0"/>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Tahoma"/>
                <a:ea typeface="+mn-ea"/>
                <a:cs typeface="+mn-cs"/>
              </a:rPr>
              <a:t>Messaging and profile</a:t>
            </a:r>
          </a:p>
        </p:txBody>
      </p:sp>
      <p:cxnSp>
        <p:nvCxnSpPr>
          <p:cNvPr id="33" name="Straight Connector 32">
            <a:extLst>
              <a:ext uri="{FF2B5EF4-FFF2-40B4-BE49-F238E27FC236}">
                <a16:creationId xmlns:a16="http://schemas.microsoft.com/office/drawing/2014/main" id="{7A474569-FF7D-4C38-A17D-4902D130AF92}"/>
              </a:ext>
              <a:ext uri="{C183D7F6-B498-43B3-948B-1728B52AA6E4}">
                <adec:decorative xmlns:adec="http://schemas.microsoft.com/office/drawing/2017/decorative" val="1"/>
              </a:ext>
            </a:extLst>
          </p:cNvPr>
          <p:cNvCxnSpPr>
            <a:cxnSpLocks/>
          </p:cNvCxnSpPr>
          <p:nvPr/>
        </p:nvCxnSpPr>
        <p:spPr>
          <a:xfrm>
            <a:off x="9497754" y="5628999"/>
            <a:ext cx="1548000" cy="0"/>
          </a:xfrm>
          <a:prstGeom prst="line">
            <a:avLst/>
          </a:prstGeom>
          <a:ln w="28575"/>
        </p:spPr>
        <p:style>
          <a:lnRef idx="3">
            <a:schemeClr val="accent5"/>
          </a:lnRef>
          <a:fillRef idx="0">
            <a:schemeClr val="accent5"/>
          </a:fillRef>
          <a:effectRef idx="2">
            <a:schemeClr val="accent5"/>
          </a:effectRef>
          <a:fontRef idx="minor">
            <a:schemeClr val="tx1"/>
          </a:fontRef>
        </p:style>
      </p:cxnSp>
      <p:sp>
        <p:nvSpPr>
          <p:cNvPr id="42" name="TextBox 41">
            <a:extLst>
              <a:ext uri="{FF2B5EF4-FFF2-40B4-BE49-F238E27FC236}">
                <a16:creationId xmlns:a16="http://schemas.microsoft.com/office/drawing/2014/main" id="{5C2C9D60-3F2C-4DFD-924D-895B345426E4}"/>
              </a:ext>
            </a:extLst>
          </p:cNvPr>
          <p:cNvSpPr txBox="1"/>
          <p:nvPr/>
        </p:nvSpPr>
        <p:spPr>
          <a:xfrm>
            <a:off x="6096000" y="848869"/>
            <a:ext cx="60579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ahoma"/>
                <a:ea typeface="+mn-ea"/>
                <a:cs typeface="+mn-cs"/>
              </a:rPr>
              <a:t>Visit </a:t>
            </a:r>
            <a:r>
              <a:rPr kumimoji="0" lang="en-US" sz="1800" b="1" i="0" u="none" strike="noStrike" kern="1200" cap="none" spc="0" normalizeH="0" baseline="0" noProof="0" dirty="0">
                <a:ln>
                  <a:noFill/>
                </a:ln>
                <a:solidFill>
                  <a:prstClr val="black"/>
                </a:solidFill>
                <a:effectLst/>
                <a:uLnTx/>
                <a:uFillTx/>
                <a:latin typeface="Tahoma"/>
                <a:ea typeface="+mn-ea"/>
                <a:cs typeface="+mn-cs"/>
                <a:hlinkClick r:id="rId13"/>
              </a:rPr>
              <a:t>http://cfpc.timedright.com</a:t>
            </a:r>
            <a:r>
              <a:rPr kumimoji="0" lang="en-US" sz="1600" b="0" i="0" u="none" strike="noStrike" kern="1200" cap="none" spc="0" normalizeH="0" baseline="0" noProof="0" dirty="0">
                <a:ln>
                  <a:noFill/>
                </a:ln>
                <a:solidFill>
                  <a:prstClr val="black"/>
                </a:solidFill>
                <a:effectLst/>
                <a:uLnTx/>
                <a:uFillTx/>
                <a:latin typeface="Tahoma"/>
                <a:ea typeface="+mn-ea"/>
                <a:cs typeface="+mn-cs"/>
              </a:rPr>
              <a:t> to follow along!</a:t>
            </a:r>
          </a:p>
        </p:txBody>
      </p:sp>
      <p:pic>
        <p:nvPicPr>
          <p:cNvPr id="4" name="Picture 3" descr="A picture containing food&#10;&#10;Description automatically generated">
            <a:extLst>
              <a:ext uri="{FF2B5EF4-FFF2-40B4-BE49-F238E27FC236}">
                <a16:creationId xmlns:a16="http://schemas.microsoft.com/office/drawing/2014/main" id="{67D8BF17-9D92-E882-C9FE-19F2E79E2924}"/>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956869" y="2600541"/>
            <a:ext cx="1800000" cy="1800000"/>
          </a:xfrm>
          <a:prstGeom prst="rect">
            <a:avLst/>
          </a:prstGeom>
          <a:ln w="28575">
            <a:solidFill>
              <a:schemeClr val="tx1"/>
            </a:solidFill>
          </a:ln>
        </p:spPr>
      </p:pic>
    </p:spTree>
    <p:extLst>
      <p:ext uri="{BB962C8B-B14F-4D97-AF65-F5344CB8AC3E}">
        <p14:creationId xmlns:p14="http://schemas.microsoft.com/office/powerpoint/2010/main" val="3980996540"/>
      </p:ext>
    </p:extLst>
  </p:cSld>
  <p:clrMapOvr>
    <a:masterClrMapping/>
  </p:clrMapOvr>
  <mc:AlternateContent xmlns:mc="http://schemas.openxmlformats.org/markup-compatibility/2006" xmlns:p14="http://schemas.microsoft.com/office/powerpoint/2010/main">
    <mc:Choice Requires="p14">
      <p:transition p14:dur="250" advTm="30000">
        <p:wipe dir="r"/>
      </p:transition>
    </mc:Choice>
    <mc:Fallback xmlns="">
      <p:transition advTm="30000">
        <p:wipe dir="r"/>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413A92A-1618-40FA-B0BD-70FAE527C2D7}"/>
              </a:ext>
              <a:ext uri="{C183D7F6-B498-43B3-948B-1728B52AA6E4}">
                <adec:decorative xmlns:adec="http://schemas.microsoft.com/office/drawing/2017/decorative" val="1"/>
              </a:ext>
            </a:extLst>
          </p:cNvPr>
          <p:cNvPicPr/>
          <p:nvPr/>
        </p:nvPicPr>
        <p:blipFill rotWithShape="1">
          <a:blip r:embed="rId3"/>
          <a:srcRect l="10369" t="80523" r="9847" b="10085"/>
          <a:stretch/>
        </p:blipFill>
        <p:spPr>
          <a:xfrm>
            <a:off x="68317" y="6324248"/>
            <a:ext cx="12055366" cy="260348"/>
          </a:xfrm>
          <a:prstGeom prst="rect">
            <a:avLst/>
          </a:prstGeom>
        </p:spPr>
      </p:pic>
      <p:sp>
        <p:nvSpPr>
          <p:cNvPr id="18" name="Content Placeholder 5">
            <a:extLst>
              <a:ext uri="{FF2B5EF4-FFF2-40B4-BE49-F238E27FC236}">
                <a16:creationId xmlns:a16="http://schemas.microsoft.com/office/drawing/2014/main" id="{00310BF0-FF34-4560-8568-6E7644049F05}"/>
              </a:ext>
            </a:extLst>
          </p:cNvPr>
          <p:cNvSpPr txBox="1">
            <a:spLocks/>
          </p:cNvSpPr>
          <p:nvPr/>
        </p:nvSpPr>
        <p:spPr>
          <a:xfrm>
            <a:off x="838200" y="1799354"/>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11" marR="0" lvl="0" indent="-228611" algn="l" defTabSz="914446"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8" name="Picture 7" descr="A flyer with a qr code&#10;&#10;Description automatically generated">
            <a:extLst>
              <a:ext uri="{FF2B5EF4-FFF2-40B4-BE49-F238E27FC236}">
                <a16:creationId xmlns:a16="http://schemas.microsoft.com/office/drawing/2014/main" id="{0E9533F7-5FA3-0F73-52D9-E8BC25860DA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91744" y="215660"/>
            <a:ext cx="4364421" cy="6112635"/>
          </a:xfrm>
          <a:prstGeom prst="rect">
            <a:avLst/>
          </a:prstGeom>
        </p:spPr>
      </p:pic>
      <p:sp>
        <p:nvSpPr>
          <p:cNvPr id="5" name="Title 4">
            <a:extLst>
              <a:ext uri="{FF2B5EF4-FFF2-40B4-BE49-F238E27FC236}">
                <a16:creationId xmlns:a16="http://schemas.microsoft.com/office/drawing/2014/main" id="{6DDEFB33-20CF-2252-41B7-634EA98C2BCD}"/>
              </a:ext>
            </a:extLst>
          </p:cNvPr>
          <p:cNvSpPr>
            <a:spLocks noGrp="1"/>
          </p:cNvSpPr>
          <p:nvPr>
            <p:ph type="title"/>
          </p:nvPr>
        </p:nvSpPr>
        <p:spPr/>
        <p:txBody>
          <a:bodyPr/>
          <a:lstStyle/>
          <a:p>
            <a:endParaRPr lang="en-US" dirty="0"/>
          </a:p>
        </p:txBody>
      </p:sp>
      <p:sp>
        <p:nvSpPr>
          <p:cNvPr id="6" name="Content Placeholder 5">
            <a:extLst>
              <a:ext uri="{FF2B5EF4-FFF2-40B4-BE49-F238E27FC236}">
                <a16:creationId xmlns:a16="http://schemas.microsoft.com/office/drawing/2014/main" id="{E51004E0-D09D-27B1-BFAB-01A8D0657DA4}"/>
              </a:ext>
            </a:extLst>
          </p:cNvPr>
          <p:cNvSpPr>
            <a:spLocks noGrp="1"/>
          </p:cNvSpPr>
          <p:nvPr>
            <p:ph idx="1"/>
          </p:nvPr>
        </p:nvSpPr>
        <p:spPr>
          <a:xfrm>
            <a:off x="5447928" y="1825625"/>
            <a:ext cx="5905872" cy="4351338"/>
          </a:xfrm>
        </p:spPr>
        <p:txBody>
          <a:bodyPr/>
          <a:lstStyle/>
          <a:p>
            <a:endParaRPr lang="en-US" dirty="0"/>
          </a:p>
        </p:txBody>
      </p:sp>
    </p:spTree>
    <p:extLst>
      <p:ext uri="{BB962C8B-B14F-4D97-AF65-F5344CB8AC3E}">
        <p14:creationId xmlns:p14="http://schemas.microsoft.com/office/powerpoint/2010/main" val="3740066631"/>
      </p:ext>
    </p:extLst>
  </p:cSld>
  <p:clrMapOvr>
    <a:masterClrMapping/>
  </p:clrMapOvr>
  <p:transition spd="slow">
    <p:wipe dir="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EF5951-A742-3CAE-1412-497699C91D70}"/>
              </a:ext>
            </a:extLst>
          </p:cNvPr>
          <p:cNvSpPr>
            <a:spLocks noGrp="1"/>
          </p:cNvSpPr>
          <p:nvPr>
            <p:ph type="title"/>
          </p:nvPr>
        </p:nvSpPr>
        <p:spPr/>
        <p:txBody>
          <a:bodyPr/>
          <a:lstStyle/>
          <a:p>
            <a:pPr algn="ctr"/>
            <a:r>
              <a:rPr lang="en-US" dirty="0"/>
              <a:t>EMAILS</a:t>
            </a:r>
          </a:p>
        </p:txBody>
      </p:sp>
      <p:sp>
        <p:nvSpPr>
          <p:cNvPr id="2" name="Content Placeholder 1">
            <a:extLst>
              <a:ext uri="{FF2B5EF4-FFF2-40B4-BE49-F238E27FC236}">
                <a16:creationId xmlns:a16="http://schemas.microsoft.com/office/drawing/2014/main" id="{92341096-C04A-5FE1-24FB-C92183E8A6A0}"/>
              </a:ext>
            </a:extLst>
          </p:cNvPr>
          <p:cNvSpPr>
            <a:spLocks noGrp="1"/>
          </p:cNvSpPr>
          <p:nvPr>
            <p:ph idx="1"/>
          </p:nvPr>
        </p:nvSpPr>
        <p:spPr/>
        <p:txBody>
          <a:bodyPr/>
          <a:lstStyle/>
          <a:p>
            <a:pPr algn="ctr"/>
            <a:endParaRPr lang="en-US" dirty="0"/>
          </a:p>
          <a:p>
            <a:pPr marL="109728" indent="0" algn="ctr">
              <a:buNone/>
            </a:pPr>
            <a:endParaRPr lang="en-US" dirty="0"/>
          </a:p>
          <a:p>
            <a:pPr marL="109728" indent="0" algn="ctr">
              <a:buNone/>
            </a:pPr>
            <a:r>
              <a:rPr lang="en-US" dirty="0"/>
              <a:t>Brent </a:t>
            </a:r>
            <a:r>
              <a:rPr lang="en-US" dirty="0" err="1"/>
              <a:t>Wolfrom</a:t>
            </a:r>
            <a:r>
              <a:rPr lang="en-US" dirty="0"/>
              <a:t> </a:t>
            </a:r>
            <a:r>
              <a:rPr lang="en-US" dirty="0">
                <a:hlinkClick r:id="rId2"/>
              </a:rPr>
              <a:t>brent.wolfrom@queensu.ca</a:t>
            </a:r>
            <a:endParaRPr lang="en-US" dirty="0"/>
          </a:p>
          <a:p>
            <a:pPr marL="109728" indent="0" algn="ctr">
              <a:buNone/>
            </a:pPr>
            <a:endParaRPr lang="en-US" dirty="0"/>
          </a:p>
          <a:p>
            <a:pPr marL="109728" indent="0" algn="ctr">
              <a:buNone/>
            </a:pPr>
            <a:endParaRPr lang="en-US" dirty="0"/>
          </a:p>
          <a:p>
            <a:pPr marL="109728" indent="0" algn="ctr">
              <a:buNone/>
            </a:pPr>
            <a:r>
              <a:rPr lang="en-US" dirty="0"/>
              <a:t>Burton McCann </a:t>
            </a:r>
            <a:r>
              <a:rPr lang="en-US" dirty="0">
                <a:hlinkClick r:id="rId3"/>
              </a:rPr>
              <a:t>dbmccann@dal.ca</a:t>
            </a:r>
            <a:endParaRPr lang="en-US" dirty="0"/>
          </a:p>
          <a:p>
            <a:pPr marL="109728" indent="0" algn="ctr">
              <a:buNone/>
            </a:pPr>
            <a:endParaRPr lang="en-US" dirty="0"/>
          </a:p>
          <a:p>
            <a:pPr marL="109728" indent="0" algn="ctr">
              <a:buNone/>
            </a:pPr>
            <a:endParaRPr lang="en-US" dirty="0"/>
          </a:p>
          <a:p>
            <a:pPr marL="109728" indent="0" algn="ctr">
              <a:buNone/>
            </a:pPr>
            <a:endParaRPr lang="en-US" dirty="0"/>
          </a:p>
        </p:txBody>
      </p:sp>
      <p:sp>
        <p:nvSpPr>
          <p:cNvPr id="3" name="Slide Number Placeholder 2">
            <a:extLst>
              <a:ext uri="{FF2B5EF4-FFF2-40B4-BE49-F238E27FC236}">
                <a16:creationId xmlns:a16="http://schemas.microsoft.com/office/drawing/2014/main" id="{2A2A125F-5E41-2520-C584-91D3D259067B}"/>
              </a:ext>
            </a:extLst>
          </p:cNvPr>
          <p:cNvSpPr>
            <a:spLocks noGrp="1"/>
          </p:cNvSpPr>
          <p:nvPr>
            <p:ph type="sldNum" sz="quarter" idx="12"/>
          </p:nvPr>
        </p:nvSpPr>
        <p:spPr/>
        <p:txBody>
          <a:bodyPr/>
          <a:lstStyle/>
          <a:p>
            <a:pPr>
              <a:defRPr/>
            </a:pPr>
            <a:fld id="{E57E915B-6A59-495A-930A-DD79DBE0BAA4}" type="slidenum">
              <a:rPr lang="en-CA" smtClean="0"/>
              <a:pPr>
                <a:defRPr/>
              </a:pPr>
              <a:t>56</a:t>
            </a:fld>
            <a:endParaRPr lang="en-CA" dirty="0"/>
          </a:p>
        </p:txBody>
      </p:sp>
    </p:spTree>
    <p:extLst>
      <p:ext uri="{BB962C8B-B14F-4D97-AF65-F5344CB8AC3E}">
        <p14:creationId xmlns:p14="http://schemas.microsoft.com/office/powerpoint/2010/main" val="3384853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rtlCol="0">
            <a:normAutofit/>
          </a:bodyPr>
          <a:lstStyle/>
          <a:p>
            <a:pPr marL="0" indent="0" fontAlgn="auto">
              <a:spcAft>
                <a:spcPts val="0"/>
              </a:spcAft>
              <a:buNone/>
              <a:defRPr/>
            </a:pPr>
            <a:endParaRPr lang="en-CA" sz="2000" b="1" dirty="0">
              <a:solidFill>
                <a:srgbClr val="FF0000"/>
              </a:solidFill>
            </a:endParaRPr>
          </a:p>
          <a:p>
            <a:pPr fontAlgn="auto">
              <a:spcAft>
                <a:spcPts val="0"/>
              </a:spcAft>
              <a:defRPr/>
            </a:pPr>
            <a:endParaRPr lang="en-CA" sz="2400" dirty="0">
              <a:solidFill>
                <a:srgbClr val="FF0000"/>
              </a:solidFill>
            </a:endParaRPr>
          </a:p>
          <a:p>
            <a:pPr marL="0" indent="0" fontAlgn="auto">
              <a:spcAft>
                <a:spcPts val="0"/>
              </a:spcAft>
              <a:buNone/>
              <a:defRPr/>
            </a:pPr>
            <a:endParaRPr lang="en-CA" sz="2400" dirty="0"/>
          </a:p>
        </p:txBody>
      </p:sp>
      <p:sp>
        <p:nvSpPr>
          <p:cNvPr id="2" name="Slide Number Placeholder 1">
            <a:extLst>
              <a:ext uri="{FF2B5EF4-FFF2-40B4-BE49-F238E27FC236}">
                <a16:creationId xmlns:a16="http://schemas.microsoft.com/office/drawing/2014/main" id="{B3C49637-03B3-BC4A-AC9F-849F6EA305D7}"/>
              </a:ext>
            </a:extLst>
          </p:cNvPr>
          <p:cNvSpPr>
            <a:spLocks noGrp="1"/>
          </p:cNvSpPr>
          <p:nvPr>
            <p:ph type="sldNum" sz="quarter" idx="12"/>
          </p:nvPr>
        </p:nvSpPr>
        <p:spPr/>
        <p:txBody>
          <a:bodyPr/>
          <a:lstStyle/>
          <a:p>
            <a:fld id="{1636E1FC-9666-486A-99FA-7FD914CD45AD}" type="slidenum">
              <a:rPr lang="en-CA" altLang="en-US" smtClean="0"/>
              <a:pPr/>
              <a:t>6</a:t>
            </a:fld>
            <a:endParaRPr lang="en-CA" altLang="en-US"/>
          </a:p>
        </p:txBody>
      </p:sp>
      <p:sp>
        <p:nvSpPr>
          <p:cNvPr id="2050" name="Title 1"/>
          <p:cNvSpPr>
            <a:spLocks noGrp="1"/>
          </p:cNvSpPr>
          <p:nvPr>
            <p:ph type="title"/>
          </p:nvPr>
        </p:nvSpPr>
        <p:spPr/>
        <p:txBody>
          <a:bodyPr/>
          <a:lstStyle/>
          <a:p>
            <a:r>
              <a:rPr lang="en-CA" altLang="en-US" dirty="0"/>
              <a:t>Presenter Disclosure</a:t>
            </a:r>
          </a:p>
        </p:txBody>
      </p:sp>
      <p:sp>
        <p:nvSpPr>
          <p:cNvPr id="7" name="Content Placeholder 2">
            <a:extLst>
              <a:ext uri="{FF2B5EF4-FFF2-40B4-BE49-F238E27FC236}">
                <a16:creationId xmlns:a16="http://schemas.microsoft.com/office/drawing/2014/main" id="{FE370D71-FEC4-45E6-A4E6-4DF24D3D15F7}"/>
              </a:ext>
            </a:extLst>
          </p:cNvPr>
          <p:cNvSpPr txBox="1">
            <a:spLocks/>
          </p:cNvSpPr>
          <p:nvPr/>
        </p:nvSpPr>
        <p:spPr bwMode="auto">
          <a:xfrm>
            <a:off x="609600" y="1569392"/>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None/>
              <a:defRPr/>
            </a:pPr>
            <a:endParaRPr lang="en-CA" sz="2000" dirty="0"/>
          </a:p>
          <a:p>
            <a:pPr marL="0" indent="0" fontAlgn="auto">
              <a:spcAft>
                <a:spcPts val="0"/>
              </a:spcAft>
              <a:buNone/>
              <a:defRPr/>
            </a:pPr>
            <a:r>
              <a:rPr lang="en-CA" sz="2400" b="1" dirty="0"/>
              <a:t>Dr. Brent </a:t>
            </a:r>
            <a:r>
              <a:rPr lang="en-CA" sz="2400" b="1" dirty="0" err="1"/>
              <a:t>Wolfrom</a:t>
            </a:r>
            <a:r>
              <a:rPr lang="en-CA" sz="2400" b="1" dirty="0"/>
              <a:t> and Dr. Burton McCann were both members of the subject matter expert group for the CFPC Best Advice Guide: Resources and Considerations in Providing Care to Veterans, 2</a:t>
            </a:r>
            <a:r>
              <a:rPr lang="en-CA" sz="2400" b="1" baseline="30000" dirty="0"/>
              <a:t>nd</a:t>
            </a:r>
            <a:r>
              <a:rPr lang="en-CA" sz="2400" b="1" dirty="0"/>
              <a:t> Edition.</a:t>
            </a:r>
          </a:p>
          <a:p>
            <a:pPr marL="0" indent="0" fontAlgn="auto">
              <a:spcAft>
                <a:spcPts val="0"/>
              </a:spcAft>
              <a:buNone/>
              <a:defRPr/>
            </a:pPr>
            <a:endParaRPr lang="en-CA" sz="2400" b="1" dirty="0"/>
          </a:p>
          <a:p>
            <a:pPr marL="0" indent="0" fontAlgn="auto">
              <a:spcAft>
                <a:spcPts val="0"/>
              </a:spcAft>
              <a:buNone/>
              <a:defRPr/>
            </a:pPr>
            <a:r>
              <a:rPr lang="en-CA" sz="2400" b="1" dirty="0"/>
              <a:t>Otherwise none to Declare</a:t>
            </a:r>
          </a:p>
          <a:p>
            <a:pPr fontAlgn="auto">
              <a:spcAft>
                <a:spcPts val="0"/>
              </a:spcAft>
              <a:defRPr/>
            </a:pPr>
            <a:endParaRPr lang="en-CA" sz="2400" b="1" dirty="0"/>
          </a:p>
          <a:p>
            <a:pPr marL="0" indent="0" fontAlgn="auto">
              <a:spcAft>
                <a:spcPts val="0"/>
              </a:spcAft>
              <a:buNone/>
              <a:defRPr/>
            </a:pPr>
            <a:endParaRPr lang="en-CA" sz="2400" b="1" dirty="0"/>
          </a:p>
          <a:p>
            <a:pPr marL="0" indent="0" fontAlgn="auto">
              <a:spcAft>
                <a:spcPts val="0"/>
              </a:spcAft>
              <a:buNone/>
              <a:defRPr/>
            </a:pPr>
            <a:endParaRPr lang="en-CA" sz="2400" b="1" dirty="0"/>
          </a:p>
          <a:p>
            <a:pPr fontAlgn="auto">
              <a:spcAft>
                <a:spcPts val="0"/>
              </a:spcAft>
              <a:defRPr/>
            </a:pPr>
            <a:endParaRPr lang="en-CA" sz="2400" b="1" dirty="0"/>
          </a:p>
          <a:p>
            <a:pPr marL="0" indent="0" fontAlgn="auto">
              <a:spcAft>
                <a:spcPts val="0"/>
              </a:spcAft>
              <a:buNone/>
              <a:defRPr/>
            </a:pPr>
            <a:endParaRPr lang="en-CA" sz="2400" b="1" dirty="0"/>
          </a:p>
          <a:p>
            <a:pPr marL="0" indent="0" fontAlgn="auto">
              <a:spcAft>
                <a:spcPts val="0"/>
              </a:spcAft>
              <a:buNone/>
              <a:defRPr/>
            </a:pPr>
            <a:endParaRPr lang="en-CA" sz="2400" dirty="0">
              <a:solidFill>
                <a:srgbClr val="FF0000"/>
              </a:solidFill>
            </a:endParaRPr>
          </a:p>
          <a:p>
            <a:pPr marL="0" indent="0" fontAlgn="auto">
              <a:spcAft>
                <a:spcPts val="0"/>
              </a:spcAft>
              <a:buFont typeface="Arial" panose="020B0604020202020204" pitchFamily="34" charset="0"/>
              <a:buNone/>
              <a:defRPr/>
            </a:pPr>
            <a:endParaRPr lang="en-CA" sz="2400" dirty="0"/>
          </a:p>
        </p:txBody>
      </p:sp>
    </p:spTree>
    <p:extLst>
      <p:ext uri="{BB962C8B-B14F-4D97-AF65-F5344CB8AC3E}">
        <p14:creationId xmlns:p14="http://schemas.microsoft.com/office/powerpoint/2010/main" val="34355649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B36F016-C9CE-144D-BC61-F52F7ADCC9E8}"/>
              </a:ext>
            </a:extLst>
          </p:cNvPr>
          <p:cNvSpPr>
            <a:spLocks noGrp="1"/>
          </p:cNvSpPr>
          <p:nvPr>
            <p:ph idx="1"/>
          </p:nvPr>
        </p:nvSpPr>
        <p:spPr>
          <a:noFill/>
        </p:spPr>
        <p:txBody>
          <a:bodyPr>
            <a:normAutofit/>
          </a:bodyPr>
          <a:lstStyle/>
          <a:p>
            <a:pPr marL="0" indent="-457200">
              <a:buNone/>
            </a:pPr>
            <a:r>
              <a:rPr lang="en-US" sz="2400" b="1" dirty="0"/>
              <a:t>Dr. Brent Wolfrom </a:t>
            </a:r>
            <a:r>
              <a:rPr lang="en-US" sz="2400" dirty="0"/>
              <a:t>MD CCFP FCFP, </a:t>
            </a:r>
          </a:p>
          <a:p>
            <a:pPr marL="0" indent="-457200">
              <a:buNone/>
            </a:pPr>
            <a:r>
              <a:rPr lang="en-US" sz="2400" dirty="0"/>
              <a:t>Department of Family Medicine</a:t>
            </a:r>
            <a:r>
              <a:rPr lang="en-US" sz="1800" dirty="0"/>
              <a:t>, </a:t>
            </a:r>
            <a:r>
              <a:rPr lang="en-US" sz="2400" dirty="0"/>
              <a:t>Queen’s University.</a:t>
            </a:r>
          </a:p>
          <a:p>
            <a:pPr marL="0" indent="-457200">
              <a:buNone/>
            </a:pPr>
            <a:r>
              <a:rPr lang="en-US" sz="2400" b="1" dirty="0"/>
              <a:t>Dr. Jim Thompson </a:t>
            </a:r>
            <a:r>
              <a:rPr lang="en-US" sz="2400" dirty="0"/>
              <a:t>MD CCFP(EM) FCFP, Assistant Professor, Department of Family Medicine, Dalhousie University; Adjunct Associate Professor, Department of Public Health Sciences, Queens University.</a:t>
            </a:r>
          </a:p>
          <a:p>
            <a:pPr marL="0" indent="-457200">
              <a:buNone/>
            </a:pPr>
            <a:r>
              <a:rPr lang="en-US" sz="2400" b="1" dirty="0"/>
              <a:t>Dr. Heather MacKinnon </a:t>
            </a:r>
            <a:r>
              <a:rPr lang="en-US" sz="2400" dirty="0"/>
              <a:t>MSc MD, MSM CD, Family Physician, Halifax.</a:t>
            </a:r>
          </a:p>
          <a:p>
            <a:pPr marL="0" indent="-457200">
              <a:buNone/>
            </a:pPr>
            <a:r>
              <a:rPr lang="en-US" sz="2400" b="1" dirty="0"/>
              <a:t>Dr. Burton McCann </a:t>
            </a:r>
            <a:r>
              <a:rPr lang="en-US" sz="2400" dirty="0"/>
              <a:t>MD JD CCBOM FCFP FACOEM, Assistant Professor, Department of Family Medicine, Dalhousie University.</a:t>
            </a:r>
          </a:p>
          <a:p>
            <a:pPr marL="0" indent="-457200">
              <a:buNone/>
            </a:pPr>
            <a:endParaRPr lang="en-US" sz="2400" dirty="0"/>
          </a:p>
        </p:txBody>
      </p:sp>
      <p:sp>
        <p:nvSpPr>
          <p:cNvPr id="6" name="Slide Number Placeholder 5">
            <a:extLst>
              <a:ext uri="{FF2B5EF4-FFF2-40B4-BE49-F238E27FC236}">
                <a16:creationId xmlns:a16="http://schemas.microsoft.com/office/drawing/2014/main" id="{61588227-36D4-894F-90CF-08CE3C3CC5E3}"/>
              </a:ext>
            </a:extLst>
          </p:cNvPr>
          <p:cNvSpPr>
            <a:spLocks noGrp="1"/>
          </p:cNvSpPr>
          <p:nvPr>
            <p:ph type="sldNum" sz="quarter" idx="12"/>
          </p:nvPr>
        </p:nvSpPr>
        <p:spPr/>
        <p:txBody>
          <a:bodyPr/>
          <a:lstStyle/>
          <a:p>
            <a:fld id="{1532E7D6-00FC-4F05-8D68-6F69D83B91B5}" type="slidenum">
              <a:rPr lang="en-US" smtClean="0">
                <a:solidFill>
                  <a:prstClr val="black">
                    <a:tint val="75000"/>
                  </a:prstClr>
                </a:solidFill>
              </a:rPr>
              <a:pPr/>
              <a:t>7</a:t>
            </a:fld>
            <a:endParaRPr lang="en-US" dirty="0">
              <a:solidFill>
                <a:prstClr val="black">
                  <a:tint val="75000"/>
                </a:prstClr>
              </a:solidFill>
            </a:endParaRPr>
          </a:p>
        </p:txBody>
      </p:sp>
      <p:sp>
        <p:nvSpPr>
          <p:cNvPr id="2" name="Title 1">
            <a:extLst>
              <a:ext uri="{FF2B5EF4-FFF2-40B4-BE49-F238E27FC236}">
                <a16:creationId xmlns:a16="http://schemas.microsoft.com/office/drawing/2014/main" id="{64629708-B394-FA45-AC90-B9896E040F16}"/>
              </a:ext>
            </a:extLst>
          </p:cNvPr>
          <p:cNvSpPr>
            <a:spLocks noGrp="1"/>
          </p:cNvSpPr>
          <p:nvPr>
            <p:ph type="title"/>
          </p:nvPr>
        </p:nvSpPr>
        <p:spPr/>
        <p:txBody>
          <a:bodyPr/>
          <a:lstStyle/>
          <a:p>
            <a:r>
              <a:rPr lang="en-US" dirty="0"/>
              <a:t>Contributors</a:t>
            </a:r>
          </a:p>
        </p:txBody>
      </p:sp>
    </p:spTree>
    <p:extLst>
      <p:ext uri="{BB962C8B-B14F-4D97-AF65-F5344CB8AC3E}">
        <p14:creationId xmlns:p14="http://schemas.microsoft.com/office/powerpoint/2010/main" val="17236203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7408" y="2060848"/>
            <a:ext cx="10297144" cy="3283239"/>
          </a:xfrm>
        </p:spPr>
        <p:txBody>
          <a:bodyPr>
            <a:normAutofit/>
          </a:bodyPr>
          <a:lstStyle/>
          <a:p>
            <a:pPr marL="624078" indent="-514350">
              <a:lnSpc>
                <a:spcPct val="150000"/>
              </a:lnSpc>
              <a:buSzPct val="100000"/>
              <a:buFont typeface="+mj-lt"/>
              <a:buAutoNum type="arabicPeriod"/>
            </a:pPr>
            <a:r>
              <a:rPr lang="en-US" dirty="0"/>
              <a:t>Recognize Veterans in your practice.</a:t>
            </a:r>
          </a:p>
          <a:p>
            <a:pPr marL="624078" indent="-514350">
              <a:lnSpc>
                <a:spcPct val="150000"/>
              </a:lnSpc>
              <a:buSzPct val="100000"/>
              <a:buFont typeface="+mj-lt"/>
              <a:buAutoNum type="arabicPeriod"/>
            </a:pPr>
            <a:r>
              <a:rPr lang="en-US" dirty="0"/>
              <a:t>Integrate Veteran lived experience and cultural competence into your patients care.</a:t>
            </a:r>
          </a:p>
          <a:p>
            <a:pPr marL="624078" indent="-514350">
              <a:lnSpc>
                <a:spcPct val="150000"/>
              </a:lnSpc>
              <a:buSzPct val="100000"/>
              <a:buFont typeface="+mj-lt"/>
              <a:buAutoNum type="arabicPeriod"/>
            </a:pPr>
            <a:r>
              <a:rPr lang="en-US" dirty="0"/>
              <a:t>Apply Veteran care tools and resources.</a:t>
            </a:r>
          </a:p>
        </p:txBody>
      </p:sp>
      <p:sp>
        <p:nvSpPr>
          <p:cNvPr id="4" name="Slide Number Placeholder 3">
            <a:extLst>
              <a:ext uri="{FF2B5EF4-FFF2-40B4-BE49-F238E27FC236}">
                <a16:creationId xmlns:a16="http://schemas.microsoft.com/office/drawing/2014/main" id="{D4FAEE4E-182D-6F49-97E9-3D7F3FAD5CB7}"/>
              </a:ext>
            </a:extLst>
          </p:cNvPr>
          <p:cNvSpPr>
            <a:spLocks noGrp="1"/>
          </p:cNvSpPr>
          <p:nvPr>
            <p:ph type="sldNum" sz="quarter" idx="12"/>
          </p:nvPr>
        </p:nvSpPr>
        <p:spPr/>
        <p:txBody>
          <a:bodyPr/>
          <a:lstStyle/>
          <a:p>
            <a:pPr>
              <a:defRPr/>
            </a:pPr>
            <a:fld id="{E57E915B-6A59-495A-930A-DD79DBE0BAA4}" type="slidenum">
              <a:rPr lang="en-CA" smtClean="0"/>
              <a:pPr>
                <a:defRPr/>
              </a:pPr>
              <a:t>8</a:t>
            </a:fld>
            <a:endParaRPr lang="en-CA" dirty="0"/>
          </a:p>
        </p:txBody>
      </p:sp>
      <p:sp>
        <p:nvSpPr>
          <p:cNvPr id="2" name="Title 1"/>
          <p:cNvSpPr>
            <a:spLocks noGrp="1"/>
          </p:cNvSpPr>
          <p:nvPr>
            <p:ph type="title"/>
          </p:nvPr>
        </p:nvSpPr>
        <p:spPr/>
        <p:txBody>
          <a:bodyPr/>
          <a:lstStyle/>
          <a:p>
            <a:r>
              <a:rPr lang="en-US" dirty="0">
                <a:solidFill>
                  <a:srgbClr val="0E29B2"/>
                </a:solidFill>
              </a:rPr>
              <a:t>Outline</a:t>
            </a:r>
          </a:p>
        </p:txBody>
      </p:sp>
      <p:sp>
        <p:nvSpPr>
          <p:cNvPr id="5" name="TextBox 4">
            <a:extLst>
              <a:ext uri="{FF2B5EF4-FFF2-40B4-BE49-F238E27FC236}">
                <a16:creationId xmlns:a16="http://schemas.microsoft.com/office/drawing/2014/main" id="{D64A5AFD-A1F1-C14F-A59D-359A685D0A7C}"/>
              </a:ext>
            </a:extLst>
          </p:cNvPr>
          <p:cNvSpPr txBox="1"/>
          <p:nvPr/>
        </p:nvSpPr>
        <p:spPr>
          <a:xfrm>
            <a:off x="7491676" y="864962"/>
            <a:ext cx="3576685" cy="369332"/>
          </a:xfrm>
          <a:prstGeom prst="rect">
            <a:avLst/>
          </a:prstGeom>
          <a:noFill/>
          <a:ln>
            <a:solidFill>
              <a:schemeClr val="accent1"/>
            </a:solidFill>
          </a:ln>
        </p:spPr>
        <p:txBody>
          <a:bodyPr wrap="none" rtlCol="0">
            <a:spAutoFit/>
          </a:bodyPr>
          <a:lstStyle/>
          <a:p>
            <a:r>
              <a:rPr lang="en-US" dirty="0"/>
              <a:t>“Veteran” = Former CAF Member</a:t>
            </a:r>
          </a:p>
        </p:txBody>
      </p:sp>
    </p:spTree>
    <p:extLst>
      <p:ext uri="{BB962C8B-B14F-4D97-AF65-F5344CB8AC3E}">
        <p14:creationId xmlns:p14="http://schemas.microsoft.com/office/powerpoint/2010/main" val="32260073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860BC64-4E78-3241-B08A-B471776ABD03}"/>
              </a:ext>
            </a:extLst>
          </p:cNvPr>
          <p:cNvSpPr>
            <a:spLocks noGrp="1"/>
          </p:cNvSpPr>
          <p:nvPr>
            <p:ph idx="1"/>
          </p:nvPr>
        </p:nvSpPr>
        <p:spPr/>
        <p:txBody>
          <a:bodyPr>
            <a:noAutofit/>
          </a:bodyPr>
          <a:lstStyle/>
          <a:p>
            <a:r>
              <a:rPr lang="en-CA" sz="2800" b="1" dirty="0">
                <a:solidFill>
                  <a:srgbClr val="5B5B5B"/>
                </a:solidFill>
                <a:effectLst/>
                <a:latin typeface="HelveticaNeueLTPro"/>
              </a:rPr>
              <a:t>Have you ever had any Canadian military service?</a:t>
            </a:r>
          </a:p>
          <a:p>
            <a:r>
              <a:rPr lang="en-CA" sz="2800" dirty="0">
                <a:solidFill>
                  <a:srgbClr val="5B5B5B"/>
                </a:solidFill>
                <a:effectLst/>
                <a:latin typeface="HelveticaNeueLTPro"/>
              </a:rPr>
              <a:t>When did you release from the Canadian Armed Forces (CAF)? </a:t>
            </a:r>
            <a:endParaRPr lang="en-CA" sz="2800" dirty="0"/>
          </a:p>
          <a:p>
            <a:r>
              <a:rPr lang="en-CA" sz="2800" dirty="0">
                <a:solidFill>
                  <a:srgbClr val="5B5B5B"/>
                </a:solidFill>
                <a:effectLst/>
                <a:latin typeface="HelveticaNeueLTPro"/>
              </a:rPr>
              <a:t>Have you recently moved into this community? </a:t>
            </a:r>
            <a:endParaRPr lang="en-CA" sz="2800" dirty="0"/>
          </a:p>
          <a:p>
            <a:r>
              <a:rPr lang="en-CA" sz="2800" dirty="0">
                <a:solidFill>
                  <a:srgbClr val="5B5B5B"/>
                </a:solidFill>
                <a:effectLst/>
                <a:latin typeface="HelveticaNeueLTPro"/>
              </a:rPr>
              <a:t>How has your release from the CAF been for you? For your family? </a:t>
            </a:r>
            <a:endParaRPr lang="en-CA" sz="2800" dirty="0"/>
          </a:p>
          <a:p>
            <a:r>
              <a:rPr lang="en-CA" sz="2800" dirty="0">
                <a:solidFill>
                  <a:srgbClr val="5B5B5B"/>
                </a:solidFill>
                <a:effectLst/>
                <a:latin typeface="HelveticaNeueLTPro"/>
              </a:rPr>
              <a:t>Can you tell me a little bit about your military service? Were you deployed? How many postings did you have and where to? </a:t>
            </a:r>
            <a:endParaRPr lang="en-CA" sz="2800" dirty="0"/>
          </a:p>
          <a:p>
            <a:r>
              <a:rPr lang="en-CA" sz="2800" dirty="0">
                <a:solidFill>
                  <a:srgbClr val="5B5B5B"/>
                </a:solidFill>
                <a:effectLst/>
                <a:latin typeface="HelveticaNeueLTPro"/>
              </a:rPr>
              <a:t>What kind of occupation did you have in the CAF? Did you experience any unusual occupational exposures through service? </a:t>
            </a:r>
            <a:endParaRPr lang="en-CA" sz="2800" dirty="0"/>
          </a:p>
        </p:txBody>
      </p:sp>
      <p:sp>
        <p:nvSpPr>
          <p:cNvPr id="6" name="Slide Number Placeholder 5">
            <a:extLst>
              <a:ext uri="{FF2B5EF4-FFF2-40B4-BE49-F238E27FC236}">
                <a16:creationId xmlns:a16="http://schemas.microsoft.com/office/drawing/2014/main" id="{D1B6C11C-4269-4346-8394-BA664944FDB9}"/>
              </a:ext>
            </a:extLst>
          </p:cNvPr>
          <p:cNvSpPr>
            <a:spLocks noGrp="1"/>
          </p:cNvSpPr>
          <p:nvPr>
            <p:ph type="sldNum" sz="quarter" idx="12"/>
          </p:nvPr>
        </p:nvSpPr>
        <p:spPr/>
        <p:txBody>
          <a:bodyPr/>
          <a:lstStyle/>
          <a:p>
            <a:pPr>
              <a:defRPr/>
            </a:pPr>
            <a:fld id="{E57E915B-6A59-495A-930A-DD79DBE0BAA4}" type="slidenum">
              <a:rPr lang="en-CA" smtClean="0"/>
              <a:pPr>
                <a:defRPr/>
              </a:pPr>
              <a:t>9</a:t>
            </a:fld>
            <a:endParaRPr lang="en-CA" dirty="0"/>
          </a:p>
        </p:txBody>
      </p:sp>
      <p:sp>
        <p:nvSpPr>
          <p:cNvPr id="4" name="Title 3">
            <a:extLst>
              <a:ext uri="{FF2B5EF4-FFF2-40B4-BE49-F238E27FC236}">
                <a16:creationId xmlns:a16="http://schemas.microsoft.com/office/drawing/2014/main" id="{F55EFBAC-A26D-0F4B-B435-D852370E86FC}"/>
              </a:ext>
            </a:extLst>
          </p:cNvPr>
          <p:cNvSpPr>
            <a:spLocks noGrp="1"/>
          </p:cNvSpPr>
          <p:nvPr>
            <p:ph type="title"/>
          </p:nvPr>
        </p:nvSpPr>
        <p:spPr/>
        <p:txBody>
          <a:bodyPr>
            <a:normAutofit/>
          </a:bodyPr>
          <a:lstStyle/>
          <a:p>
            <a:r>
              <a:rPr lang="en-CA" sz="3200" dirty="0">
                <a:solidFill>
                  <a:srgbClr val="05518E"/>
                </a:solidFill>
                <a:effectLst/>
                <a:latin typeface="HelveticaNeueLTPro"/>
              </a:rPr>
              <a:t>Recognizing Veterans in Your Practice</a:t>
            </a:r>
            <a:endParaRPr lang="en-CA" sz="3200" dirty="0"/>
          </a:p>
        </p:txBody>
      </p:sp>
    </p:spTree>
    <p:extLst>
      <p:ext uri="{BB962C8B-B14F-4D97-AF65-F5344CB8AC3E}">
        <p14:creationId xmlns:p14="http://schemas.microsoft.com/office/powerpoint/2010/main" val="278779857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lueWav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extLst>
    <a:ext uri="{05A4C25C-085E-4340-85A3-A5531E510DB2}">
      <thm15:themeFamily xmlns:thm15="http://schemas.microsoft.com/office/thememl/2012/main" name="BlueWave" id="{56A624E6-1D2F-744C-A0C1-F3FF160E75E5}" vid="{31689B0F-45CC-9149-BC0E-B5FD3EB91F59}"/>
    </a:ext>
  </a:extLst>
</a:theme>
</file>

<file path=ppt/theme/theme2.xml><?xml version="1.0" encoding="utf-8"?>
<a:theme xmlns:a="http://schemas.openxmlformats.org/drawingml/2006/main" name="1_Custom Design">
  <a:themeElements>
    <a:clrScheme name="Custom 2">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0070C0"/>
      </a:hlink>
      <a:folHlink>
        <a:srgbClr val="91919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Theme">
  <a:themeElements>
    <a:clrScheme name="Great Pitch Decks - Technology">
      <a:dk1>
        <a:sysClr val="windowText" lastClr="000000"/>
      </a:dk1>
      <a:lt1>
        <a:sysClr val="window" lastClr="FFFFFF"/>
      </a:lt1>
      <a:dk2>
        <a:srgbClr val="12121E"/>
      </a:dk2>
      <a:lt2>
        <a:srgbClr val="F2F2F2"/>
      </a:lt2>
      <a:accent1>
        <a:srgbClr val="00B0F0"/>
      </a:accent1>
      <a:accent2>
        <a:srgbClr val="5ECCF3"/>
      </a:accent2>
      <a:accent3>
        <a:srgbClr val="A7EA52"/>
      </a:accent3>
      <a:accent4>
        <a:srgbClr val="5DCEAF"/>
      </a:accent4>
      <a:accent5>
        <a:srgbClr val="FF8021"/>
      </a:accent5>
      <a:accent6>
        <a:srgbClr val="F14124"/>
      </a:accent6>
      <a:hlink>
        <a:srgbClr val="5ECCF3"/>
      </a:hlink>
      <a:folHlink>
        <a:srgbClr val="7F7F7F"/>
      </a:folHlink>
    </a:clrScheme>
    <a:fontScheme name="Custom 141">
      <a:majorFont>
        <a:latin typeface="Arial Black"/>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9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33781529_Tech pitch deck_RVA_v5" id="{A2EB78D0-E53B-4F6A-BDEB-161D0EE79897}" vid="{43D59DC8-94C0-4D1D-B6DD-8A7938E09C75}"/>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BlueWave</Template>
  <TotalTime>36038</TotalTime>
  <Words>5953</Words>
  <Application>Microsoft Office PowerPoint</Application>
  <PresentationFormat>Widescreen</PresentationFormat>
  <Paragraphs>750</Paragraphs>
  <Slides>56</Slides>
  <Notes>40</Notes>
  <HiddenSlides>0</HiddenSlides>
  <MMClips>0</MMClips>
  <ScaleCrop>false</ScaleCrop>
  <HeadingPairs>
    <vt:vector size="6" baseType="variant">
      <vt:variant>
        <vt:lpstr>Fonts Used</vt:lpstr>
      </vt:variant>
      <vt:variant>
        <vt:i4>19</vt:i4>
      </vt:variant>
      <vt:variant>
        <vt:lpstr>Theme</vt:lpstr>
      </vt:variant>
      <vt:variant>
        <vt:i4>5</vt:i4>
      </vt:variant>
      <vt:variant>
        <vt:lpstr>Slide Titles</vt:lpstr>
      </vt:variant>
      <vt:variant>
        <vt:i4>56</vt:i4>
      </vt:variant>
    </vt:vector>
  </HeadingPairs>
  <TitlesOfParts>
    <vt:vector size="80" baseType="lpstr">
      <vt:lpstr>Arial</vt:lpstr>
      <vt:lpstr>Arial Black</vt:lpstr>
      <vt:lpstr>Book Antiqua</vt:lpstr>
      <vt:lpstr>Calibri</vt:lpstr>
      <vt:lpstr>Calibri Light</vt:lpstr>
      <vt:lpstr>Courier New</vt:lpstr>
      <vt:lpstr>Gill Sans MT</vt:lpstr>
      <vt:lpstr>HelveticaNeueLTPro</vt:lpstr>
      <vt:lpstr>Lucida Sans Unicode</vt:lpstr>
      <vt:lpstr>Montserrat</vt:lpstr>
      <vt:lpstr>Roboto</vt:lpstr>
      <vt:lpstr>Roboto Bold</vt:lpstr>
      <vt:lpstr>Segoe UI Symbol</vt:lpstr>
      <vt:lpstr>Tahoma</vt:lpstr>
      <vt:lpstr>Times New Roman</vt:lpstr>
      <vt:lpstr>Verdana</vt:lpstr>
      <vt:lpstr>Wingdings</vt:lpstr>
      <vt:lpstr>Wingdings 2</vt:lpstr>
      <vt:lpstr>Wingdings 3</vt:lpstr>
      <vt:lpstr>BlueWave</vt:lpstr>
      <vt:lpstr>1_Custom Design</vt:lpstr>
      <vt:lpstr>1_Office Theme</vt:lpstr>
      <vt:lpstr>1_Office Theme</vt:lpstr>
      <vt:lpstr>2_Office Theme</vt:lpstr>
      <vt:lpstr>Veteran Care:</vt:lpstr>
      <vt:lpstr>  Brent Wolfrom MD CCFP FCFP </vt:lpstr>
      <vt:lpstr>Burton McCann MD JD CCBOM FCFP FACOEM</vt:lpstr>
      <vt:lpstr>PowerPoint Presentation</vt:lpstr>
      <vt:lpstr>PowerPoint Presentation</vt:lpstr>
      <vt:lpstr>Presenter Disclosure</vt:lpstr>
      <vt:lpstr>Contributors</vt:lpstr>
      <vt:lpstr>Outline</vt:lpstr>
      <vt:lpstr>Recognizing Veterans in Your Practice</vt:lpstr>
      <vt:lpstr>Canadian Veteran Population</vt:lpstr>
      <vt:lpstr>Afghanistan Cohort</vt:lpstr>
      <vt:lpstr>Health Care for Serving Personnel and Veterans </vt:lpstr>
      <vt:lpstr>Canadian Veteran Well-being Construct</vt:lpstr>
      <vt:lpstr>PowerPoint Presentation</vt:lpstr>
      <vt:lpstr>Examples of Occupational Health Issues</vt:lpstr>
      <vt:lpstr>Research on Veteran Well-being</vt:lpstr>
      <vt:lpstr>Overall Findings</vt:lpstr>
      <vt:lpstr>Life After Service Survey  2019</vt:lpstr>
      <vt:lpstr>Prevalence of Chronic Health Conditions</vt:lpstr>
      <vt:lpstr>Prevalence of Disability</vt:lpstr>
      <vt:lpstr>Comorbidity of Physical  and Mental Health Conditions</vt:lpstr>
      <vt:lpstr>Personal and Environmental Factors Correlated with Activity Limitations</vt:lpstr>
      <vt:lpstr>Hearing Problems by Age: Ask all Veterans</vt:lpstr>
      <vt:lpstr>Mental Health by the Numbers</vt:lpstr>
      <vt:lpstr>Mental Health  Services </vt:lpstr>
      <vt:lpstr>VAC Network of Operational Stress Injury Clinics</vt:lpstr>
      <vt:lpstr>PowerPoint Presentation</vt:lpstr>
      <vt:lpstr>  Brent Wolfrom MD CCFP FCFP </vt:lpstr>
      <vt:lpstr>Reserve Force</vt:lpstr>
      <vt:lpstr>Reserve Force</vt:lpstr>
      <vt:lpstr>Families</vt:lpstr>
      <vt:lpstr>Families</vt:lpstr>
      <vt:lpstr>Service and Research Focus: Transition</vt:lpstr>
      <vt:lpstr>Transition/Access to Primary Care</vt:lpstr>
      <vt:lpstr>Proportion of Veterans reporting a regular medical doctor, by year of release</vt:lpstr>
      <vt:lpstr>The Myths</vt:lpstr>
      <vt:lpstr>Pearls – What have we learned?</vt:lpstr>
      <vt:lpstr>Military Cultural Context</vt:lpstr>
      <vt:lpstr>PowerPoint Presentation</vt:lpstr>
      <vt:lpstr>Cultural Context</vt:lpstr>
      <vt:lpstr>Veteran Cultural Context</vt:lpstr>
      <vt:lpstr>Suggestions to build rapport with your Veteran patients</vt:lpstr>
      <vt:lpstr>PowerPoint Presentation</vt:lpstr>
      <vt:lpstr>Barriers to Change in Veterans Health</vt:lpstr>
      <vt:lpstr>Solutions</vt:lpstr>
      <vt:lpstr>What can you do right now?</vt:lpstr>
      <vt:lpstr>Conclusion</vt:lpstr>
      <vt:lpstr>Resources</vt:lpstr>
      <vt:lpstr>Resources Continued</vt:lpstr>
      <vt:lpstr>Resources and Considerations in Providing Care to Veterans, 2nd Edition</vt:lpstr>
      <vt:lpstr>PowerPoint Presentation</vt:lpstr>
      <vt:lpstr>Member Interest Groups at the CFPC</vt:lpstr>
      <vt:lpstr>Occupational Medicine MIG includes Veteran Health</vt:lpstr>
      <vt:lpstr>MiGroups</vt:lpstr>
      <vt:lpstr>PowerPoint Presentation</vt:lpstr>
      <vt:lpstr>EMAILS</vt:lpstr>
    </vt:vector>
  </TitlesOfParts>
  <Company>ASC-CSA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mon</dc:creator>
  <cp:lastModifiedBy>Deanne McKay</cp:lastModifiedBy>
  <cp:revision>633</cp:revision>
  <cp:lastPrinted>2017-09-05T16:04:08Z</cp:lastPrinted>
  <dcterms:created xsi:type="dcterms:W3CDTF">2013-11-21T18:38:44Z</dcterms:created>
  <dcterms:modified xsi:type="dcterms:W3CDTF">2023-11-08T20:10:36Z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-1085329236</vt:i4>
  </property>
  <property fmtid="{D5CDD505-2E9C-101B-9397-08002B2CF9AE}" pid="3" name="_NewReviewCycle">
    <vt:lpwstr/>
  </property>
  <property fmtid="{D5CDD505-2E9C-101B-9397-08002B2CF9AE}" pid="4" name="_EmailSubject">
    <vt:lpwstr>Presentation to 100+ Family Physicians</vt:lpwstr>
  </property>
  <property fmtid="{D5CDD505-2E9C-101B-9397-08002B2CF9AE}" pid="5" name="_AuthorEmail">
    <vt:lpwstr>cyd.courchesne@veterans.gc.ca</vt:lpwstr>
  </property>
  <property fmtid="{D5CDD505-2E9C-101B-9397-08002B2CF9AE}" pid="6" name="_AuthorEmailDisplayName">
    <vt:lpwstr>Cyd Courchesne (she/her | elle) (VAC/ACC)</vt:lpwstr>
  </property>
</Properties>
</file>