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61" r:id="rId3"/>
  </p:sldMasterIdLst>
  <p:notesMasterIdLst>
    <p:notesMasterId r:id="rId28"/>
  </p:notesMasterIdLst>
  <p:sldIdLst>
    <p:sldId id="256" r:id="rId4"/>
    <p:sldId id="257" r:id="rId5"/>
    <p:sldId id="258" r:id="rId6"/>
    <p:sldId id="259" r:id="rId7"/>
    <p:sldId id="260" r:id="rId8"/>
    <p:sldId id="28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8" r:id="rId22"/>
    <p:sldId id="273" r:id="rId23"/>
    <p:sldId id="274" r:id="rId24"/>
    <p:sldId id="290" r:id="rId25"/>
    <p:sldId id="275" r:id="rId26"/>
    <p:sldId id="276" r:id="rId27"/>
  </p:sldIdLst>
  <p:sldSz cx="12192000" cy="6858000"/>
  <p:notesSz cx="6858000" cy="9144000"/>
  <p:embeddedFontLst>
    <p:embeddedFont>
      <p:font typeface="Aptos" panose="020B0004020202020204" pitchFamily="34" charset="0"/>
      <p:regular r:id="rId29"/>
      <p:bold r:id="rId30"/>
      <p:italic r:id="rId31"/>
      <p:boldItalic r:id="rId32"/>
    </p:embeddedFont>
    <p:embeddedFont>
      <p:font typeface="Arim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Quattrocento Sans" panose="020B0502050000020003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jiz2Pjxn0nO2Fzyck+Pb+piRjj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27" autoAdjust="0"/>
  </p:normalViewPr>
  <p:slideViewPr>
    <p:cSldViewPr snapToGrid="0">
      <p:cViewPr varScale="1">
        <p:scale>
          <a:sx n="59" d="100"/>
          <a:sy n="59" d="100"/>
        </p:scale>
        <p:origin x="151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55" Type="http://customschemas.google.com/relationships/presentationmetadata" Target="meta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8ac2c34f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248ac2c34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afae05d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4afae05d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52" name="Google Shape;252;g24afae05d1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c065750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8c065750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0" name="Google Shape;260;g28c065750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48c9fe22c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48c9fe22c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g248c9fe22cb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48c9fe22c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48c9fe22cb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g248c9fe22cb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8c9fe22c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48c9fe22cb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g248c9fe22cb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afae05d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4afae05d1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3" name="Google Shape;303;g24afae05d1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3b1d3c0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83b1d3c00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endParaRPr dirty="0"/>
          </a:p>
        </p:txBody>
      </p:sp>
      <p:sp>
        <p:nvSpPr>
          <p:cNvPr id="313" name="Google Shape;313;g283b1d3c00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83b1d3c00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83b1d3c00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endParaRPr lang="en-CA" dirty="0"/>
          </a:p>
        </p:txBody>
      </p:sp>
      <p:sp>
        <p:nvSpPr>
          <p:cNvPr id="313" name="Google Shape;313;g283b1d3c007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084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48c9fe22c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48c9fe22cb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248c9fe22cb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b0d864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4b0d8647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338;g24b0d8647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b0d8647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4b0d8647c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Here’s a great resource from the University of Ottawa</a:t>
            </a:r>
            <a:endParaRPr dirty="0"/>
          </a:p>
        </p:txBody>
      </p:sp>
      <p:sp>
        <p:nvSpPr>
          <p:cNvPr id="338" name="Google Shape;338;g24b0d8647c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68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48ac2c34fd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48ac2c34fd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g248ac2c34fd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C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7" name="Google Shape;2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117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23" name="Google Shape;22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6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4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4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8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130" name="Google Shape;130;p50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2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3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3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149" name="Google Shape;149;p53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150" name="Google Shape;150;p5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4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5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5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5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Arial"/>
              <a:buNone/>
              <a:defRPr sz="2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4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7154" algn="l" rtl="0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3245" algn="l" rtl="0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4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uottawa.ca/faculty-medicine/family/faculty/climb-mentorship-program" TargetMode="Externa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ttawa.ca/faculty-medicine/family/faculty/climb-mentorship-progra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nti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48ac2c34fd_0_0"/>
          <p:cNvPicPr preferRelativeResize="0"/>
          <p:nvPr/>
        </p:nvPicPr>
        <p:blipFill rotWithShape="1">
          <a:blip r:embed="rId3">
            <a:alphaModFix/>
          </a:blip>
          <a:srcRect l="12945" t="40984" r="25023" b="-3746"/>
          <a:stretch/>
        </p:blipFill>
        <p:spPr>
          <a:xfrm rot="10800000">
            <a:off x="-2" y="2218838"/>
            <a:ext cx="7701368" cy="463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248ac2c34fd_0_0"/>
          <p:cNvPicPr preferRelativeResize="0"/>
          <p:nvPr/>
        </p:nvPicPr>
        <p:blipFill rotWithShape="1">
          <a:blip r:embed="rId4">
            <a:alphaModFix/>
          </a:blip>
          <a:srcRect r="21531" b="20102"/>
          <a:stretch/>
        </p:blipFill>
        <p:spPr>
          <a:xfrm>
            <a:off x="6478060" y="1272648"/>
            <a:ext cx="5713941" cy="558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248ac2c34fd_0_0"/>
          <p:cNvPicPr preferRelativeResize="0"/>
          <p:nvPr/>
        </p:nvPicPr>
        <p:blipFill rotWithShape="1">
          <a:blip r:embed="rId5">
            <a:alphaModFix/>
          </a:blip>
          <a:srcRect t="52794" r="46018"/>
          <a:stretch/>
        </p:blipFill>
        <p:spPr>
          <a:xfrm>
            <a:off x="9517472" y="-5580"/>
            <a:ext cx="2674531" cy="242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48ac2c34fd_0_0"/>
          <p:cNvSpPr txBox="1"/>
          <p:nvPr/>
        </p:nvSpPr>
        <p:spPr>
          <a:xfrm>
            <a:off x="723450" y="175800"/>
            <a:ext cx="10745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0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Supporting Mentorship for New Leaders in Family Medicine</a:t>
            </a:r>
            <a:endParaRPr dirty="0"/>
          </a:p>
        </p:txBody>
      </p:sp>
      <p:sp>
        <p:nvSpPr>
          <p:cNvPr id="173" name="Google Shape;173;g248ac2c34fd_0_0"/>
          <p:cNvSpPr txBox="1"/>
          <p:nvPr/>
        </p:nvSpPr>
        <p:spPr>
          <a:xfrm>
            <a:off x="1783500" y="2528550"/>
            <a:ext cx="86250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Alison Baker, MSc, MD, CCFP, FCFP, DRCPSC(CE)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Molly Whalen-Browne, MD, MSc, DTM&amp;H, CCFP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Deborah Kopansky-Giles, BPHE, DC, FCCS, MSc</a:t>
            </a:r>
            <a:endParaRPr sz="25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rgbClr val="242424"/>
                </a:solidFill>
                <a:latin typeface="Calibri"/>
                <a:ea typeface="Calibri"/>
                <a:cs typeface="Calibri"/>
                <a:sym typeface="Calibri"/>
              </a:rPr>
              <a:t>Viola Antao MD, CCFP, MHSc, FCFP</a:t>
            </a:r>
            <a:endParaRPr sz="1900"/>
          </a:p>
        </p:txBody>
      </p:sp>
      <p:pic>
        <p:nvPicPr>
          <p:cNvPr id="174" name="Google Shape;174;g248ac2c34fd_0_0" descr="Resources and Benefits for Faculty | Department of Family &amp; Community  Medicin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7531" y="5609568"/>
            <a:ext cx="3996764" cy="98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248ac2c34fd_0_0" descr="Department of Family Medicine Calgary - YouTub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4702" y="5196782"/>
            <a:ext cx="1546205" cy="154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48ac2c34fd_0_0" descr="A picture containing text, font, logo, symbol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97082" y="5609589"/>
            <a:ext cx="3629349" cy="98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48ac2c34fd_0_0" descr="CMCC Logo – Proper Use ☐ Institutional - Board ☐ Academic - Administrative  ☒ Institutional - Administrative ☐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729227" y="5669034"/>
            <a:ext cx="2268071" cy="87088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48ac2c34fd_0_0"/>
          <p:cNvSpPr txBox="1"/>
          <p:nvPr/>
        </p:nvSpPr>
        <p:spPr>
          <a:xfrm>
            <a:off x="4596000" y="4600063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Medicine Forum November 10,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4afae05d10_0_0"/>
          <p:cNvPicPr preferRelativeResize="0"/>
          <p:nvPr/>
        </p:nvPicPr>
        <p:blipFill rotWithShape="1">
          <a:blip r:embed="rId3">
            <a:alphaModFix amt="11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24afae05d10_0_0"/>
          <p:cNvSpPr txBox="1"/>
          <p:nvPr/>
        </p:nvSpPr>
        <p:spPr>
          <a:xfrm>
            <a:off x="1193850" y="2520900"/>
            <a:ext cx="98043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22" marR="0" lvl="0" indent="-5080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CA" sz="32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relationship where an individual takes a special interest in helping another person develop into a successful professional 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22" marR="0" lvl="0" indent="-3302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20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22" marR="0" lvl="0" indent="-5080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lang="en-CA" sz="320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trusted counselor or guide (Webster)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4afae05d10_0_0"/>
          <p:cNvSpPr txBox="1"/>
          <p:nvPr/>
        </p:nvSpPr>
        <p:spPr>
          <a:xfrm>
            <a:off x="1193850" y="660950"/>
            <a:ext cx="6838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b="0" i="0" u="none" strike="noStrike" cap="none" dirty="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is mentorship?</a:t>
            </a:r>
            <a:endParaRPr dirty="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8c065750d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8c065750de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g28c065750de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75" y="304800"/>
            <a:ext cx="11245875" cy="632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8c065750de_0_0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>
            <a:spLocks noGrp="1"/>
          </p:cNvSpPr>
          <p:nvPr>
            <p:ph type="body" idx="1"/>
          </p:nvPr>
        </p:nvSpPr>
        <p:spPr>
          <a:xfrm>
            <a:off x="440871" y="2340610"/>
            <a:ext cx="1131025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sz="3200" dirty="0"/>
              <a:t>Think about your own experience as a mentor or mentee.</a:t>
            </a: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sz="3200" dirty="0"/>
              <a:t>What was successful?</a:t>
            </a: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sz="3200" dirty="0"/>
              <a:t>Pair up with a person at your table and share your experiences.</a:t>
            </a: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CA" sz="3200" dirty="0"/>
              <a:t>Share your conversation with others at your table</a:t>
            </a:r>
            <a:endParaRPr sz="3200" dirty="0"/>
          </a:p>
        </p:txBody>
      </p:sp>
      <p:pic>
        <p:nvPicPr>
          <p:cNvPr id="271" name="Google Shape;2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25" y="314661"/>
            <a:ext cx="10642354" cy="1581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248c9fe22cb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4125"/>
            <a:ext cx="11887198" cy="118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48c9fe22cb_0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850" y="1613750"/>
            <a:ext cx="10782450" cy="33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48c9fe22cb_0_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3500" y="48161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248c9fe22cb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0" cy="128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48c9fe22cb_0_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8613" y="1233482"/>
            <a:ext cx="7324725" cy="43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48c9fe22cb_0_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3225" y="5910850"/>
            <a:ext cx="7948775" cy="94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48c9fe22cb_0_50"/>
          <p:cNvSpPr txBox="1"/>
          <p:nvPr/>
        </p:nvSpPr>
        <p:spPr>
          <a:xfrm>
            <a:off x="5207675" y="6234550"/>
            <a:ext cx="702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8c9fe22cb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46163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>
              <a:solidFill>
                <a:srgbClr val="0066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248c9fe22cb_0_58"/>
          <p:cNvSpPr txBox="1">
            <a:spLocks noGrp="1"/>
          </p:cNvSpPr>
          <p:nvPr>
            <p:ph type="body" idx="1"/>
          </p:nvPr>
        </p:nvSpPr>
        <p:spPr>
          <a:xfrm>
            <a:off x="605675" y="134607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dirty="0"/>
              <a:t>Characteristics to avoid</a:t>
            </a:r>
            <a:endParaRPr dirty="0"/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CA" dirty="0"/>
              <a:t>Not for mentor’s self-interest or gain</a:t>
            </a:r>
            <a:endParaRPr dirty="0"/>
          </a:p>
          <a:p>
            <a:pPr marL="2286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96" name="Google Shape;296;g248c9fe22cb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600"/>
            <a:ext cx="11552600" cy="1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48c9fe22cb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275" y="2980750"/>
            <a:ext cx="9667998" cy="26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248c9fe22cb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31075" y="305150"/>
            <a:ext cx="1908825" cy="19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48c9fe22cb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67600" y="5401350"/>
            <a:ext cx="7499100" cy="68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4afae05d10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2F5496"/>
                </a:solidFill>
              </a:rPr>
              <a:t>Career Development Tools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306" name="Google Shape;306;g24afae05d10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07" name="Google Shape;307;g24afae05d10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825613"/>
            <a:ext cx="516255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4afae05d10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650" y="3058288"/>
            <a:ext cx="4853875" cy="7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4afae05d10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9301475" y="1825625"/>
            <a:ext cx="1908825" cy="19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83b1d3c007_1_0"/>
          <p:cNvSpPr txBox="1">
            <a:spLocks noGrp="1"/>
          </p:cNvSpPr>
          <p:nvPr>
            <p:ph type="title"/>
          </p:nvPr>
        </p:nvSpPr>
        <p:spPr>
          <a:xfrm>
            <a:off x="403838" y="1907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600" dirty="0">
                <a:solidFill>
                  <a:srgbClr val="2F5496"/>
                </a:solidFill>
              </a:rPr>
              <a:t>Case Discussion</a:t>
            </a:r>
            <a:endParaRPr sz="4600" dirty="0">
              <a:solidFill>
                <a:srgbClr val="2F5496"/>
              </a:solidFill>
            </a:endParaRPr>
          </a:p>
        </p:txBody>
      </p:sp>
      <p:sp>
        <p:nvSpPr>
          <p:cNvPr id="316" name="Google Shape;316;g283b1d3c007_1_0"/>
          <p:cNvSpPr txBox="1">
            <a:spLocks noGrp="1"/>
          </p:cNvSpPr>
          <p:nvPr>
            <p:ph type="body" idx="1"/>
          </p:nvPr>
        </p:nvSpPr>
        <p:spPr>
          <a:xfrm>
            <a:off x="403838" y="1516450"/>
            <a:ext cx="51579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900" dirty="0"/>
              <a:t>Leadership/Mentorship</a:t>
            </a:r>
            <a:endParaRPr sz="2900" dirty="0"/>
          </a:p>
        </p:txBody>
      </p:sp>
      <p:sp>
        <p:nvSpPr>
          <p:cNvPr id="317" name="Google Shape;317;g283b1d3c007_1_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You have a new leadership position that requires you to support the other team members. </a:t>
            </a:r>
            <a:endParaRPr sz="26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600" dirty="0"/>
              <a:t>Several of them don’t seem very receptive to your ideas, advice, and guidance.</a:t>
            </a:r>
            <a:endParaRPr sz="26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 dirty="0"/>
              <a:t>You are keen to help them, but something is going wrong.</a:t>
            </a:r>
            <a:endParaRPr sz="4300" dirty="0"/>
          </a:p>
        </p:txBody>
      </p:sp>
      <p:sp>
        <p:nvSpPr>
          <p:cNvPr id="318" name="Google Shape;318;g283b1d3c007_1_0"/>
          <p:cNvSpPr txBox="1">
            <a:spLocks noGrp="1"/>
          </p:cNvSpPr>
          <p:nvPr>
            <p:ph type="body" idx="3"/>
          </p:nvPr>
        </p:nvSpPr>
        <p:spPr>
          <a:xfrm>
            <a:off x="6096000" y="1516450"/>
            <a:ext cx="5183100" cy="82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2900" dirty="0"/>
              <a:t>Educational Role/Mentorship</a:t>
            </a:r>
            <a:endParaRPr dirty="0"/>
          </a:p>
        </p:txBody>
      </p:sp>
      <p:sp>
        <p:nvSpPr>
          <p:cNvPr id="319" name="Google Shape;319;g283b1d3c007_1_0"/>
          <p:cNvSpPr txBox="1">
            <a:spLocks noGrp="1"/>
          </p:cNvSpPr>
          <p:nvPr>
            <p:ph type="body" idx="4"/>
          </p:nvPr>
        </p:nvSpPr>
        <p:spPr>
          <a:xfrm>
            <a:off x="6194314" y="2505075"/>
            <a:ext cx="51831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600" dirty="0"/>
              <a:t>Your new role in education is exciting but challenging. </a:t>
            </a:r>
            <a:endParaRPr sz="26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 dirty="0"/>
              <a:t>You are not sure where to start with the problems you are facing.</a:t>
            </a:r>
            <a:endParaRPr sz="26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600" dirty="0"/>
              <a:t>You have identified several different people who might be helpful in different ways.</a:t>
            </a:r>
            <a:endParaRPr sz="4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526228" y="3113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>
                <a:solidFill>
                  <a:srgbClr val="2F5496"/>
                </a:solidFill>
              </a:rPr>
              <a:t>Report Back</a:t>
            </a:r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CA" sz="3700" dirty="0"/>
              <a:t>Do these cases resonate with you?</a:t>
            </a:r>
            <a:endParaRPr sz="37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4572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CA" sz="3700" dirty="0"/>
              <a:t>What do you see as the challenges?</a:t>
            </a:r>
            <a:endParaRPr sz="37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457200" lvl="0" indent="-463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CA" sz="3700" dirty="0"/>
              <a:t>Any thoughts on next steps?</a:t>
            </a:r>
            <a:endParaRPr sz="3700" dirty="0"/>
          </a:p>
        </p:txBody>
      </p:sp>
      <p:pic>
        <p:nvPicPr>
          <p:cNvPr id="326" name="Google Shape;326;p9" descr="http://onlinelearningtips.com/wp-content/uploads/2012/09/peer-review-grou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8415" y="1837686"/>
            <a:ext cx="3248469" cy="318262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3b1d3c007_1_0"/>
          <p:cNvSpPr txBox="1">
            <a:spLocks noGrp="1"/>
          </p:cNvSpPr>
          <p:nvPr>
            <p:ph type="body" idx="2"/>
          </p:nvPr>
        </p:nvSpPr>
        <p:spPr>
          <a:xfrm>
            <a:off x="714061" y="992239"/>
            <a:ext cx="51579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You have a new leadership position that requires you to support the other team members. </a:t>
            </a:r>
            <a:endParaRPr sz="24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sz="2400" dirty="0"/>
              <a:t>Several of them don’t seem very receptive to your ideas, advice, and guidance.</a:t>
            </a:r>
            <a:endParaRPr sz="24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dirty="0"/>
              <a:t>You are keen to help them, but something is going wrong.</a:t>
            </a:r>
            <a:endParaRPr sz="2400" dirty="0"/>
          </a:p>
        </p:txBody>
      </p:sp>
      <p:sp>
        <p:nvSpPr>
          <p:cNvPr id="319" name="Google Shape;319;g283b1d3c007_1_0"/>
          <p:cNvSpPr txBox="1">
            <a:spLocks noGrp="1"/>
          </p:cNvSpPr>
          <p:nvPr>
            <p:ph type="body" idx="4"/>
          </p:nvPr>
        </p:nvSpPr>
        <p:spPr>
          <a:xfrm>
            <a:off x="6320040" y="1016317"/>
            <a:ext cx="5183100" cy="368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Your new role in education is exciting but challenging. </a:t>
            </a:r>
            <a:endParaRPr sz="24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dirty="0"/>
              <a:t>You are not sure where to start with the problems you are facing.</a:t>
            </a:r>
            <a:endParaRPr sz="2400" dirty="0"/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2400" dirty="0"/>
              <a:t>You have identified several different people who might be helpful in different ways.</a:t>
            </a:r>
            <a:endParaRPr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6E46E8-C3CB-F0AC-E197-C22847532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6673"/>
            <a:ext cx="5157787" cy="823912"/>
          </a:xfrm>
        </p:spPr>
        <p:txBody>
          <a:bodyPr>
            <a:normAutofit/>
          </a:bodyPr>
          <a:lstStyle/>
          <a:p>
            <a:r>
              <a:rPr lang="en-CA" sz="3200" dirty="0"/>
              <a:t>Leadership/Mentorship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B52B22-9E3E-CAD9-4F8F-476863827A29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096000" y="46673"/>
            <a:ext cx="5631180" cy="823912"/>
          </a:xfrm>
        </p:spPr>
        <p:txBody>
          <a:bodyPr>
            <a:noAutofit/>
          </a:bodyPr>
          <a:lstStyle/>
          <a:p>
            <a:r>
              <a:rPr lang="en-CA" sz="3200" dirty="0"/>
              <a:t>Educational Role/Mentorship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32EF7-2A7E-362F-50B5-0618A42021C0}"/>
              </a:ext>
            </a:extLst>
          </p:cNvPr>
          <p:cNvSpPr txBox="1"/>
          <p:nvPr/>
        </p:nvSpPr>
        <p:spPr>
          <a:xfrm>
            <a:off x="846346" y="4695978"/>
            <a:ext cx="10302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Do these cases resonate with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What do you see as the challenges?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Any thoughts on next steps?</a:t>
            </a:r>
          </a:p>
        </p:txBody>
      </p:sp>
    </p:spTree>
    <p:extLst>
      <p:ext uri="{BB962C8B-B14F-4D97-AF65-F5344CB8AC3E}">
        <p14:creationId xmlns:p14="http://schemas.microsoft.com/office/powerpoint/2010/main" val="2930306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48c9fe22cb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12310534" cy="692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48c9fe22cb_0_5"/>
          <p:cNvSpPr txBox="1"/>
          <p:nvPr/>
        </p:nvSpPr>
        <p:spPr>
          <a:xfrm>
            <a:off x="999460" y="6337005"/>
            <a:ext cx="3658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Credit: CFPC Indigenous Health Committee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>
            <a:spLocks noGrp="1"/>
          </p:cNvSpPr>
          <p:nvPr>
            <p:ph type="title"/>
          </p:nvPr>
        </p:nvSpPr>
        <p:spPr>
          <a:xfrm>
            <a:off x="429409" y="2898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>
                <a:solidFill>
                  <a:srgbClr val="2F5496"/>
                </a:solidFill>
              </a:rPr>
              <a:t>Snowball</a:t>
            </a:r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body" idx="1"/>
          </p:nvPr>
        </p:nvSpPr>
        <p:spPr>
          <a:xfrm>
            <a:off x="304799" y="1436915"/>
            <a:ext cx="11103429" cy="1177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/>
              <a:t>What did you learn today that will help you in your mentor or mentee role?</a:t>
            </a:r>
            <a:endParaRPr dirty="0"/>
          </a:p>
        </p:txBody>
      </p:sp>
      <p:pic>
        <p:nvPicPr>
          <p:cNvPr id="333" name="Google Shape;333;p13" descr="Play Snowball Fight to Break the Ice or Review Less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4260" y="2935570"/>
            <a:ext cx="4567740" cy="304694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13"/>
          <p:cNvSpPr txBox="1"/>
          <p:nvPr/>
        </p:nvSpPr>
        <p:spPr>
          <a:xfrm>
            <a:off x="429408" y="2614109"/>
            <a:ext cx="8931761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your answer on the piece of paper provided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Scrunch it up into a ball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Toss the ball into the centre 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CA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Pick someone else’s ball and read it to the group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b0d8647c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2F5496"/>
                </a:solidFill>
              </a:rPr>
              <a:t>Takeaways</a:t>
            </a:r>
            <a:endParaRPr dirty="0"/>
          </a:p>
        </p:txBody>
      </p:sp>
      <p:sp>
        <p:nvSpPr>
          <p:cNvPr id="341" name="Google Shape;341;g24b0d8647ca_0_0"/>
          <p:cNvSpPr txBox="1">
            <a:spLocks noGrp="1"/>
          </p:cNvSpPr>
          <p:nvPr>
            <p:ph type="body" idx="1"/>
          </p:nvPr>
        </p:nvSpPr>
        <p:spPr>
          <a:xfrm>
            <a:off x="697230" y="1394460"/>
            <a:ext cx="7799970" cy="478236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500" dirty="0">
                <a:solidFill>
                  <a:srgbClr val="2F5496"/>
                </a:solidFill>
              </a:rPr>
              <a:t>Commitment to Change Statement:</a:t>
            </a:r>
            <a:endParaRPr sz="3500" dirty="0">
              <a:solidFill>
                <a:srgbClr val="2F5496"/>
              </a:solidFill>
            </a:endParaRPr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sz="2400" dirty="0"/>
              <a:t>Identify one thing you can do to advance your mentorship skills or help you find a mentor. </a:t>
            </a:r>
            <a:endParaRPr sz="2400" dirty="0"/>
          </a:p>
          <a:p>
            <a:pPr marL="457200" lvl="0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CA" sz="2400" dirty="0"/>
              <a:t>Pick a date in your calendar about 3 months from now (February 2024) to check in with yourself as to whether you’ve made progress on your goal.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dirty="0"/>
              <a:t>If you would like a reminder from us, please share your email on the Google Form using this QR code: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/>
              <a:t>Please find resources on our tip sheet. </a:t>
            </a:r>
            <a:endParaRPr sz="3800" b="1" dirty="0"/>
          </a:p>
        </p:txBody>
      </p:sp>
      <p:sp>
        <p:nvSpPr>
          <p:cNvPr id="342" name="Google Shape;342;g24b0d8647ca_0_0"/>
          <p:cNvSpPr txBox="1"/>
          <p:nvPr/>
        </p:nvSpPr>
        <p:spPr>
          <a:xfrm>
            <a:off x="8976838" y="5284350"/>
            <a:ext cx="24045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>
                <a:latin typeface="Calibri"/>
                <a:ea typeface="Calibri"/>
                <a:cs typeface="Calibri"/>
                <a:sym typeface="Calibri"/>
              </a:rPr>
              <a:t>CtC reminder email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g24b0d8647c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5625" y="1599250"/>
            <a:ext cx="3546925" cy="354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4b0d8647ca_0_0"/>
          <p:cNvSpPr txBox="1">
            <a:spLocks noGrp="1"/>
          </p:cNvSpPr>
          <p:nvPr>
            <p:ph type="title"/>
          </p:nvPr>
        </p:nvSpPr>
        <p:spPr>
          <a:xfrm>
            <a:off x="394252" y="-5581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2F5496"/>
                </a:solidFill>
              </a:rPr>
              <a:t>Takeaways – Tip Sheets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90A71-944F-179A-2616-F180C5E8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78" y="1078461"/>
            <a:ext cx="9631017" cy="2251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412419-0B4C-74CF-FC54-61B17BA5B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978" y="3417361"/>
            <a:ext cx="9631017" cy="2214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8B48D-F0EE-80E9-9315-4FDB659B327A}"/>
              </a:ext>
            </a:extLst>
          </p:cNvPr>
          <p:cNvSpPr txBox="1"/>
          <p:nvPr/>
        </p:nvSpPr>
        <p:spPr>
          <a:xfrm>
            <a:off x="971549" y="6000042"/>
            <a:ext cx="10089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000" b="1" i="0" dirty="0">
                <a:effectLst/>
                <a:latin typeface="Aptos" panose="020B0004020202020204" pitchFamily="34" charset="0"/>
                <a:hlinkClick r:id="rId5"/>
              </a:rPr>
              <a:t>https://www.uottawa.ca/faculty-medicine/family/faculty/climb-mentorship-program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54955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"/>
          <p:cNvSpPr txBox="1">
            <a:spLocks noGrp="1"/>
          </p:cNvSpPr>
          <p:nvPr>
            <p:ph type="title"/>
          </p:nvPr>
        </p:nvSpPr>
        <p:spPr>
          <a:xfrm>
            <a:off x="461682" y="1930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>
                <a:solidFill>
                  <a:srgbClr val="2F5496"/>
                </a:solidFill>
              </a:rPr>
              <a:t>Resources</a:t>
            </a:r>
            <a:endParaRPr/>
          </a:p>
        </p:txBody>
      </p:sp>
      <p:sp>
        <p:nvSpPr>
          <p:cNvPr id="349" name="Google Shape;349;p14"/>
          <p:cNvSpPr txBox="1">
            <a:spLocks noGrp="1"/>
          </p:cNvSpPr>
          <p:nvPr>
            <p:ph type="body" idx="1"/>
          </p:nvPr>
        </p:nvSpPr>
        <p:spPr>
          <a:xfrm>
            <a:off x="655320" y="13415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211455">
              <a:spcBef>
                <a:spcPts val="0"/>
              </a:spcBef>
              <a:buSzPct val="100000"/>
              <a:buFont typeface="Calibri"/>
              <a:buChar char="•"/>
            </a:pPr>
            <a:r>
              <a:rPr lang="en-CA" sz="1800" dirty="0" err="1"/>
              <a:t>Wooltorton</a:t>
            </a:r>
            <a:r>
              <a:rPr lang="en-CA" sz="1800" dirty="0"/>
              <a:t> E, Tobin D. CLIMB faculty mentorship program/Residents as mentors (RAMs) program. University of Ottawa.  Available at: </a:t>
            </a:r>
            <a:r>
              <a:rPr lang="en-CA" sz="1800" dirty="0">
                <a:hlinkClick r:id="rId3"/>
              </a:rPr>
              <a:t>https://www.uottawa.ca/faculty-medicine/family/faculty/climb-mentorship-program</a:t>
            </a:r>
            <a:endParaRPr lang="en-CA" sz="1800" dirty="0"/>
          </a:p>
          <a:p>
            <a:pPr marL="228600" lvl="0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endParaRPr lang="en-CA" sz="1800" dirty="0"/>
          </a:p>
          <a:p>
            <a:pPr marL="228600" lvl="0" indent="-2114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1800" dirty="0"/>
              <a:t>Harolds JA. Quality and safety in health care, part XLIX: mentoring, coaching, and burnout. Clin </a:t>
            </a:r>
            <a:r>
              <a:rPr lang="en-CA" sz="1800" dirty="0" err="1"/>
              <a:t>Nucl</a:t>
            </a:r>
            <a:r>
              <a:rPr lang="en-CA" sz="1800" dirty="0"/>
              <a:t> Med. 2019;44:566-7. PMID 31158104</a:t>
            </a:r>
            <a:endParaRPr sz="1800"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1800" dirty="0" err="1"/>
              <a:t>Toh</a:t>
            </a:r>
            <a:r>
              <a:rPr lang="en-CA" sz="1800" dirty="0"/>
              <a:t> YP, Karthik R, Teo CC, Suppiah S, Cheung SL, Krishna L. Toward mentoring in palliative social work: a narrative review of mentoring programs in social work. Am J Hosp </a:t>
            </a:r>
            <a:r>
              <a:rPr lang="en-CA" sz="1800" dirty="0" err="1"/>
              <a:t>Palliat</a:t>
            </a:r>
            <a:r>
              <a:rPr lang="en-CA" sz="1800" dirty="0"/>
              <a:t> Care. 2018;35:523-31. PMID 28641444</a:t>
            </a:r>
            <a:endParaRPr sz="1800"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1800" dirty="0"/>
              <a:t>Thomas-Maclean R, </a:t>
            </a:r>
            <a:r>
              <a:rPr lang="en-CA" sz="1800" dirty="0" err="1"/>
              <a:t>Hamoline</a:t>
            </a:r>
            <a:r>
              <a:rPr lang="en-CA" sz="1800" dirty="0"/>
              <a:t> R, Quinlan E, Ramsden VR, </a:t>
            </a:r>
            <a:r>
              <a:rPr lang="en-CA" sz="1800" dirty="0" err="1"/>
              <a:t>Kuzmicz</a:t>
            </a:r>
            <a:r>
              <a:rPr lang="en-CA" sz="1800" dirty="0"/>
              <a:t> J. Discussing mentorship: an ongoing study for the development of a mentorship program in Saskatchewan. Can Fam Physician. 2010;56:e263-72. PMID 20631262</a:t>
            </a:r>
            <a:endParaRPr sz="1800"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1800" dirty="0"/>
              <a:t>Feldman MD, </a:t>
            </a:r>
            <a:r>
              <a:rPr lang="en-CA" sz="1800" dirty="0" err="1"/>
              <a:t>Arean</a:t>
            </a:r>
            <a:r>
              <a:rPr lang="en-CA" sz="1800" dirty="0"/>
              <a:t> PA, Marshall SJ, Lovett M, O’Sullivan P. Does mentoring matter: results from a survey of faculty mentees at a large health sciences university. Med Educ Online. 2010;15. PMID 20431710</a:t>
            </a:r>
            <a:endParaRPr sz="1800"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CA" sz="1800" dirty="0"/>
              <a:t>Hernandez-Lee J, </a:t>
            </a:r>
            <a:r>
              <a:rPr lang="en-CA" sz="1800" dirty="0" err="1"/>
              <a:t>Pieroway</a:t>
            </a:r>
            <a:r>
              <a:rPr lang="en-CA" sz="1800" dirty="0"/>
              <a:t> A. Mentorship for early career family physicians: is there a role for the First Five Years in Family Practice Committee and the CFPC? Can Fam Physician. 2018;64:861-2. PMID 30429184</a:t>
            </a:r>
            <a:endParaRPr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CA" sz="1800" dirty="0" err="1"/>
              <a:t>Seehusen</a:t>
            </a:r>
            <a:r>
              <a:rPr lang="en-CA" sz="1800" dirty="0"/>
              <a:t> D, Rogers T,  Al </a:t>
            </a:r>
            <a:r>
              <a:rPr lang="en-CA" sz="1800" dirty="0" err="1"/>
              <a:t>Achkar</a:t>
            </a:r>
            <a:r>
              <a:rPr lang="en-CA" sz="1800" dirty="0"/>
              <a:t> M, Chang T, Coaching, Mentoring, and Sponsoring as Career Development Tools. Family Medicine VOL. 53, NO. 3 • MARCH 2021</a:t>
            </a:r>
            <a:endParaRPr sz="1800" dirty="0"/>
          </a:p>
          <a:p>
            <a:pPr marL="228600" lvl="0" indent="-2114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alibri"/>
              <a:buChar char="•"/>
            </a:pPr>
            <a:r>
              <a:rPr lang="en-CA" sz="1800" dirty="0"/>
              <a:t>Straus, S. E., Johnson, M. O., Marquez, C., &amp; Feldman, M. D. (2013). Characteristics of successful and failed mentoring relationships: a qualitative study across two academic health centers. Academic medicine : Journal of the Association of American Medical Colleges, 88(1), 82–89. https://doi.org/10.1097/ACM.0b013e31827647a0</a:t>
            </a:r>
            <a:endParaRPr sz="18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E9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 rotWithShape="1">
          <a:blip r:embed="rId3">
            <a:alphaModFix/>
          </a:blip>
          <a:srcRect l="12946" t="40982" r="25022" b="-3746"/>
          <a:stretch/>
        </p:blipFill>
        <p:spPr>
          <a:xfrm rot="10800000">
            <a:off x="0" y="2218837"/>
            <a:ext cx="7701366" cy="463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1"/>
          <p:cNvPicPr preferRelativeResize="0"/>
          <p:nvPr/>
        </p:nvPicPr>
        <p:blipFill rotWithShape="1">
          <a:blip r:embed="rId4">
            <a:alphaModFix/>
          </a:blip>
          <a:srcRect t="1" r="21533" b="20104"/>
          <a:stretch/>
        </p:blipFill>
        <p:spPr>
          <a:xfrm>
            <a:off x="6478060" y="1272648"/>
            <a:ext cx="5713940" cy="558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1"/>
          <p:cNvPicPr preferRelativeResize="0"/>
          <p:nvPr/>
        </p:nvPicPr>
        <p:blipFill rotWithShape="1">
          <a:blip r:embed="rId5">
            <a:alphaModFix/>
          </a:blip>
          <a:srcRect t="52794" r="46019"/>
          <a:stretch/>
        </p:blipFill>
        <p:spPr>
          <a:xfrm>
            <a:off x="9517472" y="-5580"/>
            <a:ext cx="2674529" cy="242053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1"/>
          <p:cNvSpPr txBox="1"/>
          <p:nvPr/>
        </p:nvSpPr>
        <p:spPr>
          <a:xfrm>
            <a:off x="235802" y="412040"/>
            <a:ext cx="7839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Please fill out your session evaluation now!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438684" y="2868475"/>
            <a:ext cx="4485300" cy="292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9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Click this button in the agenda:</a:t>
            </a:r>
          </a:p>
          <a:p>
            <a:pPr marL="0" marR="0" lvl="0" indent="0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90" b="1" dirty="0">
                <a:latin typeface="Calibri"/>
                <a:ea typeface="Calibri"/>
                <a:cs typeface="Calibri"/>
                <a:sym typeface="Calibri"/>
              </a:rPr>
              <a:t>Click this button on the app: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1"/>
          <p:cNvSpPr/>
          <p:nvPr/>
        </p:nvSpPr>
        <p:spPr>
          <a:xfrm>
            <a:off x="7656214" y="2434815"/>
            <a:ext cx="840776" cy="861745"/>
          </a:xfrm>
          <a:custGeom>
            <a:avLst/>
            <a:gdLst/>
            <a:ahLst/>
            <a:cxnLst/>
            <a:rect l="l" t="t" r="r" b="b"/>
            <a:pathLst>
              <a:path w="2087880" h="2139950" extrusionOk="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1151" r="-11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8739623" y="2637599"/>
            <a:ext cx="2818358" cy="36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0" i="0" u="none" strike="noStrike" cap="none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FamilyMedicineForum</a:t>
            </a:r>
            <a:endParaRPr dirty="0"/>
          </a:p>
        </p:txBody>
      </p:sp>
      <p:sp>
        <p:nvSpPr>
          <p:cNvPr id="363" name="Google Shape;363;p41"/>
          <p:cNvSpPr txBox="1"/>
          <p:nvPr/>
        </p:nvSpPr>
        <p:spPr>
          <a:xfrm>
            <a:off x="8854837" y="3939804"/>
            <a:ext cx="2483899" cy="36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@FamilyMedForum</a:t>
            </a:r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7712638" y="4997762"/>
            <a:ext cx="840776" cy="861745"/>
          </a:xfrm>
          <a:custGeom>
            <a:avLst/>
            <a:gdLst/>
            <a:ahLst/>
            <a:cxnLst/>
            <a:rect l="l" t="t" r="r" b="b"/>
            <a:pathLst>
              <a:path w="2087880" h="2139950" extrusionOk="0">
                <a:moveTo>
                  <a:pt x="1979930" y="486410"/>
                </a:moveTo>
                <a:cubicBezTo>
                  <a:pt x="1964690" y="454660"/>
                  <a:pt x="1948180" y="422910"/>
                  <a:pt x="1929130" y="393700"/>
                </a:cubicBezTo>
                <a:cubicBezTo>
                  <a:pt x="1908810" y="363220"/>
                  <a:pt x="1888490" y="330200"/>
                  <a:pt x="1861820" y="304800"/>
                </a:cubicBezTo>
                <a:cubicBezTo>
                  <a:pt x="1836420" y="280670"/>
                  <a:pt x="1808480" y="257810"/>
                  <a:pt x="1780540" y="236220"/>
                </a:cubicBezTo>
                <a:cubicBezTo>
                  <a:pt x="1725930" y="193040"/>
                  <a:pt x="1666240" y="154940"/>
                  <a:pt x="1606550" y="119380"/>
                </a:cubicBezTo>
                <a:cubicBezTo>
                  <a:pt x="1537970" y="77470"/>
                  <a:pt x="1461770" y="55880"/>
                  <a:pt x="1384300" y="34290"/>
                </a:cubicBezTo>
                <a:cubicBezTo>
                  <a:pt x="1337310" y="21590"/>
                  <a:pt x="1289050" y="11430"/>
                  <a:pt x="1239520" y="5080"/>
                </a:cubicBezTo>
                <a:cubicBezTo>
                  <a:pt x="1203960" y="0"/>
                  <a:pt x="1165860" y="2540"/>
                  <a:pt x="1129030" y="6350"/>
                </a:cubicBezTo>
                <a:cubicBezTo>
                  <a:pt x="1079500" y="10160"/>
                  <a:pt x="1029970" y="13970"/>
                  <a:pt x="980440" y="22860"/>
                </a:cubicBezTo>
                <a:cubicBezTo>
                  <a:pt x="943610" y="24130"/>
                  <a:pt x="908050" y="25400"/>
                  <a:pt x="869950" y="29210"/>
                </a:cubicBezTo>
                <a:cubicBezTo>
                  <a:pt x="850900" y="30480"/>
                  <a:pt x="831850" y="33020"/>
                  <a:pt x="812800" y="35560"/>
                </a:cubicBezTo>
                <a:cubicBezTo>
                  <a:pt x="800100" y="38100"/>
                  <a:pt x="788670" y="40640"/>
                  <a:pt x="777240" y="43180"/>
                </a:cubicBezTo>
                <a:cubicBezTo>
                  <a:pt x="730250" y="54610"/>
                  <a:pt x="685800" y="74930"/>
                  <a:pt x="645160" y="96520"/>
                </a:cubicBezTo>
                <a:cubicBezTo>
                  <a:pt x="562610" y="139700"/>
                  <a:pt x="483870" y="190500"/>
                  <a:pt x="411480" y="247650"/>
                </a:cubicBezTo>
                <a:cubicBezTo>
                  <a:pt x="381000" y="271780"/>
                  <a:pt x="351790" y="297180"/>
                  <a:pt x="322580" y="323850"/>
                </a:cubicBezTo>
                <a:cubicBezTo>
                  <a:pt x="270510" y="372110"/>
                  <a:pt x="227330" y="429260"/>
                  <a:pt x="187960" y="487680"/>
                </a:cubicBezTo>
                <a:cubicBezTo>
                  <a:pt x="158750" y="529590"/>
                  <a:pt x="134620" y="577850"/>
                  <a:pt x="114300" y="623570"/>
                </a:cubicBezTo>
                <a:cubicBezTo>
                  <a:pt x="99060" y="657860"/>
                  <a:pt x="82550" y="692150"/>
                  <a:pt x="72390" y="728980"/>
                </a:cubicBezTo>
                <a:cubicBezTo>
                  <a:pt x="44450" y="819150"/>
                  <a:pt x="22860" y="910590"/>
                  <a:pt x="8890" y="1003300"/>
                </a:cubicBezTo>
                <a:cubicBezTo>
                  <a:pt x="3810" y="1040130"/>
                  <a:pt x="1270" y="1076960"/>
                  <a:pt x="0" y="1115060"/>
                </a:cubicBezTo>
                <a:lnTo>
                  <a:pt x="0" y="1165860"/>
                </a:lnTo>
                <a:cubicBezTo>
                  <a:pt x="1270" y="1197610"/>
                  <a:pt x="2540" y="1236980"/>
                  <a:pt x="8890" y="1268730"/>
                </a:cubicBezTo>
                <a:cubicBezTo>
                  <a:pt x="15240" y="1305560"/>
                  <a:pt x="21590" y="1343660"/>
                  <a:pt x="31750" y="1379220"/>
                </a:cubicBezTo>
                <a:cubicBezTo>
                  <a:pt x="54610" y="1452880"/>
                  <a:pt x="78740" y="1527810"/>
                  <a:pt x="118110" y="1595120"/>
                </a:cubicBezTo>
                <a:cubicBezTo>
                  <a:pt x="138430" y="1629410"/>
                  <a:pt x="160020" y="1663700"/>
                  <a:pt x="182880" y="1695450"/>
                </a:cubicBezTo>
                <a:cubicBezTo>
                  <a:pt x="212090" y="1738630"/>
                  <a:pt x="241300" y="1780540"/>
                  <a:pt x="278130" y="1817370"/>
                </a:cubicBezTo>
                <a:cubicBezTo>
                  <a:pt x="322580" y="1863090"/>
                  <a:pt x="374650" y="1903730"/>
                  <a:pt x="427990" y="1939290"/>
                </a:cubicBezTo>
                <a:cubicBezTo>
                  <a:pt x="539750" y="2012950"/>
                  <a:pt x="673100" y="2054860"/>
                  <a:pt x="801370" y="2090420"/>
                </a:cubicBezTo>
                <a:cubicBezTo>
                  <a:pt x="831850" y="2099310"/>
                  <a:pt x="863600" y="2106930"/>
                  <a:pt x="895350" y="2113280"/>
                </a:cubicBezTo>
                <a:cubicBezTo>
                  <a:pt x="944880" y="2123440"/>
                  <a:pt x="994410" y="2134870"/>
                  <a:pt x="1043940" y="2137410"/>
                </a:cubicBezTo>
                <a:cubicBezTo>
                  <a:pt x="1083310" y="2139950"/>
                  <a:pt x="1123950" y="2136140"/>
                  <a:pt x="1163320" y="2133600"/>
                </a:cubicBezTo>
                <a:cubicBezTo>
                  <a:pt x="1216660" y="2129790"/>
                  <a:pt x="1270000" y="2124710"/>
                  <a:pt x="1323340" y="2113280"/>
                </a:cubicBezTo>
                <a:cubicBezTo>
                  <a:pt x="1375410" y="2101850"/>
                  <a:pt x="1424940" y="2084070"/>
                  <a:pt x="1473200" y="2062480"/>
                </a:cubicBezTo>
                <a:cubicBezTo>
                  <a:pt x="1549400" y="2029460"/>
                  <a:pt x="1623060" y="1983740"/>
                  <a:pt x="1678940" y="1921510"/>
                </a:cubicBezTo>
                <a:cubicBezTo>
                  <a:pt x="1739900" y="1852930"/>
                  <a:pt x="1798320" y="1783080"/>
                  <a:pt x="1847850" y="1705610"/>
                </a:cubicBezTo>
                <a:cubicBezTo>
                  <a:pt x="1896110" y="1630680"/>
                  <a:pt x="1936750" y="1550670"/>
                  <a:pt x="1976120" y="1469390"/>
                </a:cubicBezTo>
                <a:cubicBezTo>
                  <a:pt x="2007870" y="1403350"/>
                  <a:pt x="2039620" y="1334770"/>
                  <a:pt x="2056130" y="1262380"/>
                </a:cubicBezTo>
                <a:cubicBezTo>
                  <a:pt x="2067560" y="1212850"/>
                  <a:pt x="2077720" y="1162050"/>
                  <a:pt x="2082800" y="1112520"/>
                </a:cubicBezTo>
                <a:cubicBezTo>
                  <a:pt x="2086610" y="1074420"/>
                  <a:pt x="2087880" y="1037590"/>
                  <a:pt x="2087880" y="1000760"/>
                </a:cubicBezTo>
                <a:cubicBezTo>
                  <a:pt x="2087880" y="910590"/>
                  <a:pt x="2082800" y="820420"/>
                  <a:pt x="2067560" y="731520"/>
                </a:cubicBezTo>
                <a:cubicBezTo>
                  <a:pt x="2061210" y="695960"/>
                  <a:pt x="2052320" y="661670"/>
                  <a:pt x="2039620" y="628650"/>
                </a:cubicBezTo>
                <a:cubicBezTo>
                  <a:pt x="2019300" y="581660"/>
                  <a:pt x="2002790" y="533400"/>
                  <a:pt x="1979930" y="48641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1151" r="-11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1"/>
          <p:cNvSpPr txBox="1"/>
          <p:nvPr/>
        </p:nvSpPr>
        <p:spPr>
          <a:xfrm>
            <a:off x="8739623" y="5221186"/>
            <a:ext cx="2344225" cy="362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b="0" i="0" u="none" strike="noStrike" cap="non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FamilyMedForum</a:t>
            </a:r>
            <a:endParaRPr/>
          </a:p>
        </p:txBody>
      </p:sp>
      <p:sp>
        <p:nvSpPr>
          <p:cNvPr id="366" name="Google Shape;366;p41"/>
          <p:cNvSpPr txBox="1"/>
          <p:nvPr/>
        </p:nvSpPr>
        <p:spPr>
          <a:xfrm>
            <a:off x="7890659" y="5895302"/>
            <a:ext cx="4042151" cy="72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372" b="1" i="0" u="none" strike="noStrike" cap="none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#MyFMF #FMF2023</a:t>
            </a:r>
            <a:endParaRPr dirty="0"/>
          </a:p>
        </p:txBody>
      </p:sp>
      <p:sp>
        <p:nvSpPr>
          <p:cNvPr id="367" name="Google Shape;367;p41"/>
          <p:cNvSpPr txBox="1">
            <a:spLocks noGrp="1"/>
          </p:cNvSpPr>
          <p:nvPr>
            <p:ph type="title" idx="4294967295"/>
          </p:nvPr>
        </p:nvSpPr>
        <p:spPr>
          <a:xfrm>
            <a:off x="3253223" y="-909503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Closing Slide</a:t>
            </a:r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CE85C9C-A0C8-15D2-B5AB-9C9EC9812C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2874" y="3774790"/>
            <a:ext cx="3635055" cy="464860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5778A9E-977B-A5E2-3857-B3627645AE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2874" y="5145965"/>
            <a:ext cx="2696949" cy="720000"/>
          </a:xfrm>
          <a:prstGeom prst="rect">
            <a:avLst/>
          </a:prstGeom>
        </p:spPr>
      </p:pic>
      <p:pic>
        <p:nvPicPr>
          <p:cNvPr id="7" name="Picture 6" descr="A black x in a white circle&#10;&#10;Description automatically generated">
            <a:extLst>
              <a:ext uri="{FF2B5EF4-FFF2-40B4-BE49-F238E27FC236}">
                <a16:creationId xmlns:a16="http://schemas.microsoft.com/office/drawing/2014/main" id="{1C2EEBF6-F27B-4A74-6BAD-5BD59282B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2638" y="3774790"/>
            <a:ext cx="784352" cy="8064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"/>
          <p:cNvSpPr txBox="1"/>
          <p:nvPr/>
        </p:nvSpPr>
        <p:spPr>
          <a:xfrm>
            <a:off x="437637" y="19243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 sz="4400" b="0" i="0" u="none" strike="noStrike" cap="non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Presenter Disclosure</a:t>
            </a:r>
            <a:endParaRPr sz="14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"/>
          <p:cNvSpPr txBox="1"/>
          <p:nvPr/>
        </p:nvSpPr>
        <p:spPr>
          <a:xfrm>
            <a:off x="1314650" y="997900"/>
            <a:ext cx="6746700" cy="49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CA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no conflicts to declare with respect to this presentation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program has received no financial support or in-kind support.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no potential conflicts of interest.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product or program receiving financial support will be discussed in this session.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369150" y="5988100"/>
            <a:ext cx="11457300" cy="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Alison Baker, Viola Antao, Molly Whalen-Browne</a:t>
            </a:r>
            <a:r>
              <a:rPr lang="en-CA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CA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Deborah Kopansky-Giles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9900" y="4982425"/>
            <a:ext cx="1410100" cy="166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6350" y="192445"/>
            <a:ext cx="1410100" cy="14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59900" y="1725975"/>
            <a:ext cx="1410100" cy="153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9900" y="3354200"/>
            <a:ext cx="1410100" cy="15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8ac2c34fd_0_3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2F5496"/>
                </a:solidFill>
              </a:rPr>
              <a:t>Agenda</a:t>
            </a:r>
            <a:endParaRPr dirty="0">
              <a:solidFill>
                <a:srgbClr val="2F5496"/>
              </a:solidFill>
            </a:endParaRPr>
          </a:p>
        </p:txBody>
      </p:sp>
      <p:sp>
        <p:nvSpPr>
          <p:cNvPr id="203" name="Google Shape;203;g248ac2c34fd_0_34"/>
          <p:cNvSpPr txBox="1">
            <a:spLocks noGrp="1"/>
          </p:cNvSpPr>
          <p:nvPr>
            <p:ph type="body" idx="1"/>
          </p:nvPr>
        </p:nvSpPr>
        <p:spPr>
          <a:xfrm>
            <a:off x="704675" y="1165275"/>
            <a:ext cx="10515600" cy="4720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Welcome </a:t>
            </a: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Introduction to Mentoring </a:t>
            </a:r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Strategies, enablers, barriers to good mentorship</a:t>
            </a:r>
            <a:endParaRPr sz="38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Case-based application of strategies </a:t>
            </a:r>
            <a:endParaRPr sz="3800" dirty="0"/>
          </a:p>
          <a:p>
            <a:pPr marL="45720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Take Aways: </a:t>
            </a:r>
            <a:endParaRPr sz="3800" dirty="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Commitment to Change Statement</a:t>
            </a:r>
            <a:endParaRPr sz="3800" dirty="0"/>
          </a:p>
          <a:p>
            <a:pPr marL="91440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•"/>
            </a:pPr>
            <a:r>
              <a:rPr lang="en-CA" sz="3800" dirty="0"/>
              <a:t>Resources and tip sheets</a:t>
            </a:r>
            <a:endParaRPr sz="3800" dirty="0"/>
          </a:p>
        </p:txBody>
      </p:sp>
      <p:pic>
        <p:nvPicPr>
          <p:cNvPr id="204" name="Google Shape;204;g248ac2c34fd_0_34" descr="http://www.ellenhartson.com/wp-content/uploads/2011/04/agend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89215">
            <a:off x="9141923" y="3729105"/>
            <a:ext cx="2515747" cy="2766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429409" y="2898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 dirty="0">
                <a:solidFill>
                  <a:srgbClr val="2F5496"/>
                </a:solidFill>
              </a:rPr>
              <a:t>Ice breaker</a:t>
            </a:r>
            <a:endParaRPr dirty="0"/>
          </a:p>
        </p:txBody>
      </p:sp>
      <p:pic>
        <p:nvPicPr>
          <p:cNvPr id="210" name="Google Shape;210;p7" descr="Image result for hands up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92471" y="289823"/>
            <a:ext cx="4398654" cy="213949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/>
          <p:nvPr/>
        </p:nvSpPr>
        <p:spPr>
          <a:xfrm>
            <a:off x="1778250" y="5548283"/>
            <a:ext cx="863549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3200" b="1" i="0" u="sng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en-CA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- Enter this code: (QR code too)</a:t>
            </a:r>
            <a:endParaRPr sz="3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617221" y="1536502"/>
            <a:ext cx="6106852" cy="373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 dirty="0">
                <a:latin typeface="Calibri"/>
                <a:ea typeface="Calibri"/>
                <a:cs typeface="Calibri"/>
                <a:sym typeface="Calibri"/>
              </a:rPr>
              <a:t>POLLS: 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400" dirty="0">
                <a:latin typeface="Calibri"/>
                <a:ea typeface="Calibri"/>
                <a:cs typeface="Calibri"/>
                <a:sym typeface="Calibri"/>
              </a:rPr>
              <a:t>Do you have a mentor?</a:t>
            </a:r>
            <a:endParaRPr sz="3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400" dirty="0">
                <a:latin typeface="Calibri"/>
                <a:ea typeface="Calibri"/>
                <a:cs typeface="Calibri"/>
                <a:sym typeface="Calibri"/>
              </a:rPr>
              <a:t>Are you a mentor?</a:t>
            </a:r>
            <a:endParaRPr sz="3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400" dirty="0">
                <a:latin typeface="Calibri"/>
                <a:ea typeface="Calibri"/>
                <a:cs typeface="Calibri"/>
                <a:sym typeface="Calibri"/>
              </a:rPr>
              <a:t>Do you want a mentor?</a:t>
            </a:r>
            <a:endParaRPr sz="3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3400" dirty="0">
                <a:latin typeface="Calibri"/>
                <a:ea typeface="Calibri"/>
                <a:cs typeface="Calibri"/>
                <a:sym typeface="Calibri"/>
              </a:rPr>
              <a:t>Do you have a leadership role?</a:t>
            </a:r>
            <a:endParaRPr sz="3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 txBox="1">
            <a:spLocks noGrp="1"/>
          </p:cNvSpPr>
          <p:nvPr>
            <p:ph type="title"/>
          </p:nvPr>
        </p:nvSpPr>
        <p:spPr>
          <a:xfrm>
            <a:off x="429409" y="2898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>
                <a:solidFill>
                  <a:srgbClr val="2F5496"/>
                </a:solidFill>
              </a:rPr>
              <a:t>Ice breaker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1981200" y="5667822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sng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en-CA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- Enter this code: (QR code too)</a:t>
            </a:r>
            <a:endParaRPr sz="2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7" descr="Free Word Cloud Generator - Live &amp; Interactive - Mentimet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875" y="2429319"/>
            <a:ext cx="6004056" cy="304967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7"/>
          <p:cNvSpPr txBox="1"/>
          <p:nvPr/>
        </p:nvSpPr>
        <p:spPr>
          <a:xfrm>
            <a:off x="7393025" y="1615385"/>
            <a:ext cx="3998100" cy="30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400" dirty="0">
                <a:latin typeface="Calibri"/>
                <a:ea typeface="Calibri"/>
                <a:cs typeface="Calibri"/>
                <a:sym typeface="Calibri"/>
              </a:rPr>
              <a:t>What would be an important quality for a mentor to have?</a:t>
            </a:r>
            <a:endParaRPr sz="3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7F6C3-E782-E6CB-11A7-FE730F630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875" y="1407431"/>
            <a:ext cx="6465570" cy="435133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CA" sz="3600" dirty="0"/>
              <a:t>WORD CLOUD</a:t>
            </a:r>
          </a:p>
        </p:txBody>
      </p:sp>
    </p:spTree>
    <p:extLst>
      <p:ext uri="{BB962C8B-B14F-4D97-AF65-F5344CB8AC3E}">
        <p14:creationId xmlns:p14="http://schemas.microsoft.com/office/powerpoint/2010/main" val="2666717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>
            <a:spLocks noGrp="1"/>
          </p:cNvSpPr>
          <p:nvPr>
            <p:ph type="title"/>
          </p:nvPr>
        </p:nvSpPr>
        <p:spPr>
          <a:xfrm>
            <a:off x="429409" y="28982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400"/>
              <a:buFont typeface="Calibri"/>
              <a:buNone/>
            </a:pPr>
            <a:r>
              <a:rPr lang="en-CA" dirty="0">
                <a:solidFill>
                  <a:srgbClr val="2F5496"/>
                </a:solidFill>
              </a:rPr>
              <a:t>L</a:t>
            </a:r>
            <a:r>
              <a:rPr lang="en-CA" sz="4400" dirty="0">
                <a:solidFill>
                  <a:srgbClr val="2F5496"/>
                </a:solidFill>
              </a:rPr>
              <a:t>earning Objectives</a:t>
            </a:r>
            <a:endParaRPr dirty="0"/>
          </a:p>
        </p:txBody>
      </p:sp>
      <p:sp>
        <p:nvSpPr>
          <p:cNvPr id="219" name="Google Shape;2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5143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CA" sz="8600" dirty="0">
                <a:solidFill>
                  <a:srgbClr val="212121"/>
                </a:solidFill>
              </a:rPr>
              <a:t>By the end of this session, you will be able to:</a:t>
            </a:r>
          </a:p>
          <a:p>
            <a:pPr marL="5143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lang="en-CA" sz="8600" dirty="0">
              <a:solidFill>
                <a:srgbClr val="212121"/>
              </a:solidFill>
            </a:endParaRPr>
          </a:p>
          <a:p>
            <a:pPr marL="1035050" indent="-857250">
              <a:lnSpc>
                <a:spcPct val="170000"/>
              </a:lnSpc>
              <a:spcBef>
                <a:spcPts val="0"/>
              </a:spcBef>
              <a:buSzPts val="2800"/>
            </a:pPr>
            <a:r>
              <a:rPr lang="en-CA" sz="8600" dirty="0">
                <a:solidFill>
                  <a:srgbClr val="212121"/>
                </a:solidFill>
              </a:rPr>
              <a:t>Identify enablers and barriers to a successful mentoring relationship</a:t>
            </a:r>
          </a:p>
          <a:p>
            <a:pPr marL="1035050" indent="-857250">
              <a:lnSpc>
                <a:spcPct val="170000"/>
              </a:lnSpc>
              <a:spcBef>
                <a:spcPts val="0"/>
              </a:spcBef>
              <a:buSzPts val="2800"/>
            </a:pPr>
            <a:r>
              <a:rPr lang="en-CA" sz="8600" dirty="0">
                <a:solidFill>
                  <a:srgbClr val="212121"/>
                </a:solidFill>
              </a:rPr>
              <a:t>Propose potential next steps to address your mentorship needs</a:t>
            </a:r>
          </a:p>
          <a:p>
            <a:pPr marL="1035050" indent="-857250">
              <a:lnSpc>
                <a:spcPct val="170000"/>
              </a:lnSpc>
              <a:spcBef>
                <a:spcPts val="0"/>
              </a:spcBef>
              <a:buSzPts val="2800"/>
            </a:pPr>
            <a:r>
              <a:rPr lang="en-CA" sz="8600" dirty="0">
                <a:solidFill>
                  <a:srgbClr val="212121"/>
                </a:solidFill>
              </a:rPr>
              <a:t>Respond to your leadership challenges by strengthening and diversifying your mentoring relationships.</a:t>
            </a:r>
            <a:endParaRPr sz="8600" dirty="0">
              <a:solidFill>
                <a:srgbClr val="212121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4900" dirty="0">
              <a:solidFill>
                <a:srgbClr val="21212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228600" lvl="0" indent="-50800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/>
        </p:nvSpPr>
        <p:spPr>
          <a:xfrm>
            <a:off x="711200" y="381000"/>
            <a:ext cx="10515600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Mentorship</a:t>
            </a:r>
            <a:endParaRPr/>
          </a:p>
        </p:txBody>
      </p:sp>
      <p:sp>
        <p:nvSpPr>
          <p:cNvPr id="226" name="Google Shape;226;p34"/>
          <p:cNvSpPr txBox="1"/>
          <p:nvPr/>
        </p:nvSpPr>
        <p:spPr>
          <a:xfrm>
            <a:off x="3507032" y="607144"/>
            <a:ext cx="3708300" cy="25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33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“If I have seen further it is by standing on the shoulders of giants.” 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 sz="2933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Isaac Newton</a:t>
            </a:r>
            <a:endParaRPr dirty="0"/>
          </a:p>
        </p:txBody>
      </p:sp>
      <p:sp>
        <p:nvSpPr>
          <p:cNvPr id="227" name="Google Shape;227;p34"/>
          <p:cNvSpPr txBox="1"/>
          <p:nvPr/>
        </p:nvSpPr>
        <p:spPr>
          <a:xfrm>
            <a:off x="5584988" y="3696694"/>
            <a:ext cx="5943600" cy="30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933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“The delicate balance of mentoring someone is not creating them in your own image, but giving them the opportunity to create themselves.”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CA" sz="2933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Steven Spielberg</a:t>
            </a:r>
            <a:endParaRPr dirty="0"/>
          </a:p>
        </p:txBody>
      </p:sp>
      <p:sp>
        <p:nvSpPr>
          <p:cNvPr id="228" name="Google Shape;228;p34" descr="Connections"/>
          <p:cNvSpPr/>
          <p:nvPr/>
        </p:nvSpPr>
        <p:spPr>
          <a:xfrm>
            <a:off x="2470375" y="4170575"/>
            <a:ext cx="2499300" cy="1889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4" descr="Solar system"/>
          <p:cNvSpPr/>
          <p:nvPr/>
        </p:nvSpPr>
        <p:spPr>
          <a:xfrm>
            <a:off x="596075" y="607149"/>
            <a:ext cx="2164800" cy="170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/>
          <p:nvPr/>
        </p:nvSpPr>
        <p:spPr>
          <a:xfrm>
            <a:off x="711200" y="381000"/>
            <a:ext cx="10515600" cy="65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2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/>
          </a:p>
        </p:txBody>
      </p:sp>
      <p:sp>
        <p:nvSpPr>
          <p:cNvPr id="235" name="Google Shape;235;p35"/>
          <p:cNvSpPr txBox="1"/>
          <p:nvPr/>
        </p:nvSpPr>
        <p:spPr>
          <a:xfrm>
            <a:off x="6452500" y="1337600"/>
            <a:ext cx="5345700" cy="3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 your future career trajectory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Could a mentor make a difference?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6713" marR="0" lvl="1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40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Faculty who reported their mentorship as high quality had a decreased likelihood of being stalled in rank and an increased likelihood of high job satisfaction.</a:t>
            </a:r>
            <a:endParaRPr sz="240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6" name="Google Shape;236;p35"/>
          <p:cNvGrpSpPr/>
          <p:nvPr/>
        </p:nvGrpSpPr>
        <p:grpSpPr>
          <a:xfrm>
            <a:off x="643332" y="1337601"/>
            <a:ext cx="5583419" cy="5071332"/>
            <a:chOff x="-208628" y="131020"/>
            <a:chExt cx="4728905" cy="4497457"/>
          </a:xfrm>
        </p:grpSpPr>
        <p:sp>
          <p:nvSpPr>
            <p:cNvPr id="237" name="Google Shape;237;p35"/>
            <p:cNvSpPr/>
            <p:nvPr/>
          </p:nvSpPr>
          <p:spPr>
            <a:xfrm>
              <a:off x="1351601" y="131020"/>
              <a:ext cx="1608447" cy="1608447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5"/>
            <p:cNvSpPr txBox="1"/>
            <p:nvPr/>
          </p:nvSpPr>
          <p:spPr>
            <a:xfrm>
              <a:off x="1753713" y="131020"/>
              <a:ext cx="804223" cy="132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C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Clinician </a:t>
              </a: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 rot="4320000">
              <a:off x="2702673" y="1112632"/>
              <a:ext cx="1608447" cy="1608447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 txBox="1"/>
            <p:nvPr/>
          </p:nvSpPr>
          <p:spPr>
            <a:xfrm rot="-1080000">
              <a:off x="2977263" y="1471253"/>
              <a:ext cx="1326969" cy="804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C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Teacher </a:t>
              </a:r>
              <a:endParaRPr/>
            </a:p>
          </p:txBody>
        </p:sp>
        <p:sp>
          <p:nvSpPr>
            <p:cNvPr id="241" name="Google Shape;241;p35"/>
            <p:cNvSpPr/>
            <p:nvPr/>
          </p:nvSpPr>
          <p:spPr>
            <a:xfrm rot="8640000">
              <a:off x="2186609" y="2700912"/>
              <a:ext cx="1608447" cy="1608447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5"/>
            <p:cNvSpPr txBox="1"/>
            <p:nvPr/>
          </p:nvSpPr>
          <p:spPr>
            <a:xfrm rot="-2160000">
              <a:off x="2671445" y="2955511"/>
              <a:ext cx="804223" cy="132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C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Scholar</a:t>
              </a: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 rot="-8640000">
              <a:off x="516592" y="2700912"/>
              <a:ext cx="1608447" cy="1608447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 txBox="1"/>
            <p:nvPr/>
          </p:nvSpPr>
          <p:spPr>
            <a:xfrm rot="2160000">
              <a:off x="835980" y="2955511"/>
              <a:ext cx="804223" cy="1326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C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Leader</a:t>
              </a: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 rot="-4320000">
              <a:off x="529" y="1112632"/>
              <a:ext cx="1608447" cy="1608447"/>
            </a:xfrm>
            <a:prstGeom prst="downArrow">
              <a:avLst>
                <a:gd name="adj1" fmla="val 50000"/>
                <a:gd name="adj2" fmla="val 35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5"/>
            <p:cNvSpPr txBox="1"/>
            <p:nvPr/>
          </p:nvSpPr>
          <p:spPr>
            <a:xfrm rot="1080000">
              <a:off x="7417" y="1471253"/>
              <a:ext cx="1326969" cy="8042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5325" tIns="85325" rIns="85325" bIns="85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CA" sz="1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Family member </a:t>
              </a:r>
              <a:endParaRPr/>
            </a:p>
          </p:txBody>
        </p:sp>
      </p:grpSp>
      <p:sp>
        <p:nvSpPr>
          <p:cNvPr id="247" name="Google Shape;247;p35"/>
          <p:cNvSpPr txBox="1"/>
          <p:nvPr/>
        </p:nvSpPr>
        <p:spPr>
          <a:xfrm>
            <a:off x="764082" y="381004"/>
            <a:ext cx="395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Impact</a:t>
            </a:r>
            <a:endParaRPr>
              <a:solidFill>
                <a:srgbClr val="2F5496"/>
              </a:solidFill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6627375" y="5632050"/>
            <a:ext cx="50979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CA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Walensky P. et al. The impact of active mentorship: results from a survey of faculty in the Department of Medicine at Massachusetts General Hospital. BMC Medical Education volume 18, Article number: 108 (2018)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1259</Words>
  <Application>Microsoft Office PowerPoint</Application>
  <PresentationFormat>Widescreen</PresentationFormat>
  <Paragraphs>152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Arimo</vt:lpstr>
      <vt:lpstr>Calibri</vt:lpstr>
      <vt:lpstr>Arial</vt:lpstr>
      <vt:lpstr>Quattrocento Sans</vt:lpstr>
      <vt:lpstr>Aptos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Agenda</vt:lpstr>
      <vt:lpstr>Ice breaker</vt:lpstr>
      <vt:lpstr>Ice breaker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Career Development Tools</vt:lpstr>
      <vt:lpstr>Case Discussion</vt:lpstr>
      <vt:lpstr>Report Back</vt:lpstr>
      <vt:lpstr>PowerPoint Presentation</vt:lpstr>
      <vt:lpstr>Snowball</vt:lpstr>
      <vt:lpstr>Takeaways</vt:lpstr>
      <vt:lpstr>Takeaways – Tip Sheets</vt:lpstr>
      <vt:lpstr>Resources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kopansky-giles</dc:creator>
  <cp:lastModifiedBy>Deanne McKay</cp:lastModifiedBy>
  <cp:revision>4</cp:revision>
  <dcterms:created xsi:type="dcterms:W3CDTF">2023-06-13T15:36:54Z</dcterms:created>
  <dcterms:modified xsi:type="dcterms:W3CDTF">2023-11-06T14:04:50Z</dcterms:modified>
</cp:coreProperties>
</file>