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58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e titre" id="{E017707C-860A-486D-A155-E648C1C3F290}">
          <p14:sldIdLst>
            <p14:sldId id="257"/>
          </p14:sldIdLst>
        </p14:section>
        <p14:section name="Déclaration pour les séances auxiliaires" id="{C6AEF508-8571-4F6B-ACB7-B701B556079D}">
          <p14:sldIdLst>
            <p14:sldId id="262"/>
          </p14:sldIdLst>
        </p14:section>
        <p14:section name="Déclaration de conflits d'intérêts - Divulgation du conférencier ou de la conférencière" id="{BAD4AFE9-5E98-4B77-958D-0227453E09C8}">
          <p14:sldIdLst>
            <p14:sldId id="258"/>
          </p14:sldIdLst>
        </p14:section>
        <p14:section name="Déclaration de conflits d'intérêts - Divulgation de soutien financier" id="{6A6D61D3-CB09-4875-81D5-C3B7E5E906C7}">
          <p14:sldIdLst>
            <p14:sldId id="259"/>
          </p14:sldIdLst>
        </p14:section>
        <p14:section name="Contenu de la présentation" id="{E4C67C7D-A41C-4519-8763-1EB117A2B4D0}">
          <p14:sldIdLst>
            <p14:sldId id="261"/>
          </p14:sldIdLst>
        </p14:section>
        <p14:section name="Diapositive de fin" id="{52187515-7774-414D-8DF9-1121FCB3328E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84548" autoAdjust="0"/>
  </p:normalViewPr>
  <p:slideViewPr>
    <p:cSldViewPr>
      <p:cViewPr varScale="1">
        <p:scale>
          <a:sx n="48" d="100"/>
          <a:sy n="48" d="100"/>
        </p:scale>
        <p:origin x="1195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Where a faculty/presenter has no relationships to disclose, indicate Not Applicable under Relationships with Financial Sponsors.</a:t>
            </a:r>
          </a:p>
          <a:p>
            <a:pPr lvl="0"/>
            <a:endParaRPr lang="en-US"/>
          </a:p>
          <a:p>
            <a:pPr lvl="0"/>
            <a:r>
              <a:rPr lang="en-US"/>
              <a:t>Complete this slide for the primary presenter and ALL co-presenters if applicable.</a:t>
            </a:r>
          </a:p>
          <a:p>
            <a:pPr lvl="0"/>
            <a:endParaRPr lang="en-US"/>
          </a:p>
          <a:p>
            <a:pPr lvl="0"/>
            <a:r>
              <a:rPr lang="en-US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7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4" t="31672" r="26472" b="-1418"/>
          <a:stretch/>
        </p:blipFill>
        <p:spPr>
          <a:xfrm rot="10800000">
            <a:off x="-2" y="4152899"/>
            <a:ext cx="7690396" cy="6134100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831" b="29859"/>
          <a:stretch/>
        </p:blipFill>
        <p:spPr>
          <a:xfrm rot="5400000">
            <a:off x="1193143" y="-1193141"/>
            <a:ext cx="5624711" cy="8010994"/>
          </a:xfrm>
          <a:prstGeom prst="rect">
            <a:avLst/>
          </a:prstGeom>
        </p:spPr>
      </p:pic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9654058"/>
            <a:ext cx="4568802" cy="2468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 descr="Logo du forum en médecine familiale virtue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02307" y="3112088"/>
            <a:ext cx="3126659" cy="37585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11100" y="3886452"/>
            <a:ext cx="10363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dirty="0" err="1">
                <a:solidFill>
                  <a:srgbClr val="000000"/>
                </a:solidFill>
                <a:latin typeface="Arimo Bold"/>
              </a:rPr>
              <a:t>Titre</a:t>
            </a:r>
            <a:r>
              <a:rPr lang="en-US" sz="7000" dirty="0">
                <a:solidFill>
                  <a:srgbClr val="000000"/>
                </a:solidFill>
                <a:latin typeface="Arimo Bold"/>
              </a:rPr>
              <a:t> de la séance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1444" y="8051460"/>
            <a:ext cx="9431728" cy="96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fr-FR" sz="2984" b="1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Présentée par: </a:t>
            </a:r>
            <a:r>
              <a:rPr lang="fr-FR" sz="2984" dirty="0">
                <a:solidFill>
                  <a:srgbClr val="FF0000"/>
                </a:solidFill>
                <a:latin typeface="Arimo"/>
              </a:rPr>
              <a:t>(ajouter les noms des conférenciers ici)</a:t>
            </a:r>
          </a:p>
          <a:p>
            <a:pPr algn="ctr">
              <a:lnSpc>
                <a:spcPts val="3879"/>
              </a:lnSpc>
              <a:spcBef>
                <a:spcPct val="0"/>
              </a:spcBef>
            </a:pPr>
            <a:endParaRPr lang="en-US" sz="2984" dirty="0">
              <a:solidFill>
                <a:srgbClr val="FF0000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990600" y="9045806"/>
            <a:ext cx="3848100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mo Bold"/>
              </a:rPr>
              <a:t>Date:                   </a:t>
            </a:r>
            <a:r>
              <a:rPr lang="en-US" sz="2400" dirty="0">
                <a:solidFill>
                  <a:srgbClr val="000000"/>
                </a:solidFill>
                <a:latin typeface="Arimo"/>
              </a:rPr>
              <a:t>    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A019DA-72C7-4225-976C-6C65F0E45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66" t="57255" r="30639"/>
          <a:stretch/>
        </p:blipFill>
        <p:spPr>
          <a:xfrm rot="5400000">
            <a:off x="11810996" y="3810004"/>
            <a:ext cx="10287003" cy="26669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7D04E1-9DA3-4D3A-A6BF-0352E6BC5B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9200" y="-1328204"/>
            <a:ext cx="8229600" cy="1143000"/>
          </a:xfrm>
        </p:spPr>
        <p:txBody>
          <a:bodyPr/>
          <a:lstStyle/>
          <a:p>
            <a:r>
              <a:rPr lang="fr-FR" dirty="0"/>
              <a:t>Diapositive titre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BE3DF923-B6EA-47F8-8414-F272B307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4" t="31672" r="26472" b="-1418"/>
          <a:stretch/>
        </p:blipFill>
        <p:spPr>
          <a:xfrm rot="10800000">
            <a:off x="-3" y="7277099"/>
            <a:ext cx="3773542" cy="3009895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6391" t="45014"/>
          <a:stretch/>
        </p:blipFill>
        <p:spPr>
          <a:xfrm flipH="1">
            <a:off x="9267258" y="1"/>
            <a:ext cx="9020738" cy="83438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34180" y="1714500"/>
            <a:ext cx="6332464" cy="490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8"/>
              </a:lnSpc>
            </a:pPr>
            <a:r>
              <a:rPr lang="fr-FR" sz="6600" dirty="0">
                <a:solidFill>
                  <a:srgbClr val="000000"/>
                </a:solidFill>
                <a:latin typeface="Arimo Bold"/>
              </a:rPr>
              <a:t>Déclaration pour les séances auxiliaires</a:t>
            </a:r>
            <a:endParaRPr lang="en-US" sz="66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952500"/>
            <a:ext cx="8382000" cy="7200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40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Cette présentation est une séance auxiliaire, parrainée et financée par un fournisseur de DPC qui pourrait avoir reçu un financement externe pour la conception du programme.</a:t>
            </a:r>
            <a:endParaRPr lang="en-US" sz="40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40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Tout conflit d’intérêts sera entièrement divulgué sur les diapositives et mentionné verbalement au début de la présentation.</a:t>
            </a:r>
            <a:endParaRPr lang="en-US" sz="40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3483"/>
              </a:lnSpc>
            </a:pPr>
            <a:endParaRPr lang="en-US" sz="2488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CD8B7-3DF0-4262-86DF-C91A5C62A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2458" y="-1264199"/>
            <a:ext cx="9401742" cy="1143000"/>
          </a:xfrm>
        </p:spPr>
        <p:txBody>
          <a:bodyPr>
            <a:normAutofit/>
          </a:bodyPr>
          <a:lstStyle/>
          <a:p>
            <a:r>
              <a:rPr lang="fr-FR" dirty="0"/>
              <a:t>Déclaration pour les séances auxiliaires</a:t>
            </a:r>
          </a:p>
        </p:txBody>
      </p:sp>
    </p:spTree>
    <p:extLst>
      <p:ext uri="{BB962C8B-B14F-4D97-AF65-F5344CB8AC3E}">
        <p14:creationId xmlns:p14="http://schemas.microsoft.com/office/powerpoint/2010/main" val="324705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53BE783C-C584-4884-8B62-5825822B9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794" r="46019"/>
          <a:stretch/>
        </p:blipFill>
        <p:spPr>
          <a:xfrm>
            <a:off x="15205607" y="-8369"/>
            <a:ext cx="3082393" cy="2789669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93" t="1621" r="26543" b="24612"/>
          <a:stretch/>
        </p:blipFill>
        <p:spPr>
          <a:xfrm rot="5400000">
            <a:off x="247649" y="2990850"/>
            <a:ext cx="7048500" cy="75438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1308" y="501258"/>
            <a:ext cx="16096492" cy="1215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4"/>
              </a:lnSpc>
            </a:pPr>
            <a:r>
              <a:rPr lang="fr-FR" sz="4800" dirty="0">
                <a:solidFill>
                  <a:srgbClr val="000000"/>
                </a:solidFill>
                <a:latin typeface="Arimo Bold"/>
              </a:rPr>
              <a:t>Divulgation du conférencier/de la conférencière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1308" y="1905299"/>
            <a:ext cx="14614299" cy="16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fr-FR" sz="4000" b="1" dirty="0">
                <a:latin typeface="Open Sans Bold"/>
              </a:rPr>
              <a:t>Conférencier/conférencière : </a:t>
            </a:r>
            <a:r>
              <a:rPr lang="fr-FR" sz="4000" dirty="0">
                <a:solidFill>
                  <a:srgbClr val="FF161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[Nom du conférencier/de la conférencière]</a:t>
            </a:r>
            <a:endParaRPr lang="en-US" sz="4000" dirty="0">
              <a:solidFill>
                <a:srgbClr val="FF1616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0" y="3542094"/>
            <a:ext cx="9358789" cy="65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Open Sans Bold"/>
              </a:rPr>
              <a:t>Liens avec des </a:t>
            </a:r>
            <a:r>
              <a:rPr lang="en-US" sz="3900" dirty="0" err="1">
                <a:solidFill>
                  <a:srgbClr val="000000"/>
                </a:solidFill>
                <a:latin typeface="Open Sans Bold"/>
              </a:rPr>
              <a:t>commanditaires</a:t>
            </a:r>
            <a:r>
              <a:rPr lang="en-US" sz="3900" dirty="0">
                <a:solidFill>
                  <a:srgbClr val="000000"/>
                </a:solidFill>
                <a:latin typeface="Open Sans Bold"/>
              </a:rPr>
              <a:t> 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39000" y="4503817"/>
            <a:ext cx="10744200" cy="5051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fr-FR" sz="2499" dirty="0">
                <a:solidFill>
                  <a:srgbClr val="000000"/>
                </a:solidFill>
                <a:latin typeface="Open Sans Bold"/>
              </a:rPr>
              <a:t>Toute relation financière directe, y compris la réception d’honoraires : </a:t>
            </a:r>
            <a:r>
              <a:rPr lang="fr-FR" sz="2499" dirty="0" err="1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PharmaCorp</a:t>
            </a:r>
            <a:r>
              <a:rPr lang="fr-FR" sz="2499" dirty="0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ABC, Société canadienne du cancer </a:t>
            </a:r>
          </a:p>
          <a:p>
            <a:pPr>
              <a:lnSpc>
                <a:spcPts val="3499"/>
              </a:lnSpc>
            </a:pPr>
            <a:endParaRPr lang="fr-FR" sz="24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fr-FR" sz="2499" dirty="0">
                <a:solidFill>
                  <a:srgbClr val="000000"/>
                </a:solidFill>
                <a:latin typeface="Open Sans Bold"/>
              </a:rPr>
              <a:t>La participation à des conseils consultatifs ou des services de conférenciers : </a:t>
            </a:r>
            <a:r>
              <a:rPr lang="fr-FR" sz="2499" dirty="0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XYZ </a:t>
            </a:r>
            <a:r>
              <a:rPr lang="fr-FR" sz="2499" dirty="0" err="1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Biopharmaceuticals</a:t>
            </a:r>
            <a:r>
              <a:rPr lang="fr-FR" sz="2499" dirty="0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Ltd. </a:t>
            </a:r>
          </a:p>
          <a:p>
            <a:pPr>
              <a:lnSpc>
                <a:spcPts val="3499"/>
              </a:lnSpc>
            </a:pPr>
            <a:endParaRPr lang="fr-FR" sz="24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fr-FR" sz="2499" dirty="0">
                <a:solidFill>
                  <a:srgbClr val="000000"/>
                </a:solidFill>
                <a:latin typeface="Open Sans Bold"/>
              </a:rPr>
              <a:t>Brevets de médicaments ou de dispositifs médicaux : </a:t>
            </a:r>
            <a:r>
              <a:rPr lang="fr-FR" sz="2499" dirty="0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Widget ABC </a:t>
            </a:r>
          </a:p>
          <a:p>
            <a:pPr>
              <a:lnSpc>
                <a:spcPts val="3499"/>
              </a:lnSpc>
            </a:pPr>
            <a:endParaRPr lang="fr-FR" sz="24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fr-FR" sz="2499" dirty="0">
                <a:solidFill>
                  <a:srgbClr val="000000"/>
                </a:solidFill>
                <a:latin typeface="Open Sans Bold"/>
              </a:rPr>
              <a:t>Autres : </a:t>
            </a:r>
            <a:r>
              <a:rPr lang="fr-FR" sz="2499" dirty="0">
                <a:solidFill>
                  <a:srgbClr val="FF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liens financiers/investissements, employé(e) du Groupe hospitalier XXY, consultant(e) pour la compagnie X</a:t>
            </a:r>
          </a:p>
          <a:p>
            <a:pPr>
              <a:lnSpc>
                <a:spcPts val="5115"/>
              </a:lnSpc>
            </a:pPr>
            <a:endParaRPr lang="en-US" sz="2499" dirty="0">
              <a:solidFill>
                <a:srgbClr val="FF1616"/>
              </a:solidFill>
              <a:latin typeface="Arimo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2D0097E-3162-4527-AB2C-62081C77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2794" r="46019"/>
          <a:stretch/>
        </p:blipFill>
        <p:spPr>
          <a:xfrm rot="10800000">
            <a:off x="-2" y="7497331"/>
            <a:ext cx="3082393" cy="27896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3464B0-D06A-487B-B0DC-50CCFD18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0" y="-1219081"/>
            <a:ext cx="8229600" cy="1143000"/>
          </a:xfrm>
        </p:spPr>
        <p:txBody>
          <a:bodyPr/>
          <a:lstStyle/>
          <a:p>
            <a:r>
              <a:rPr lang="fr-CA" dirty="0"/>
              <a:t>D</a:t>
            </a:r>
            <a:r>
              <a:rPr lang="fr-FR" dirty="0" err="1"/>
              <a:t>éclaration</a:t>
            </a:r>
            <a:r>
              <a:rPr lang="fr-FR" dirty="0"/>
              <a:t> de conflit</a:t>
            </a:r>
            <a:r>
              <a:rPr lang="fr-CA" dirty="0"/>
              <a:t>s</a:t>
            </a:r>
            <a:r>
              <a:rPr lang="fr-FR" dirty="0"/>
              <a:t> d'intérêt</a:t>
            </a:r>
            <a:r>
              <a:rPr lang="fr-CA" dirty="0"/>
              <a:t> </a:t>
            </a:r>
            <a:r>
              <a:rPr lang="fr-FR" dirty="0"/>
              <a:t>(</a:t>
            </a:r>
            <a:r>
              <a:rPr lang="fr-CA" dirty="0"/>
              <a:t>1</a:t>
            </a:r>
            <a:r>
              <a:rPr lang="fr-FR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BE3DF923-B6EA-47F8-8414-F272B307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4" t="31672" r="26472" b="-1418"/>
          <a:stretch/>
        </p:blipFill>
        <p:spPr>
          <a:xfrm rot="10800000">
            <a:off x="-3" y="7277099"/>
            <a:ext cx="3773542" cy="3009895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6391" t="45014"/>
          <a:stretch/>
        </p:blipFill>
        <p:spPr>
          <a:xfrm flipH="1">
            <a:off x="9267258" y="1"/>
            <a:ext cx="9020738" cy="83438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34180" y="1714500"/>
            <a:ext cx="6332464" cy="364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8"/>
              </a:lnSpc>
            </a:pPr>
            <a:r>
              <a:rPr lang="en-US" sz="6600" dirty="0">
                <a:solidFill>
                  <a:srgbClr val="000000"/>
                </a:solidFill>
                <a:latin typeface="Arimo Bold"/>
              </a:rPr>
              <a:t>Divulgation de </a:t>
            </a:r>
            <a:r>
              <a:rPr lang="en-US" sz="6600" dirty="0" err="1">
                <a:solidFill>
                  <a:srgbClr val="000000"/>
                </a:solidFill>
                <a:latin typeface="Arimo Bold"/>
              </a:rPr>
              <a:t>soutien</a:t>
            </a:r>
            <a:r>
              <a:rPr lang="en-US" sz="6600" dirty="0">
                <a:solidFill>
                  <a:srgbClr val="000000"/>
                </a:solidFill>
                <a:latin typeface="Arimo Bold"/>
              </a:rPr>
              <a:t> financier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266700"/>
            <a:ext cx="8382000" cy="928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fr-FR" sz="2488" dirty="0">
                <a:solidFill>
                  <a:srgbClr val="000000"/>
                </a:solidFill>
                <a:latin typeface="Open Sans Bold"/>
              </a:rPr>
              <a:t>Ce programme de formation a été produit grâce au soutien financier de </a:t>
            </a:r>
            <a:r>
              <a:rPr lang="fr-FR" sz="2488" dirty="0">
                <a:solidFill>
                  <a:srgbClr val="FF0000"/>
                </a:solidFill>
                <a:latin typeface="Open Sans Bold"/>
              </a:rPr>
              <a:t>[nom de l’organisation] </a:t>
            </a:r>
            <a:r>
              <a:rPr lang="fr-FR" sz="2488" dirty="0">
                <a:solidFill>
                  <a:srgbClr val="000000"/>
                </a:solidFill>
                <a:latin typeface="Open Sans Bold"/>
              </a:rPr>
              <a:t>sous forme de </a:t>
            </a:r>
          </a:p>
          <a:p>
            <a:pPr>
              <a:lnSpc>
                <a:spcPts val="3483"/>
              </a:lnSpc>
            </a:pPr>
            <a:r>
              <a:rPr lang="fr-FR" sz="2488" dirty="0">
                <a:solidFill>
                  <a:srgbClr val="FF1616"/>
                </a:solidFill>
                <a:latin typeface="Open Sans"/>
              </a:rPr>
              <a:t>[description, par ex., subvention à l’éducation].</a:t>
            </a:r>
          </a:p>
          <a:p>
            <a:pPr>
              <a:lnSpc>
                <a:spcPts val="3483"/>
              </a:lnSpc>
            </a:pPr>
            <a:endParaRPr lang="en-US" sz="2488" dirty="0">
              <a:solidFill>
                <a:srgbClr val="FF1616"/>
              </a:solidFill>
              <a:latin typeface="Open Sans"/>
            </a:endParaRPr>
          </a:p>
          <a:p>
            <a:pPr>
              <a:lnSpc>
                <a:spcPts val="3349"/>
              </a:lnSpc>
            </a:pPr>
            <a:r>
              <a:rPr lang="fr-FR" sz="2392" dirty="0">
                <a:solidFill>
                  <a:srgbClr val="000000"/>
                </a:solidFill>
                <a:latin typeface="Open Sans Bold"/>
              </a:rPr>
              <a:t>Ce programme de formation a été produit grâce au soutien non financier de </a:t>
            </a:r>
            <a:r>
              <a:rPr lang="fr-FR" sz="2392" dirty="0">
                <a:solidFill>
                  <a:srgbClr val="FF0000"/>
                </a:solidFill>
                <a:latin typeface="Open Sans Bold"/>
              </a:rPr>
              <a:t>[nom de l’organisation]</a:t>
            </a:r>
            <a:r>
              <a:rPr lang="fr-FR" sz="2392" dirty="0">
                <a:solidFill>
                  <a:srgbClr val="000000"/>
                </a:solidFill>
                <a:latin typeface="Open Sans Bold"/>
              </a:rPr>
              <a:t> sous forme de </a:t>
            </a:r>
          </a:p>
          <a:p>
            <a:pPr>
              <a:lnSpc>
                <a:spcPts val="3349"/>
              </a:lnSpc>
            </a:pPr>
            <a:r>
              <a:rPr lang="fr-FR" sz="2392" dirty="0">
                <a:solidFill>
                  <a:srgbClr val="FF1616"/>
                </a:solidFill>
                <a:latin typeface="Arimo"/>
              </a:rPr>
              <a:t>[description, par ex., soutien logistique].</a:t>
            </a:r>
          </a:p>
          <a:p>
            <a:pPr>
              <a:lnSpc>
                <a:spcPts val="3483"/>
              </a:lnSpc>
            </a:pPr>
            <a:endParaRPr lang="en-US" sz="2392" dirty="0">
              <a:solidFill>
                <a:srgbClr val="FF1616"/>
              </a:solidFill>
              <a:latin typeface="Arimo"/>
            </a:endParaRPr>
          </a:p>
          <a:p>
            <a:pPr>
              <a:lnSpc>
                <a:spcPts val="3483"/>
              </a:lnSpc>
            </a:pPr>
            <a:r>
              <a:rPr lang="en-US" sz="2488" dirty="0" err="1">
                <a:solidFill>
                  <a:srgbClr val="000000"/>
                </a:solidFill>
                <a:latin typeface="Open Sans Bold"/>
              </a:rPr>
              <a:t>Conflits</a:t>
            </a:r>
            <a:r>
              <a:rPr lang="en-US" sz="248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88" dirty="0" err="1">
                <a:solidFill>
                  <a:srgbClr val="000000"/>
                </a:solidFill>
                <a:latin typeface="Open Sans Bold"/>
              </a:rPr>
              <a:t>d’intérêt</a:t>
            </a:r>
            <a:r>
              <a:rPr lang="en-US" sz="248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88" dirty="0" err="1">
                <a:solidFill>
                  <a:srgbClr val="000000"/>
                </a:solidFill>
                <a:latin typeface="Open Sans Bold"/>
              </a:rPr>
              <a:t>potentiels</a:t>
            </a:r>
            <a:r>
              <a:rPr lang="en-US" sz="2488" dirty="0">
                <a:solidFill>
                  <a:srgbClr val="000000"/>
                </a:solidFill>
                <a:latin typeface="Open Sans Bold"/>
              </a:rPr>
              <a:t> :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fr-FR" sz="2488" dirty="0">
                <a:solidFill>
                  <a:srgbClr val="FF0000"/>
                </a:solidFill>
                <a:latin typeface="Arimo"/>
              </a:rPr>
              <a:t>[Nom du conférencier ou de la conférencière/de l’enseignant(e)] </a:t>
            </a:r>
            <a:r>
              <a:rPr lang="fr-FR" sz="2488" dirty="0">
                <a:latin typeface="Arimo"/>
              </a:rPr>
              <a:t>a reçu</a:t>
            </a:r>
            <a:r>
              <a:rPr lang="fr-FR" sz="2488" dirty="0">
                <a:solidFill>
                  <a:srgbClr val="FF0000"/>
                </a:solidFill>
                <a:latin typeface="Arimo"/>
              </a:rPr>
              <a:t> [des honoraires/des subventions, etc.] </a:t>
            </a:r>
            <a:r>
              <a:rPr lang="fr-FR" sz="2488" dirty="0">
                <a:latin typeface="Arimo"/>
              </a:rPr>
              <a:t>de</a:t>
            </a:r>
            <a:r>
              <a:rPr lang="fr-FR" sz="2488" dirty="0">
                <a:solidFill>
                  <a:srgbClr val="FF0000"/>
                </a:solidFill>
                <a:latin typeface="Arimo"/>
              </a:rPr>
              <a:t> [nom de l’organisation appuyant le programme ET/OU de l’organisation dont les produits sont discutés dans le cadre du programme].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fr-FR" sz="2488" dirty="0">
                <a:solidFill>
                  <a:srgbClr val="FF0000"/>
                </a:solidFill>
                <a:latin typeface="Arimo"/>
              </a:rPr>
              <a:t>[Nom de l’organisation appuyant le programme] [a développé/accorde les licences d’/distribue/tire profit des ventes d’, etc.] </a:t>
            </a:r>
            <a:r>
              <a:rPr lang="fr-FR" sz="2488" dirty="0">
                <a:latin typeface="Arimo"/>
              </a:rPr>
              <a:t>un produit dont il sera question dans le cadre du programme.</a:t>
            </a:r>
          </a:p>
          <a:p>
            <a:pPr>
              <a:lnSpc>
                <a:spcPts val="3483"/>
              </a:lnSpc>
            </a:pPr>
            <a:endParaRPr lang="en-US" sz="2488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CD8B7-3DF0-4262-86DF-C91A5C62A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2458" y="-1264199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/>
              <a:t>D</a:t>
            </a:r>
            <a:r>
              <a:rPr lang="fr-FR" dirty="0" err="1"/>
              <a:t>éclaration</a:t>
            </a:r>
            <a:r>
              <a:rPr lang="fr-FR" dirty="0"/>
              <a:t> de conflit d'intérêt (</a:t>
            </a:r>
            <a:r>
              <a:rPr lang="fr-CA" dirty="0"/>
              <a:t>1</a:t>
            </a:r>
            <a:r>
              <a:rPr lang="fr-FR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3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47" t="40983" r="25022" b="-3747"/>
          <a:stretch/>
        </p:blipFill>
        <p:spPr>
          <a:xfrm rot="10800000">
            <a:off x="-1" y="3328256"/>
            <a:ext cx="11552049" cy="6958744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21534" b="20104"/>
          <a:stretch/>
        </p:blipFill>
        <p:spPr>
          <a:xfrm>
            <a:off x="9717090" y="1908971"/>
            <a:ext cx="8570910" cy="8378029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2794" r="46019"/>
          <a:stretch/>
        </p:blipFill>
        <p:spPr>
          <a:xfrm>
            <a:off x="14276207" y="-8369"/>
            <a:ext cx="4011794" cy="36308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09600" y="383659"/>
            <a:ext cx="11198345" cy="2396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42"/>
              </a:lnSpc>
            </a:pPr>
            <a:r>
              <a:rPr lang="fr-FR" sz="6000" dirty="0">
                <a:solidFill>
                  <a:srgbClr val="000000"/>
                </a:solidFill>
                <a:latin typeface="Arimo Bold"/>
              </a:rPr>
              <a:t>Veuillez remplir l’évaluation </a:t>
            </a:r>
            <a:br>
              <a:rPr lang="fr-FR" sz="6000" dirty="0">
                <a:solidFill>
                  <a:srgbClr val="000000"/>
                </a:solidFill>
                <a:latin typeface="Arimo Bold"/>
              </a:rPr>
            </a:br>
            <a:r>
              <a:rPr lang="fr-FR" sz="6000" dirty="0">
                <a:solidFill>
                  <a:srgbClr val="000000"/>
                </a:solidFill>
                <a:latin typeface="Arimo Bold"/>
              </a:rPr>
              <a:t>de la séance dès maintenant 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39910" y="5101385"/>
            <a:ext cx="6341426" cy="3562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0"/>
              </a:lnSpc>
            </a:pPr>
            <a:r>
              <a:rPr lang="fr-FR" sz="4400" dirty="0">
                <a:solidFill>
                  <a:srgbClr val="000000"/>
                </a:solidFill>
                <a:latin typeface="Arimo Bold"/>
              </a:rPr>
              <a:t>Cliquez sur le bouton ci-dessous</a:t>
            </a:r>
            <a:br>
              <a:rPr lang="fr-FR" sz="4400" dirty="0">
                <a:solidFill>
                  <a:srgbClr val="000000"/>
                </a:solidFill>
                <a:latin typeface="Arimo Bold"/>
              </a:rPr>
            </a:br>
            <a:r>
              <a:rPr lang="fr-FR" sz="4400" dirty="0">
                <a:solidFill>
                  <a:srgbClr val="000000"/>
                </a:solidFill>
                <a:latin typeface="Arimo Bold"/>
              </a:rPr>
              <a:t>dans l’ordre du jour !</a:t>
            </a:r>
          </a:p>
          <a:p>
            <a:pPr algn="ctr">
              <a:lnSpc>
                <a:spcPts val="7120"/>
              </a:lnSpc>
            </a:pPr>
            <a:endParaRPr lang="en-US" sz="5085" dirty="0">
              <a:solidFill>
                <a:srgbClr val="000000"/>
              </a:solidFill>
              <a:latin typeface="Arimo Bold"/>
            </a:endParaRPr>
          </a:p>
        </p:txBody>
      </p:sp>
      <p:pic>
        <p:nvPicPr>
          <p:cNvPr id="5" name="Picture 5" descr="Image of the session evaluation button.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76564" y="8190328"/>
            <a:ext cx="7010259" cy="1293875"/>
          </a:xfrm>
          <a:prstGeom prst="rect">
            <a:avLst/>
          </a:prstGeom>
        </p:spPr>
      </p:pic>
      <p:grpSp>
        <p:nvGrpSpPr>
          <p:cNvPr id="10" name="Group 10" descr="Facebook Logo"/>
          <p:cNvGrpSpPr>
            <a:grpSpLocks noChangeAspect="1"/>
          </p:cNvGrpSpPr>
          <p:nvPr/>
        </p:nvGrpSpPr>
        <p:grpSpPr>
          <a:xfrm>
            <a:off x="11482786" y="3653757"/>
            <a:ext cx="1260398" cy="1291083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9"/>
              <a:stretch>
                <a:fillRect l="-1152" r="-1152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3109434" y="3956399"/>
            <a:ext cx="4227537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mo"/>
              </a:rPr>
              <a:t>FamilyMedicineForum</a:t>
            </a:r>
          </a:p>
        </p:txBody>
      </p:sp>
      <p:grpSp>
        <p:nvGrpSpPr>
          <p:cNvPr id="8" name="Group 8" descr="Twitter Logo"/>
          <p:cNvGrpSpPr>
            <a:grpSpLocks noChangeAspect="1"/>
          </p:cNvGrpSpPr>
          <p:nvPr/>
        </p:nvGrpSpPr>
        <p:grpSpPr>
          <a:xfrm>
            <a:off x="11482786" y="5622410"/>
            <a:ext cx="1260398" cy="126039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3282256" y="5909706"/>
            <a:ext cx="372584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mo"/>
              </a:rPr>
              <a:t>@FamilyMedForum</a:t>
            </a:r>
          </a:p>
        </p:txBody>
      </p:sp>
      <p:grpSp>
        <p:nvGrpSpPr>
          <p:cNvPr id="6" name="Group 6" descr="Instagram Logo"/>
          <p:cNvGrpSpPr>
            <a:grpSpLocks noChangeAspect="1"/>
          </p:cNvGrpSpPr>
          <p:nvPr/>
        </p:nvGrpSpPr>
        <p:grpSpPr>
          <a:xfrm>
            <a:off x="11482786" y="7648100"/>
            <a:ext cx="1260398" cy="1291083"/>
            <a:chOff x="0" y="0"/>
            <a:chExt cx="2086610" cy="2137410"/>
          </a:xfrm>
        </p:grpSpPr>
        <p:sp>
          <p:nvSpPr>
            <p:cNvPr id="7" name="Freeform 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11"/>
              <a:stretch>
                <a:fillRect l="-1152" r="-115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3109434" y="7831779"/>
            <a:ext cx="3516337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mo"/>
              </a:rPr>
              <a:t>FamilyMedForum</a:t>
            </a:r>
          </a:p>
        </p:txBody>
      </p:sp>
      <p:sp>
        <p:nvSpPr>
          <p:cNvPr id="17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87012" y="9082676"/>
            <a:ext cx="3516337" cy="83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1"/>
              </a:lnSpc>
            </a:pPr>
            <a:r>
              <a:rPr lang="en-US" sz="5058" dirty="0">
                <a:solidFill>
                  <a:srgbClr val="000000"/>
                </a:solidFill>
                <a:latin typeface="Arimo Bold"/>
              </a:rPr>
              <a:t>#monFMF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4C82B7-E584-4E66-A44D-5EB88FAEA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9834" y="-1364255"/>
            <a:ext cx="8229600" cy="1143000"/>
          </a:xfrm>
        </p:spPr>
        <p:txBody>
          <a:bodyPr/>
          <a:lstStyle/>
          <a:p>
            <a:r>
              <a:rPr lang="fr-CA" dirty="0"/>
              <a:t>D</a:t>
            </a:r>
            <a:r>
              <a:rPr lang="fr-FR" dirty="0" err="1"/>
              <a:t>iapositive</a:t>
            </a:r>
            <a:r>
              <a:rPr lang="fr-FR" dirty="0"/>
              <a:t> de fin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461</Words>
  <Application>Microsoft Office PowerPoint</Application>
  <PresentationFormat>Custom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Open Sans Bold</vt:lpstr>
      <vt:lpstr>Arimo</vt:lpstr>
      <vt:lpstr>Calibri</vt:lpstr>
      <vt:lpstr>Arimo Bold</vt:lpstr>
      <vt:lpstr>Open Sans</vt:lpstr>
      <vt:lpstr>Office Theme</vt:lpstr>
      <vt:lpstr>Diapositive titre </vt:lpstr>
      <vt:lpstr>Déclaration pour les séances auxiliaires</vt:lpstr>
      <vt:lpstr>Déclaration de conflits d'intérêt (1) </vt:lpstr>
      <vt:lpstr>Déclaration de conflit d'intérêt (1)</vt:lpstr>
      <vt:lpstr>PowerPoint Presentation</vt:lpstr>
      <vt:lpstr>Diapositive de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2022 Slide Template_Draft</dc:title>
  <dc:creator>Deanne McKay</dc:creator>
  <cp:lastModifiedBy>Deanne McKay</cp:lastModifiedBy>
  <cp:revision>16</cp:revision>
  <dcterms:created xsi:type="dcterms:W3CDTF">2006-08-16T00:00:00Z</dcterms:created>
  <dcterms:modified xsi:type="dcterms:W3CDTF">2022-02-04T20:14:21Z</dcterms:modified>
  <dc:identifier>DAE1_979gyE</dc:identifier>
</cp:coreProperties>
</file>