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8288000" cy="10287000"/>
  <p:notesSz cx="6858000" cy="9144000"/>
  <p:embeddedFontLst>
    <p:embeddedFont>
      <p:font typeface="Arimo" panose="020B0604020202020204" charset="0"/>
      <p:regular r:id="rId8"/>
    </p:embeddedFont>
    <p:embeddedFont>
      <p:font typeface="Arimo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CC4BC867-4C0F-4A04-A609-384EC50DD8C5}">
          <p14:sldIdLst>
            <p14:sldId id="256"/>
          </p14:sldIdLst>
        </p14:section>
        <p14:section name="COI Declaration - Presenter Disclosure" id="{D3DB65D1-DA28-4F3E-A176-58B566449720}">
          <p14:sldIdLst>
            <p14:sldId id="257"/>
          </p14:sldIdLst>
        </p14:section>
        <p14:section name="COI Declaration - Disclosure of Financial Support" id="{FD122D07-8805-40D5-80BF-2CB90615D80A}">
          <p14:sldIdLst>
            <p14:sldId id="258"/>
          </p14:sldIdLst>
        </p14:section>
        <p14:section name="Presentation Content" id="{047963D0-948F-41B2-ABB7-90E8A58409B8}">
          <p14:sldIdLst>
            <p14:sldId id="259"/>
          </p14:sldIdLst>
        </p14:section>
        <p14:section name="Closing Slide" id="{C99172BE-76F6-4BE2-8FC6-927157DF6DA9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54" autoAdjust="0"/>
    <p:restoredTop sz="94598" autoAdjust="0"/>
  </p:normalViewPr>
  <p:slideViewPr>
    <p:cSldViewPr>
      <p:cViewPr>
        <p:scale>
          <a:sx n="40" d="100"/>
          <a:sy n="40" d="100"/>
        </p:scale>
        <p:origin x="499" y="5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Where a faculty/presenter has no relationships to disclose, indicate Not Applicable under Relationships with Financial Sponsors. </a:t>
            </a:r>
          </a:p>
          <a:p>
            <a:pPr lvl="0"/>
            <a:endParaRPr lang="en-US"/>
          </a:p>
          <a:p>
            <a:pPr lvl="0"/>
            <a:r>
              <a:rPr lang="en-US"/>
              <a:t>Complete this slide for the primary presenter and ALL co-presenters if applicable.</a:t>
            </a:r>
          </a:p>
          <a:p>
            <a:pPr lvl="0"/>
            <a:endParaRPr lang="en-US"/>
          </a:p>
          <a:p>
            <a:pPr lvl="0"/>
            <a:r>
              <a:rPr lang="en-US"/>
              <a:t>Reminder: Disclosures made on your COI forms should match disclosures made on the COI slide.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Where a program has received no external financial support (e.g., monies for food, logistics assistance such as registration, AV set-up, etc.), indicate No External Support.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svg"/><Relationship Id="rId3" Type="http://schemas.openxmlformats.org/officeDocument/2006/relationships/image" Target="../media/image6.svg"/><Relationship Id="rId7" Type="http://schemas.openxmlformats.org/officeDocument/2006/relationships/image" Target="../media/image15.svg"/><Relationship Id="rId12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19.svg"/><Relationship Id="rId1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1701713" cy="1701713"/>
          </a:xfrm>
          <a:prstGeom prst="rect">
            <a:avLst/>
          </a:prstGeom>
        </p:spPr>
      </p:pic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3736380" y="1517207"/>
            <a:ext cx="6068827" cy="3034413"/>
          </a:xfrm>
          <a:prstGeom prst="rect">
            <a:avLst/>
          </a:prstGeom>
        </p:spPr>
      </p:pic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739040"/>
            <a:ext cx="18288000" cy="3592205"/>
          </a:xfrm>
          <a:prstGeom prst="rect">
            <a:avLst/>
          </a:prstGeom>
          <a:solidFill>
            <a:srgbClr val="454699"/>
          </a:solidFill>
        </p:spPr>
      </p:sp>
      <p:pic>
        <p:nvPicPr>
          <p:cNvPr id="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0" y="5119911"/>
            <a:ext cx="1600200" cy="1600200"/>
          </a:xfrm>
          <a:prstGeom prst="rect">
            <a:avLst/>
          </a:prstGeom>
        </p:spPr>
      </p:pic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34400" y="8572500"/>
            <a:ext cx="9461396" cy="1302546"/>
            <a:chOff x="0" y="0"/>
            <a:chExt cx="3016221" cy="406400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780" y="22860"/>
              <a:ext cx="2990822" cy="360680"/>
            </a:xfrm>
            <a:custGeom>
              <a:avLst/>
              <a:gdLst/>
              <a:ahLst/>
              <a:cxnLst/>
              <a:rect l="l" t="t" r="r" b="b"/>
              <a:pathLst>
                <a:path w="2990822" h="360680">
                  <a:moveTo>
                    <a:pt x="2990822" y="180340"/>
                  </a:moveTo>
                  <a:cubicBezTo>
                    <a:pt x="2990822" y="81280"/>
                    <a:pt x="2910812" y="0"/>
                    <a:pt x="2810482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2810481" y="360680"/>
                  </a:lnTo>
                  <a:cubicBezTo>
                    <a:pt x="2909542" y="360680"/>
                    <a:pt x="2990821" y="279400"/>
                    <a:pt x="2990821" y="180340"/>
                  </a:cubicBezTo>
                  <a:close/>
                </a:path>
              </a:pathLst>
            </a:custGeom>
            <a:solidFill>
              <a:srgbClr val="F8F4EB">
                <a:alpha val="11765"/>
              </a:srgbClr>
            </a:solidFill>
          </p:spPr>
        </p:sp>
      </p:grpSp>
      <p:pic>
        <p:nvPicPr>
          <p:cNvPr id="11" name="Picture 11" descr="Family Medicine Forum Logo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852625" y="819149"/>
            <a:ext cx="4586644" cy="551362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266389" y="1435457"/>
            <a:ext cx="7130773" cy="1049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61"/>
              </a:lnSpc>
            </a:pPr>
            <a:r>
              <a:rPr lang="en-US" sz="6718" spc="-67" dirty="0">
                <a:solidFill>
                  <a:srgbClr val="454699"/>
                </a:solidFill>
                <a:latin typeface="Arimo Bold"/>
              </a:rPr>
              <a:t>Session Title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4800" y="7000345"/>
            <a:ext cx="17526000" cy="478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85"/>
              </a:lnSpc>
            </a:pPr>
            <a:r>
              <a:rPr lang="en-US" sz="2876" spc="28" dirty="0">
                <a:solidFill>
                  <a:srgbClr val="F8F4EB"/>
                </a:solidFill>
                <a:latin typeface="Arimo"/>
              </a:rPr>
              <a:t>Presented by: (add speaker names here)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FF0EF-D1FF-4A09-823C-7F654AB83B75}"/>
              </a:ext>
            </a:extLst>
          </p:cNvPr>
          <p:cNvSpPr txBox="1"/>
          <p:nvPr/>
        </p:nvSpPr>
        <p:spPr>
          <a:xfrm>
            <a:off x="292204" y="9224011"/>
            <a:ext cx="3822595" cy="5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lnSpc>
                <a:spcPts val="4085"/>
              </a:lnSpc>
            </a:pPr>
            <a:r>
              <a:rPr lang="en-US" sz="2800" spc="28" dirty="0">
                <a:solidFill>
                  <a:srgbClr val="F8F4EB"/>
                </a:solidFill>
                <a:latin typeface="Arimo"/>
              </a:rPr>
              <a:t>Date: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79991" y="8851543"/>
            <a:ext cx="10008009" cy="664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0"/>
              </a:lnSpc>
              <a:spcBef>
                <a:spcPct val="0"/>
              </a:spcBef>
            </a:pPr>
            <a:r>
              <a:rPr lang="en-US" sz="3711" dirty="0">
                <a:solidFill>
                  <a:srgbClr val="FFFFFF"/>
                </a:solidFill>
                <a:latin typeface="Arimo"/>
              </a:rPr>
              <a:t>Let’s prepare for the future together!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2D8CA6-668F-4886-83FF-E1DDD0E301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889364"/>
            <a:ext cx="6553200" cy="544511"/>
          </a:xfrm>
        </p:spPr>
        <p:txBody>
          <a:bodyPr>
            <a:normAutofit fontScale="90000"/>
          </a:bodyPr>
          <a:lstStyle/>
          <a:p>
            <a:r>
              <a:rPr lang="en-US" dirty="0"/>
              <a:t>Session Title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059329" cy="10287000"/>
          </a:xfrm>
          <a:prstGeom prst="rect">
            <a:avLst/>
          </a:prstGeom>
          <a:solidFill>
            <a:srgbClr val="F8F4EB"/>
          </a:solidFill>
        </p:spPr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957915" y="8185586"/>
            <a:ext cx="2101414" cy="2101414"/>
          </a:xfrm>
          <a:prstGeom prst="rect">
            <a:avLst/>
          </a:prstGeom>
        </p:spPr>
      </p:pic>
      <p:pic>
        <p:nvPicPr>
          <p:cNvPr id="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568756" y="6152182"/>
            <a:ext cx="835719" cy="835719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7059329" y="8185586"/>
            <a:ext cx="2101414" cy="2101414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7AB98A57-0E11-4A32-9C49-8BCA471E1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400000" flipH="1">
            <a:off x="714" y="0"/>
            <a:ext cx="3528950" cy="35289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91829" y="3894720"/>
            <a:ext cx="6030629" cy="1658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00"/>
              </a:lnSpc>
              <a:spcBef>
                <a:spcPct val="0"/>
              </a:spcBef>
            </a:pPr>
            <a:r>
              <a:rPr lang="en-US" sz="5000" spc="-50" dirty="0">
                <a:solidFill>
                  <a:srgbClr val="454699"/>
                </a:solidFill>
                <a:latin typeface="Arimo Bold"/>
              </a:rPr>
              <a:t>Presenter Disclosure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56692" y="612344"/>
            <a:ext cx="8908950" cy="705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947"/>
              </a:lnSpc>
              <a:spcBef>
                <a:spcPct val="0"/>
              </a:spcBef>
            </a:pPr>
            <a:r>
              <a:rPr lang="en-US" sz="4720" dirty="0">
                <a:solidFill>
                  <a:srgbClr val="454699"/>
                </a:solidFill>
                <a:latin typeface="Arimo Bold"/>
              </a:rPr>
              <a:t>Presenter: </a:t>
            </a:r>
            <a:r>
              <a:rPr lang="en-US" sz="4720" dirty="0">
                <a:solidFill>
                  <a:srgbClr val="FF0000"/>
                </a:solidFill>
                <a:latin typeface="Arimo Bold"/>
              </a:rPr>
              <a:t>(Speaker’s name)</a:t>
            </a:r>
          </a:p>
        </p:txBody>
      </p:sp>
      <p:grpSp>
        <p:nvGrpSpPr>
          <p:cNvPr id="7" name="Group 7" descr="TextBox: Relationships with financial sponsors: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7380628" y="2133162"/>
            <a:ext cx="10449351" cy="5629725"/>
            <a:chOff x="0" y="15237"/>
            <a:chExt cx="13932468" cy="7506300"/>
          </a:xfrm>
        </p:grpSpPr>
        <p:sp>
          <p:nvSpPr>
            <p:cNvPr id="8" name="TextBox 8"/>
            <p:cNvSpPr txBox="1"/>
            <p:nvPr/>
          </p:nvSpPr>
          <p:spPr>
            <a:xfrm>
              <a:off x="0" y="15237"/>
              <a:ext cx="13511705" cy="753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410"/>
                </a:lnSpc>
                <a:spcBef>
                  <a:spcPct val="0"/>
                </a:spcBef>
              </a:pPr>
              <a:r>
                <a:rPr lang="en-US" sz="3500" dirty="0">
                  <a:solidFill>
                    <a:srgbClr val="454699"/>
                  </a:solidFill>
                  <a:latin typeface="Arimo Bold"/>
                </a:rPr>
                <a:t>Relationships with financial sponsors: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20763" y="981021"/>
              <a:ext cx="13511705" cy="6540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49"/>
                </a:lnSpc>
              </a:pPr>
              <a:r>
                <a:rPr lang="en-US" sz="2500" dirty="0">
                  <a:solidFill>
                    <a:srgbClr val="454699"/>
                  </a:solidFill>
                  <a:latin typeface="Arimo"/>
                </a:rPr>
                <a:t>•</a:t>
              </a:r>
              <a:r>
                <a:rPr lang="en-US" sz="2500" dirty="0">
                  <a:solidFill>
                    <a:srgbClr val="454699"/>
                  </a:solidFill>
                  <a:latin typeface="Arimo Bold"/>
                </a:rPr>
                <a:t>Any direct financial relationships, including receipt of honoraria:</a:t>
              </a:r>
              <a:r>
                <a:rPr lang="en-US" sz="2500" dirty="0">
                  <a:solidFill>
                    <a:srgbClr val="454699"/>
                  </a:solidFill>
                  <a:latin typeface="Arimo"/>
                </a:rPr>
                <a:t> </a:t>
              </a:r>
              <a:r>
                <a:rPr lang="en-US" sz="2500" dirty="0" err="1">
                  <a:solidFill>
                    <a:srgbClr val="FF1616"/>
                  </a:solidFill>
                  <a:latin typeface="Arimo"/>
                </a:rPr>
                <a:t>PharmaCorp</a:t>
              </a:r>
              <a:r>
                <a:rPr lang="en-US" sz="2500" dirty="0">
                  <a:solidFill>
                    <a:srgbClr val="FF1616"/>
                  </a:solidFill>
                  <a:latin typeface="Arimo"/>
                </a:rPr>
                <a:t> ABC, Canadian Cancer Org. </a:t>
              </a:r>
            </a:p>
            <a:p>
              <a:pPr>
                <a:lnSpc>
                  <a:spcPts val="3549"/>
                </a:lnSpc>
              </a:pPr>
              <a:endParaRPr lang="en-US" sz="2500" dirty="0">
                <a:solidFill>
                  <a:srgbClr val="FF1616"/>
                </a:solidFill>
                <a:latin typeface="Arimo"/>
              </a:endParaRPr>
            </a:p>
            <a:p>
              <a:pPr>
                <a:lnSpc>
                  <a:spcPts val="3549"/>
                </a:lnSpc>
              </a:pPr>
              <a:r>
                <a:rPr lang="en-US" sz="2500" dirty="0">
                  <a:solidFill>
                    <a:srgbClr val="454699"/>
                  </a:solidFill>
                  <a:latin typeface="Arimo"/>
                </a:rPr>
                <a:t>•</a:t>
              </a:r>
              <a:r>
                <a:rPr lang="en-US" sz="2500" dirty="0">
                  <a:solidFill>
                    <a:srgbClr val="454699"/>
                  </a:solidFill>
                  <a:latin typeface="Arimo Bold"/>
                </a:rPr>
                <a:t>Membership on advisory boards or speakers’ bureaus: </a:t>
              </a:r>
              <a:r>
                <a:rPr lang="en-US" sz="2500" dirty="0">
                  <a:solidFill>
                    <a:srgbClr val="FF1616"/>
                  </a:solidFill>
                  <a:latin typeface="Arimo"/>
                </a:rPr>
                <a:t>XYZ Biopharmaceuticals Ltd. </a:t>
              </a:r>
            </a:p>
            <a:p>
              <a:pPr>
                <a:lnSpc>
                  <a:spcPts val="3549"/>
                </a:lnSpc>
              </a:pPr>
              <a:endParaRPr lang="en-US" sz="2500" dirty="0">
                <a:solidFill>
                  <a:srgbClr val="FF1616"/>
                </a:solidFill>
                <a:latin typeface="Arimo"/>
              </a:endParaRPr>
            </a:p>
            <a:p>
              <a:pPr>
                <a:lnSpc>
                  <a:spcPts val="3549"/>
                </a:lnSpc>
              </a:pPr>
              <a:r>
                <a:rPr lang="en-US" sz="2500" dirty="0">
                  <a:solidFill>
                    <a:srgbClr val="454699"/>
                  </a:solidFill>
                  <a:latin typeface="Arimo"/>
                </a:rPr>
                <a:t>•</a:t>
              </a:r>
              <a:r>
                <a:rPr lang="en-US" sz="2500" dirty="0">
                  <a:solidFill>
                    <a:srgbClr val="454699"/>
                  </a:solidFill>
                  <a:latin typeface="Arimo Bold"/>
                </a:rPr>
                <a:t>Patents for drugs or devices:</a:t>
              </a:r>
              <a:r>
                <a:rPr lang="en-US" sz="2500" dirty="0">
                  <a:solidFill>
                    <a:srgbClr val="454699"/>
                  </a:solidFill>
                  <a:latin typeface="Arimo"/>
                </a:rPr>
                <a:t> </a:t>
              </a:r>
              <a:r>
                <a:rPr lang="en-US" sz="2500" dirty="0">
                  <a:solidFill>
                    <a:srgbClr val="FF1616"/>
                  </a:solidFill>
                  <a:latin typeface="Arimo"/>
                </a:rPr>
                <a:t>Widget ABC </a:t>
              </a:r>
            </a:p>
            <a:p>
              <a:pPr>
                <a:lnSpc>
                  <a:spcPts val="3549"/>
                </a:lnSpc>
              </a:pPr>
              <a:endParaRPr lang="en-US" sz="2500" dirty="0">
                <a:solidFill>
                  <a:srgbClr val="FF1616"/>
                </a:solidFill>
                <a:latin typeface="Arimo"/>
              </a:endParaRPr>
            </a:p>
            <a:p>
              <a:pPr>
                <a:lnSpc>
                  <a:spcPts val="3549"/>
                </a:lnSpc>
              </a:pPr>
              <a:r>
                <a:rPr lang="en-US" sz="2500" dirty="0">
                  <a:solidFill>
                    <a:srgbClr val="454699"/>
                  </a:solidFill>
                  <a:latin typeface="Arimo"/>
                </a:rPr>
                <a:t>•</a:t>
              </a:r>
              <a:r>
                <a:rPr lang="en-US" sz="2500" dirty="0">
                  <a:solidFill>
                    <a:srgbClr val="454699"/>
                  </a:solidFill>
                  <a:latin typeface="Arimo Bold"/>
                </a:rPr>
                <a:t>Other: </a:t>
              </a:r>
              <a:r>
                <a:rPr lang="en-US" sz="2500" dirty="0">
                  <a:solidFill>
                    <a:srgbClr val="FF1616"/>
                  </a:solidFill>
                  <a:latin typeface="Arimo"/>
                </a:rPr>
                <a:t>financial relationships/investments Employee of XXY Hospital Group, consultant for Company X</a:t>
              </a:r>
            </a:p>
            <a:p>
              <a:pPr marL="0" lvl="0" indent="0" algn="l">
                <a:lnSpc>
                  <a:spcPts val="3550"/>
                </a:lnSpc>
                <a:spcBef>
                  <a:spcPct val="0"/>
                </a:spcBef>
              </a:pPr>
              <a:endParaRPr lang="en-US" sz="677" dirty="0">
                <a:solidFill>
                  <a:srgbClr val="FF1616"/>
                </a:solidFill>
                <a:latin typeface="Arimo"/>
              </a:endParaRPr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E0BEF3E9-A3DA-4483-846F-6187E17B6F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-1237179"/>
            <a:ext cx="8229600" cy="1143000"/>
          </a:xfrm>
        </p:spPr>
        <p:txBody>
          <a:bodyPr/>
          <a:lstStyle/>
          <a:p>
            <a:r>
              <a:rPr lang="en-US" dirty="0"/>
              <a:t>COI – Presenter Disclosure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 flipH="1">
            <a:off x="16828775" y="0"/>
            <a:ext cx="1459225" cy="1459225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0" y="9233231"/>
            <a:ext cx="1053769" cy="1053769"/>
          </a:xfrm>
          <a:prstGeom prst="rect">
            <a:avLst/>
          </a:prstGeom>
        </p:spPr>
      </p:pic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3769" y="327181"/>
            <a:ext cx="10033550" cy="9432934"/>
            <a:chOff x="0" y="0"/>
            <a:chExt cx="2808217" cy="2640115"/>
          </a:xfrm>
        </p:grpSpPr>
        <p:sp>
          <p:nvSpPr>
            <p:cNvPr id="11" name="Freeform 11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0" y="0"/>
              <a:ext cx="2808217" cy="2640115"/>
            </a:xfrm>
            <a:custGeom>
              <a:avLst/>
              <a:gdLst/>
              <a:ahLst/>
              <a:cxnLst/>
              <a:rect l="l" t="t" r="r" b="b"/>
              <a:pathLst>
                <a:path w="2808217" h="2640115">
                  <a:moveTo>
                    <a:pt x="2683757" y="2640115"/>
                  </a:moveTo>
                  <a:lnTo>
                    <a:pt x="124460" y="2640115"/>
                  </a:lnTo>
                  <a:cubicBezTo>
                    <a:pt x="55880" y="2640115"/>
                    <a:pt x="0" y="2584235"/>
                    <a:pt x="0" y="25156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83757" y="0"/>
                  </a:lnTo>
                  <a:cubicBezTo>
                    <a:pt x="2752337" y="0"/>
                    <a:pt x="2808217" y="55880"/>
                    <a:pt x="2808217" y="124460"/>
                  </a:cubicBezTo>
                  <a:lnTo>
                    <a:pt x="2808217" y="2515655"/>
                  </a:lnTo>
                  <a:cubicBezTo>
                    <a:pt x="2808217" y="2584235"/>
                    <a:pt x="2752337" y="2640115"/>
                    <a:pt x="2683757" y="2640115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pic>
        <p:nvPicPr>
          <p:cNvPr id="19" name="Picture 4">
            <a:extLst>
              <a:ext uri="{FF2B5EF4-FFF2-40B4-BE49-F238E27FC236}">
                <a16:creationId xmlns:a16="http://schemas.microsoft.com/office/drawing/2014/main" id="{62866D02-7161-4165-8C8C-AE2F00E84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87600" y="7086600"/>
            <a:ext cx="3200400" cy="32004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357394" y="1882290"/>
            <a:ext cx="6430097" cy="601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49"/>
              </a:lnSpc>
            </a:pPr>
            <a:r>
              <a:rPr lang="en-US" sz="7500" dirty="0">
                <a:solidFill>
                  <a:srgbClr val="454699"/>
                </a:solidFill>
                <a:latin typeface="Arimo Bold"/>
              </a:rPr>
              <a:t>DISCLOSURE OF FINANCIAL SUPPORT</a:t>
            </a:r>
          </a:p>
          <a:p>
            <a:pPr marL="0" lvl="0" indent="0" algn="r">
              <a:lnSpc>
                <a:spcPts val="9450"/>
              </a:lnSpc>
              <a:spcBef>
                <a:spcPct val="0"/>
              </a:spcBef>
            </a:pPr>
            <a:endParaRPr lang="en-US" sz="7500" dirty="0">
              <a:solidFill>
                <a:srgbClr val="454699"/>
              </a:solidFill>
              <a:latin typeface="Arimo Bold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C0A94923-EB3D-43FC-B9B0-BD5AEAE7301F}"/>
              </a:ext>
            </a:extLst>
          </p:cNvPr>
          <p:cNvSpPr txBox="1"/>
          <p:nvPr/>
        </p:nvSpPr>
        <p:spPr>
          <a:xfrm>
            <a:off x="1307705" y="473806"/>
            <a:ext cx="9611117" cy="1046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82"/>
              </a:lnSpc>
              <a:spcBef>
                <a:spcPct val="0"/>
              </a:spcBef>
            </a:pPr>
            <a:r>
              <a:rPr lang="en-US" sz="3217" spc="-32" dirty="0">
                <a:solidFill>
                  <a:srgbClr val="454699"/>
                </a:solidFill>
                <a:latin typeface="Arimo Bold"/>
              </a:rPr>
              <a:t>This program has received financial support from </a:t>
            </a:r>
            <a:r>
              <a:rPr lang="en-US" sz="3217" spc="-32" dirty="0">
                <a:solidFill>
                  <a:srgbClr val="FF1616"/>
                </a:solidFill>
                <a:latin typeface="Arimo Bold"/>
              </a:rPr>
              <a:t>[organization name] </a:t>
            </a:r>
            <a:r>
              <a:rPr lang="en-US" sz="3217" spc="-32" dirty="0">
                <a:solidFill>
                  <a:srgbClr val="454699"/>
                </a:solidFill>
                <a:latin typeface="Arimo Bold"/>
              </a:rPr>
              <a:t>in the form of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9FD58E28-AAB4-4F2E-BE3E-DEB21B2213E3}"/>
              </a:ext>
            </a:extLst>
          </p:cNvPr>
          <p:cNvSpPr txBox="1"/>
          <p:nvPr/>
        </p:nvSpPr>
        <p:spPr>
          <a:xfrm>
            <a:off x="1307705" y="1548079"/>
            <a:ext cx="9611117" cy="448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11"/>
              </a:lnSpc>
              <a:spcBef>
                <a:spcPct val="0"/>
              </a:spcBef>
            </a:pPr>
            <a:r>
              <a:rPr lang="en-US" sz="2613" dirty="0">
                <a:solidFill>
                  <a:srgbClr val="FF1616"/>
                </a:solidFill>
                <a:latin typeface="Arimo"/>
              </a:rPr>
              <a:t>[describe support here – e.g. an educational grant].</a:t>
            </a: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8D40EFE1-BB93-42C7-B69E-FB385BEEED30}"/>
              </a:ext>
            </a:extLst>
          </p:cNvPr>
          <p:cNvSpPr txBox="1"/>
          <p:nvPr/>
        </p:nvSpPr>
        <p:spPr>
          <a:xfrm>
            <a:off x="1307705" y="2426643"/>
            <a:ext cx="9611117" cy="1046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82"/>
              </a:lnSpc>
              <a:spcBef>
                <a:spcPct val="0"/>
              </a:spcBef>
            </a:pPr>
            <a:r>
              <a:rPr lang="en-US" sz="3217" spc="-32" dirty="0">
                <a:solidFill>
                  <a:srgbClr val="454699"/>
                </a:solidFill>
                <a:latin typeface="Arimo Bold"/>
              </a:rPr>
              <a:t>This program has received in-kind support from </a:t>
            </a:r>
            <a:r>
              <a:rPr lang="en-US" sz="3217" spc="-32" dirty="0">
                <a:solidFill>
                  <a:srgbClr val="FF1616"/>
                </a:solidFill>
                <a:latin typeface="Arimo Bold"/>
              </a:rPr>
              <a:t>[organization name]</a:t>
            </a:r>
            <a:r>
              <a:rPr lang="en-US" sz="3217" spc="-32" dirty="0">
                <a:solidFill>
                  <a:srgbClr val="454699"/>
                </a:solidFill>
                <a:latin typeface="Arimo Bold"/>
              </a:rPr>
              <a:t> in the form of</a:t>
            </a: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593E61E7-79E6-4A9C-A526-EECA096E5337}"/>
              </a:ext>
            </a:extLst>
          </p:cNvPr>
          <p:cNvSpPr txBox="1"/>
          <p:nvPr/>
        </p:nvSpPr>
        <p:spPr>
          <a:xfrm>
            <a:off x="1307705" y="3500916"/>
            <a:ext cx="9611117" cy="448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11"/>
              </a:lnSpc>
              <a:spcBef>
                <a:spcPct val="0"/>
              </a:spcBef>
            </a:pPr>
            <a:r>
              <a:rPr lang="en-US" sz="2613" dirty="0">
                <a:solidFill>
                  <a:srgbClr val="FF1616"/>
                </a:solidFill>
                <a:latin typeface="Arimo"/>
              </a:rPr>
              <a:t>[describe support here – e.g. logistical support].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A46FBE8A-1B16-42A9-84E1-AEE827864702}"/>
              </a:ext>
            </a:extLst>
          </p:cNvPr>
          <p:cNvSpPr txBox="1"/>
          <p:nvPr/>
        </p:nvSpPr>
        <p:spPr>
          <a:xfrm>
            <a:off x="1307705" y="4454812"/>
            <a:ext cx="9611117" cy="52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82"/>
              </a:lnSpc>
              <a:spcBef>
                <a:spcPct val="0"/>
              </a:spcBef>
            </a:pPr>
            <a:r>
              <a:rPr lang="en-US" sz="3217" spc="-32" dirty="0">
                <a:solidFill>
                  <a:srgbClr val="454699"/>
                </a:solidFill>
                <a:latin typeface="Arimo Bold"/>
              </a:rPr>
              <a:t>Potential for conflict(s) of interest:</a:t>
            </a: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2585040E-C02A-4E81-9011-55B6B84212D6}"/>
              </a:ext>
            </a:extLst>
          </p:cNvPr>
          <p:cNvSpPr txBox="1"/>
          <p:nvPr/>
        </p:nvSpPr>
        <p:spPr>
          <a:xfrm>
            <a:off x="1307705" y="5031714"/>
            <a:ext cx="9611117" cy="371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1"/>
              </a:lnSpc>
            </a:pPr>
            <a:r>
              <a:rPr lang="en-US" sz="2613" dirty="0">
                <a:solidFill>
                  <a:srgbClr val="454699"/>
                </a:solidFill>
                <a:latin typeface="Arimo"/>
              </a:rPr>
              <a:t>•</a:t>
            </a:r>
            <a:r>
              <a:rPr lang="en-US" sz="2613" dirty="0">
                <a:solidFill>
                  <a:srgbClr val="FF1616"/>
                </a:solidFill>
                <a:latin typeface="Arimo"/>
              </a:rPr>
              <a:t>[Speaker/Faculty name]</a:t>
            </a:r>
            <a:r>
              <a:rPr lang="en-US" sz="2613" dirty="0">
                <a:solidFill>
                  <a:srgbClr val="454699"/>
                </a:solidFill>
                <a:latin typeface="Arimo"/>
              </a:rPr>
              <a:t> has received </a:t>
            </a:r>
            <a:r>
              <a:rPr lang="en-US" sz="2613" dirty="0">
                <a:solidFill>
                  <a:srgbClr val="FF1616"/>
                </a:solidFill>
                <a:latin typeface="Arimo"/>
              </a:rPr>
              <a:t>[payment/funding, etc.]</a:t>
            </a:r>
            <a:r>
              <a:rPr lang="en-US" sz="2613" dirty="0">
                <a:solidFill>
                  <a:srgbClr val="454699"/>
                </a:solidFill>
                <a:latin typeface="Arimo"/>
              </a:rPr>
              <a:t> from </a:t>
            </a:r>
            <a:r>
              <a:rPr lang="en-US" sz="2613" dirty="0">
                <a:solidFill>
                  <a:srgbClr val="FF1616"/>
                </a:solidFill>
                <a:latin typeface="Arimo"/>
              </a:rPr>
              <a:t>[organization supporting this program AND/OR organization whose product(s) are being discussed in this program]</a:t>
            </a:r>
            <a:r>
              <a:rPr lang="en-US" sz="2613" dirty="0">
                <a:solidFill>
                  <a:srgbClr val="454699"/>
                </a:solidFill>
                <a:latin typeface="Arimo"/>
              </a:rPr>
              <a:t>.</a:t>
            </a:r>
          </a:p>
          <a:p>
            <a:pPr>
              <a:lnSpc>
                <a:spcPts val="3711"/>
              </a:lnSpc>
            </a:pPr>
            <a:endParaRPr lang="en-US" sz="2613" dirty="0">
              <a:solidFill>
                <a:srgbClr val="454699"/>
              </a:solidFill>
              <a:latin typeface="Arimo"/>
            </a:endParaRPr>
          </a:p>
          <a:p>
            <a:pPr>
              <a:lnSpc>
                <a:spcPts val="3711"/>
              </a:lnSpc>
            </a:pPr>
            <a:r>
              <a:rPr lang="en-US" sz="2400" dirty="0">
                <a:solidFill>
                  <a:srgbClr val="454699"/>
                </a:solidFill>
                <a:latin typeface="Arimo"/>
              </a:rPr>
              <a:t>•</a:t>
            </a:r>
            <a:r>
              <a:rPr lang="en-US" sz="2610" dirty="0">
                <a:solidFill>
                  <a:srgbClr val="FF1616"/>
                </a:solidFill>
                <a:latin typeface="Arimo"/>
              </a:rPr>
              <a:t>[Supporting organization name]</a:t>
            </a:r>
            <a:r>
              <a:rPr lang="en-US" sz="2610" dirty="0">
                <a:solidFill>
                  <a:srgbClr val="454699"/>
                </a:solidFill>
                <a:latin typeface="Arimo"/>
              </a:rPr>
              <a:t> </a:t>
            </a:r>
            <a:r>
              <a:rPr lang="en-US" sz="2610" dirty="0">
                <a:solidFill>
                  <a:srgbClr val="FF1616"/>
                </a:solidFill>
                <a:latin typeface="Arimo"/>
              </a:rPr>
              <a:t>[developed/licenses/distributes/benefits from the sale of, etc.]</a:t>
            </a:r>
            <a:r>
              <a:rPr lang="en-US" sz="2610" dirty="0">
                <a:solidFill>
                  <a:srgbClr val="454699"/>
                </a:solidFill>
                <a:latin typeface="Arimo"/>
              </a:rPr>
              <a:t> a product that will be discussed in this program.</a:t>
            </a:r>
          </a:p>
          <a:p>
            <a:pPr marL="0" lvl="0" indent="0" algn="l">
              <a:lnSpc>
                <a:spcPts val="3711"/>
              </a:lnSpc>
              <a:spcBef>
                <a:spcPct val="0"/>
              </a:spcBef>
            </a:pPr>
            <a:endParaRPr lang="en-US" sz="1363" dirty="0">
              <a:solidFill>
                <a:srgbClr val="454699"/>
              </a:solidFill>
              <a:latin typeface="Arim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96DF0-8247-45CB-AA43-C8B6015642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-12454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COI – Disclosure of Financial Support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414" y="-1"/>
            <a:ext cx="7059329" cy="10287000"/>
          </a:xfrm>
          <a:prstGeom prst="rect">
            <a:avLst/>
          </a:prstGeom>
          <a:solidFill>
            <a:srgbClr val="F8F4EB"/>
          </a:solidFill>
        </p:spPr>
      </p:sp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2101414" cy="2101414"/>
          </a:xfrm>
          <a:prstGeom prst="rect">
            <a:avLst/>
          </a:prstGeom>
        </p:spPr>
      </p:pic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0707" y="8532571"/>
            <a:ext cx="835719" cy="835719"/>
          </a:xfrm>
          <a:prstGeom prst="rect">
            <a:avLst/>
          </a:prstGeom>
        </p:spPr>
      </p:pic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718412" y="8144129"/>
            <a:ext cx="3588388" cy="1308712"/>
            <a:chOff x="0" y="0"/>
            <a:chExt cx="726425" cy="406400"/>
          </a:xfrm>
        </p:grpSpPr>
        <p:sp>
          <p:nvSpPr>
            <p:cNvPr id="6" name="Freeform 6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454699">
                <a:alpha val="7843"/>
              </a:srgbClr>
            </a:solidFill>
          </p:spPr>
        </p:sp>
      </p:grpSp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 flipH="1">
            <a:off x="7059329" y="0"/>
            <a:ext cx="3022748" cy="302274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08327" y="2191036"/>
            <a:ext cx="5910545" cy="2736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49"/>
              </a:lnSpc>
              <a:spcBef>
                <a:spcPct val="0"/>
              </a:spcBef>
            </a:pPr>
            <a:r>
              <a:rPr lang="en-US" sz="5500" spc="-54" dirty="0">
                <a:solidFill>
                  <a:srgbClr val="454699"/>
                </a:solidFill>
                <a:latin typeface="Arimo Bold"/>
              </a:rPr>
              <a:t>Please fill out your </a:t>
            </a:r>
            <a:r>
              <a:rPr lang="en-US" sz="5500" spc="-20" dirty="0">
                <a:solidFill>
                  <a:srgbClr val="454699"/>
                </a:solidFill>
                <a:latin typeface="Arimo Bold"/>
              </a:rPr>
              <a:t>session evaluation now!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24445" y="5609144"/>
            <a:ext cx="6478310" cy="607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5"/>
              </a:lnSpc>
              <a:spcBef>
                <a:spcPct val="0"/>
              </a:spcBef>
            </a:pPr>
            <a:r>
              <a:rPr lang="en-US" sz="3426">
                <a:solidFill>
                  <a:srgbClr val="34499A"/>
                </a:solidFill>
                <a:latin typeface="Arimo Bold"/>
              </a:rPr>
              <a:t>Click this button in the agenda!</a:t>
            </a:r>
          </a:p>
        </p:txBody>
      </p:sp>
      <p:pic>
        <p:nvPicPr>
          <p:cNvPr id="26" name="Picture 25" descr="Image of the session evaluation button.">
            <a:extLst>
              <a:ext uri="{FF2B5EF4-FFF2-40B4-BE49-F238E27FC236}">
                <a16:creationId xmlns:a16="http://schemas.microsoft.com/office/drawing/2014/main" id="{548EA4BD-217B-4894-B107-214F489A44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6" y="6607438"/>
            <a:ext cx="6301336" cy="1164702"/>
          </a:xfrm>
          <a:prstGeom prst="rect">
            <a:avLst/>
          </a:prstGeom>
        </p:spPr>
      </p:pic>
      <p:grpSp>
        <p:nvGrpSpPr>
          <p:cNvPr id="8" name="Group 8" descr="Facebook Logo"/>
          <p:cNvGrpSpPr>
            <a:grpSpLocks noChangeAspect="1"/>
          </p:cNvGrpSpPr>
          <p:nvPr/>
        </p:nvGrpSpPr>
        <p:grpSpPr>
          <a:xfrm>
            <a:off x="10192662" y="726312"/>
            <a:ext cx="2068491" cy="206849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0" y="6350000"/>
                  </a:lnTo>
                  <a:lnTo>
                    <a:pt x="3175000" y="6350000"/>
                  </a:lnTo>
                  <a:cubicBezTo>
                    <a:pt x="4928870" y="6350000"/>
                    <a:pt x="6350000" y="4928870"/>
                    <a:pt x="6350000" y="3175000"/>
                  </a:cubicBez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27013" y="387928"/>
              <a:ext cx="5895974" cy="5627483"/>
            </a:xfrm>
            <a:custGeom>
              <a:avLst/>
              <a:gdLst/>
              <a:ahLst/>
              <a:cxnLst/>
              <a:rect l="l" t="t" r="r" b="b"/>
              <a:pathLst>
                <a:path w="5895974" h="5627483">
                  <a:moveTo>
                    <a:pt x="2947987" y="4502"/>
                  </a:moveTo>
                  <a:cubicBezTo>
                    <a:pt x="1941349" y="0"/>
                    <a:pt x="1009246" y="534452"/>
                    <a:pt x="504623" y="1405483"/>
                  </a:cubicBezTo>
                  <a:cubicBezTo>
                    <a:pt x="0" y="2276514"/>
                    <a:pt x="0" y="3350970"/>
                    <a:pt x="504623" y="4222001"/>
                  </a:cubicBezTo>
                  <a:cubicBezTo>
                    <a:pt x="1009246" y="5093032"/>
                    <a:pt x="1941349" y="5627484"/>
                    <a:pt x="2947987" y="5622982"/>
                  </a:cubicBezTo>
                  <a:cubicBezTo>
                    <a:pt x="3954625" y="5627484"/>
                    <a:pt x="4886728" y="5093032"/>
                    <a:pt x="5391351" y="4222001"/>
                  </a:cubicBezTo>
                  <a:cubicBezTo>
                    <a:pt x="5895974" y="3350970"/>
                    <a:pt x="5895974" y="2276514"/>
                    <a:pt x="5391351" y="1405483"/>
                  </a:cubicBezTo>
                  <a:cubicBezTo>
                    <a:pt x="4886728" y="534451"/>
                    <a:pt x="3954625" y="0"/>
                    <a:pt x="2947987" y="4502"/>
                  </a:cubicBezTo>
                  <a:close/>
                </a:path>
              </a:pathLst>
            </a:custGeom>
            <a:blipFill>
              <a:blip r:embed="rId9"/>
              <a:stretch>
                <a:fillRect l="-10916" t="6179" r="-10916" b="5339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12686457" y="1761807"/>
            <a:ext cx="5350718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49"/>
              </a:lnSpc>
            </a:pPr>
            <a:r>
              <a:rPr lang="en-US" sz="2999" spc="-29">
                <a:solidFill>
                  <a:srgbClr val="34499A"/>
                </a:solidFill>
                <a:latin typeface="Arimo Bold"/>
              </a:rPr>
              <a:t>FamilyMedicineForum</a:t>
            </a:r>
          </a:p>
        </p:txBody>
      </p:sp>
      <p:grpSp>
        <p:nvGrpSpPr>
          <p:cNvPr id="14" name="Group 14" descr="Twitter Logo"/>
          <p:cNvGrpSpPr>
            <a:grpSpLocks noChangeAspect="1"/>
          </p:cNvGrpSpPr>
          <p:nvPr/>
        </p:nvGrpSpPr>
        <p:grpSpPr>
          <a:xfrm>
            <a:off x="10192662" y="3398433"/>
            <a:ext cx="2068491" cy="2068491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0" y="6350000"/>
                  </a:lnTo>
                  <a:lnTo>
                    <a:pt x="3175000" y="6350000"/>
                  </a:lnTo>
                  <a:cubicBezTo>
                    <a:pt x="4928870" y="6350000"/>
                    <a:pt x="6350000" y="4928870"/>
                    <a:pt x="6350000" y="3175000"/>
                  </a:cubicBez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27013" y="387928"/>
              <a:ext cx="5895974" cy="5627483"/>
            </a:xfrm>
            <a:custGeom>
              <a:avLst/>
              <a:gdLst/>
              <a:ahLst/>
              <a:cxnLst/>
              <a:rect l="l" t="t" r="r" b="b"/>
              <a:pathLst>
                <a:path w="5895974" h="5627483">
                  <a:moveTo>
                    <a:pt x="2947987" y="4502"/>
                  </a:moveTo>
                  <a:cubicBezTo>
                    <a:pt x="1941349" y="0"/>
                    <a:pt x="1009246" y="534452"/>
                    <a:pt x="504623" y="1405483"/>
                  </a:cubicBezTo>
                  <a:cubicBezTo>
                    <a:pt x="0" y="2276514"/>
                    <a:pt x="0" y="3350970"/>
                    <a:pt x="504623" y="4222001"/>
                  </a:cubicBezTo>
                  <a:cubicBezTo>
                    <a:pt x="1009246" y="5093032"/>
                    <a:pt x="1941349" y="5627484"/>
                    <a:pt x="2947987" y="5622982"/>
                  </a:cubicBezTo>
                  <a:cubicBezTo>
                    <a:pt x="3954625" y="5627484"/>
                    <a:pt x="4886728" y="5093032"/>
                    <a:pt x="5391351" y="4222001"/>
                  </a:cubicBezTo>
                  <a:cubicBezTo>
                    <a:pt x="5895974" y="3350970"/>
                    <a:pt x="5895974" y="2276514"/>
                    <a:pt x="5391351" y="1405483"/>
                  </a:cubicBezTo>
                  <a:cubicBezTo>
                    <a:pt x="4886728" y="534451"/>
                    <a:pt x="3954625" y="0"/>
                    <a:pt x="2947987" y="4502"/>
                  </a:cubicBezTo>
                  <a:close/>
                </a:path>
              </a:pathLst>
            </a:custGeom>
            <a:blipFill>
              <a:blip r:embed="rId10"/>
              <a:stretch>
                <a:fillRect l="-1914" t="6180" r="-1914" b="5339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12686457" y="4433928"/>
            <a:ext cx="5350718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49"/>
              </a:lnSpc>
            </a:pPr>
            <a:r>
              <a:rPr lang="en-US" sz="2999" spc="-29">
                <a:solidFill>
                  <a:srgbClr val="34499A"/>
                </a:solidFill>
                <a:latin typeface="Arimo Bold"/>
              </a:rPr>
              <a:t>@FamilyMedForum</a:t>
            </a:r>
          </a:p>
        </p:txBody>
      </p:sp>
      <p:grpSp>
        <p:nvGrpSpPr>
          <p:cNvPr id="11" name="Group 11" descr="Instagram Logo"/>
          <p:cNvGrpSpPr>
            <a:grpSpLocks noChangeAspect="1"/>
          </p:cNvGrpSpPr>
          <p:nvPr/>
        </p:nvGrpSpPr>
        <p:grpSpPr>
          <a:xfrm>
            <a:off x="10192662" y="6075638"/>
            <a:ext cx="2068491" cy="2068491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0" y="6350000"/>
                  </a:lnTo>
                  <a:lnTo>
                    <a:pt x="3175000" y="6350000"/>
                  </a:lnTo>
                  <a:cubicBezTo>
                    <a:pt x="4928870" y="6350000"/>
                    <a:pt x="6350000" y="4928870"/>
                    <a:pt x="6350000" y="3175000"/>
                  </a:cubicBez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227013" y="387928"/>
              <a:ext cx="5895974" cy="5627483"/>
            </a:xfrm>
            <a:custGeom>
              <a:avLst/>
              <a:gdLst/>
              <a:ahLst/>
              <a:cxnLst/>
              <a:rect l="l" t="t" r="r" b="b"/>
              <a:pathLst>
                <a:path w="5895974" h="5627483">
                  <a:moveTo>
                    <a:pt x="2947987" y="4502"/>
                  </a:moveTo>
                  <a:cubicBezTo>
                    <a:pt x="1941349" y="0"/>
                    <a:pt x="1009246" y="534452"/>
                    <a:pt x="504623" y="1405483"/>
                  </a:cubicBezTo>
                  <a:cubicBezTo>
                    <a:pt x="0" y="2276514"/>
                    <a:pt x="0" y="3350970"/>
                    <a:pt x="504623" y="4222001"/>
                  </a:cubicBezTo>
                  <a:cubicBezTo>
                    <a:pt x="1009246" y="5093032"/>
                    <a:pt x="1941349" y="5627484"/>
                    <a:pt x="2947987" y="5622982"/>
                  </a:cubicBezTo>
                  <a:cubicBezTo>
                    <a:pt x="3954625" y="5627484"/>
                    <a:pt x="4886728" y="5093032"/>
                    <a:pt x="5391351" y="4222001"/>
                  </a:cubicBezTo>
                  <a:cubicBezTo>
                    <a:pt x="5895974" y="3350970"/>
                    <a:pt x="5895974" y="2276514"/>
                    <a:pt x="5391351" y="1405483"/>
                  </a:cubicBezTo>
                  <a:cubicBezTo>
                    <a:pt x="4886728" y="534451"/>
                    <a:pt x="3954625" y="0"/>
                    <a:pt x="2947987" y="4502"/>
                  </a:cubicBezTo>
                  <a:close/>
                </a:path>
              </a:pathLst>
            </a:custGeom>
            <a:blipFill>
              <a:blip r:embed="rId11"/>
              <a:stretch>
                <a:fillRect l="5759" t="6179" r="5759" b="5339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12686457" y="6655244"/>
            <a:ext cx="5350718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49"/>
              </a:lnSpc>
            </a:pPr>
            <a:r>
              <a:rPr lang="en-US" sz="2999" spc="-29">
                <a:solidFill>
                  <a:srgbClr val="34499A"/>
                </a:solidFill>
                <a:latin typeface="Arimo Bold"/>
              </a:rPr>
              <a:t>FamilyMedForum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338593" y="8326064"/>
            <a:ext cx="2398217" cy="802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1"/>
              </a:lnSpc>
              <a:spcBef>
                <a:spcPct val="0"/>
              </a:spcBef>
            </a:pPr>
            <a:r>
              <a:rPr lang="en-US" sz="4550" dirty="0">
                <a:solidFill>
                  <a:srgbClr val="000000"/>
                </a:solidFill>
                <a:latin typeface="Arimo Bold"/>
              </a:rPr>
              <a:t> #myfmf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89E71399-DF0A-4547-B6CB-81965BD136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8327" y="-1338538"/>
            <a:ext cx="8229600" cy="1143000"/>
          </a:xfrm>
        </p:spPr>
        <p:txBody>
          <a:bodyPr/>
          <a:lstStyle/>
          <a:p>
            <a:r>
              <a:rPr lang="en-US" dirty="0"/>
              <a:t>Closing Slide</a:t>
            </a:r>
          </a:p>
        </p:txBody>
      </p:sp>
      <p:pic>
        <p:nvPicPr>
          <p:cNvPr id="17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9880456" y="9452842"/>
            <a:ext cx="1668315" cy="834158"/>
          </a:xfrm>
          <a:prstGeom prst="rect">
            <a:avLst/>
          </a:prstGeom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997C804E-52DA-4BED-9EC8-1BA59E9B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068799" y="9072316"/>
            <a:ext cx="1222263" cy="12222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350</Words>
  <Application>Microsoft Office PowerPoint</Application>
  <PresentationFormat>Custom</PresentationFormat>
  <Paragraphs>43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Arimo</vt:lpstr>
      <vt:lpstr>Arial</vt:lpstr>
      <vt:lpstr>Arimo Bold</vt:lpstr>
      <vt:lpstr>Calibri</vt:lpstr>
      <vt:lpstr>Office Theme</vt:lpstr>
      <vt:lpstr>Session Title</vt:lpstr>
      <vt:lpstr>COI – Presenter Disclosure</vt:lpstr>
      <vt:lpstr>COI – Disclosure of Financial Support</vt:lpstr>
      <vt:lpstr>PowerPoint Presentation</vt:lpstr>
      <vt:lpstr>Closing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Blue and Orange Geometric Education Pitch Deck Presentation</dc:title>
  <dc:creator>Deanne McKay</dc:creator>
  <cp:lastModifiedBy>Deanne McKay</cp:lastModifiedBy>
  <cp:revision>9</cp:revision>
  <dcterms:created xsi:type="dcterms:W3CDTF">2006-08-16T00:00:00Z</dcterms:created>
  <dcterms:modified xsi:type="dcterms:W3CDTF">2021-07-27T13:40:34Z</dcterms:modified>
  <dc:identifier>DAEkL68c9_w</dc:identifier>
</cp:coreProperties>
</file>